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7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9" r:id="rId4"/>
    <p:sldId id="262" r:id="rId5"/>
    <p:sldId id="261" r:id="rId6"/>
    <p:sldId id="260" r:id="rId7"/>
    <p:sldId id="264" r:id="rId8"/>
    <p:sldId id="265" r:id="rId9"/>
    <p:sldId id="266" r:id="rId10"/>
    <p:sldId id="267" r:id="rId11"/>
    <p:sldId id="270" r:id="rId12"/>
    <p:sldId id="269" r:id="rId13"/>
    <p:sldId id="271" r:id="rId14"/>
    <p:sldId id="268" r:id="rId15"/>
    <p:sldId id="272" r:id="rId16"/>
    <p:sldId id="277" r:id="rId17"/>
    <p:sldId id="279" r:id="rId18"/>
    <p:sldId id="278" r:id="rId19"/>
    <p:sldId id="275" r:id="rId20"/>
    <p:sldId id="276" r:id="rId21"/>
    <p:sldId id="258" r:id="rId22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TOT Celine" initials="DC" lastIdx="1" clrIdx="0">
    <p:extLst>
      <p:ext uri="{19B8F6BF-5375-455C-9EA6-DF929625EA0E}">
        <p15:presenceInfo xmlns:p15="http://schemas.microsoft.com/office/powerpoint/2012/main" userId="S-1-5-21-39135681-1402604191-208020174-489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  <a:srgbClr val="EA6B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38" autoAdjust="0"/>
    <p:restoredTop sz="96357" autoAdjust="0"/>
  </p:normalViewPr>
  <p:slideViewPr>
    <p:cSldViewPr snapToGrid="0">
      <p:cViewPr varScale="1">
        <p:scale>
          <a:sx n="75" d="100"/>
          <a:sy n="75" d="100"/>
        </p:scale>
        <p:origin x="40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12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E0A7EC59-F6DE-4313-A604-D5B91E6BA6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65F3BAB-6F38-4B0B-8267-96E5D43069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8020D-8068-4EAC-9E2E-208675F56198}" type="datetimeFigureOut">
              <a:rPr lang="fr-FR" smtClean="0"/>
              <a:t>09/06/2023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A94A67-DA98-48E5-8B82-4C363D502D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258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A3C0ADB-083B-4D78-AF32-C0415C8629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31258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AE232-3384-46F1-9048-BB0E0F0675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1586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6DC43-6A2C-4765-B816-748BB0A7459A}" type="datetimeFigureOut">
              <a:rPr lang="fr-FR" smtClean="0"/>
              <a:t>09/06/2023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C7CF8-CB07-401A-9A38-917714A152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544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rem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248025"/>
            <a:ext cx="9144000" cy="1190624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438650"/>
            <a:ext cx="9144000" cy="81914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9DD78AD-0558-4237-B975-8479746EC6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537" y="1424310"/>
            <a:ext cx="1529077" cy="128442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1CED5B4-3F0D-4301-954C-01EE476BA1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091" y="1424310"/>
            <a:ext cx="1671552" cy="1124955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C0BBDD54-3A82-4EAD-9718-FEFBE3EC1F49}"/>
              </a:ext>
            </a:extLst>
          </p:cNvPr>
          <p:cNvGrpSpPr/>
          <p:nvPr userDrawn="1"/>
        </p:nvGrpSpPr>
        <p:grpSpPr>
          <a:xfrm>
            <a:off x="-1" y="0"/>
            <a:ext cx="4904135" cy="4374800"/>
            <a:chOff x="-1" y="0"/>
            <a:chExt cx="4904135" cy="4374800"/>
          </a:xfrm>
        </p:grpSpPr>
        <p:sp>
          <p:nvSpPr>
            <p:cNvPr id="9" name="Rectangle 4">
              <a:extLst>
                <a:ext uri="{FF2B5EF4-FFF2-40B4-BE49-F238E27FC236}">
                  <a16:creationId xmlns:a16="http://schemas.microsoft.com/office/drawing/2014/main" id="{CCC26D74-88D3-4AB5-9AA4-20C6F3CD8F8A}"/>
                </a:ext>
              </a:extLst>
            </p:cNvPr>
            <p:cNvSpPr/>
            <p:nvPr userDrawn="1"/>
          </p:nvSpPr>
          <p:spPr>
            <a:xfrm>
              <a:off x="-1" y="0"/>
              <a:ext cx="4904135" cy="4374800"/>
            </a:xfrm>
            <a:custGeom>
              <a:avLst/>
              <a:gdLst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1932039 w 1932039"/>
                <a:gd name="connsiteY2" fmla="*/ 1932039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6 w 1932039"/>
                <a:gd name="connsiteY2" fmla="*/ 530942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6 w 1932039"/>
                <a:gd name="connsiteY2" fmla="*/ 530942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6 w 1932039"/>
                <a:gd name="connsiteY2" fmla="*/ 530942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619433 w 1932039"/>
                <a:gd name="connsiteY2" fmla="*/ 634181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619433 w 1932039"/>
                <a:gd name="connsiteY2" fmla="*/ 634181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619433 w 1932039"/>
                <a:gd name="connsiteY2" fmla="*/ 634181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619433 w 1932039"/>
                <a:gd name="connsiteY2" fmla="*/ 634181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619433 w 1932039"/>
                <a:gd name="connsiteY2" fmla="*/ 634181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45691 w 1932039"/>
                <a:gd name="connsiteY2" fmla="*/ 560439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45691 w 1932039"/>
                <a:gd name="connsiteY2" fmla="*/ 560439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45691 w 1932039"/>
                <a:gd name="connsiteY2" fmla="*/ 560439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5 w 1932039"/>
                <a:gd name="connsiteY2" fmla="*/ 619433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5 w 1932039"/>
                <a:gd name="connsiteY2" fmla="*/ 619433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5 w 1932039"/>
                <a:gd name="connsiteY2" fmla="*/ 619433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5 w 1932039"/>
                <a:gd name="connsiteY2" fmla="*/ 619433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42451 w 1932039"/>
                <a:gd name="connsiteY2" fmla="*/ 57518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16193 w 1932039"/>
                <a:gd name="connsiteY2" fmla="*/ 57518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90957 w 1932039"/>
                <a:gd name="connsiteY2" fmla="*/ 639665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90957 w 1932039"/>
                <a:gd name="connsiteY2" fmla="*/ 639665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90957 w 1932039"/>
                <a:gd name="connsiteY2" fmla="*/ 639665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90957 w 1932039"/>
                <a:gd name="connsiteY2" fmla="*/ 639665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90957 w 1932039"/>
                <a:gd name="connsiteY2" fmla="*/ 639665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75947 w 1932039"/>
                <a:gd name="connsiteY2" fmla="*/ 677524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75947 w 1932039"/>
                <a:gd name="connsiteY2" fmla="*/ 677524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75947 w 1932039"/>
                <a:gd name="connsiteY2" fmla="*/ 677524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75947 w 1932039"/>
                <a:gd name="connsiteY2" fmla="*/ 677524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75947 w 1932039"/>
                <a:gd name="connsiteY2" fmla="*/ 677524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039" h="1932039">
                  <a:moveTo>
                    <a:pt x="0" y="0"/>
                  </a:moveTo>
                  <a:lnTo>
                    <a:pt x="1932039" y="0"/>
                  </a:lnTo>
                  <a:cubicBezTo>
                    <a:pt x="1321624" y="63462"/>
                    <a:pt x="877290" y="166614"/>
                    <a:pt x="475947" y="677524"/>
                  </a:cubicBezTo>
                  <a:cubicBezTo>
                    <a:pt x="176331" y="1063276"/>
                    <a:pt x="76871" y="1330963"/>
                    <a:pt x="0" y="193203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3E9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0A7DB2F-D9B9-47E8-AEF2-560B9D8BD82A}"/>
                </a:ext>
              </a:extLst>
            </p:cNvPr>
            <p:cNvSpPr/>
            <p:nvPr userDrawn="1"/>
          </p:nvSpPr>
          <p:spPr>
            <a:xfrm rot="18725258">
              <a:off x="-185397" y="1282016"/>
              <a:ext cx="3004307" cy="459188"/>
            </a:xfrm>
            <a:prstGeom prst="rect">
              <a:avLst/>
            </a:pr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fr-FR" sz="3600" b="1" i="0" u="none" strike="noStrike" baseline="0" dirty="0">
                  <a:solidFill>
                    <a:srgbClr val="FAFB03"/>
                  </a:solidFill>
                  <a:latin typeface="AvenirLTStd-Heavy"/>
                </a:rPr>
                <a:t>europe.maregionsud.fr</a:t>
              </a:r>
              <a:endParaRPr lang="fr-FR" sz="3600" dirty="0"/>
            </a:p>
          </p:txBody>
        </p:sp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AF47519D-0018-47C4-94FA-C2008D09A0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256" y="242941"/>
              <a:ext cx="768479" cy="768479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1AEB4497-8C94-48C0-8FA0-6507FCCE9C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" t="16473" r="4647" b="8014"/>
          <a:stretch/>
        </p:blipFill>
        <p:spPr>
          <a:xfrm>
            <a:off x="4342077" y="1424310"/>
            <a:ext cx="4593696" cy="11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06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Nu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/>
          <p:cNvCxnSpPr/>
          <p:nvPr/>
        </p:nvCxnSpPr>
        <p:spPr>
          <a:xfrm flipV="1">
            <a:off x="-8238" y="6614984"/>
            <a:ext cx="12208476" cy="756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0" y="557690"/>
            <a:ext cx="12208476" cy="756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ECE3068D-5F06-4FE9-A58B-778BC83C9744}"/>
              </a:ext>
            </a:extLst>
          </p:cNvPr>
          <p:cNvGrpSpPr/>
          <p:nvPr userDrawn="1"/>
        </p:nvGrpSpPr>
        <p:grpSpPr>
          <a:xfrm>
            <a:off x="9443103" y="18283"/>
            <a:ext cx="2673482" cy="524378"/>
            <a:chOff x="9443103" y="18283"/>
            <a:chExt cx="2673482" cy="524378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9328126A-4945-4E2F-B11E-F289539E385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2" t="16473" r="4647" b="8014"/>
            <a:stretch/>
          </p:blipFill>
          <p:spPr>
            <a:xfrm>
              <a:off x="10222267" y="36964"/>
              <a:ext cx="1894318" cy="463901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26E447E8-D008-47A7-BDCE-C86FD118A4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3103" y="18283"/>
              <a:ext cx="779164" cy="524378"/>
            </a:xfrm>
            <a:prstGeom prst="rect">
              <a:avLst/>
            </a:prstGeom>
          </p:spPr>
        </p:pic>
      </p:grpSp>
      <p:sp>
        <p:nvSpPr>
          <p:cNvPr id="22" name="Espace réservé du titre 21">
            <a:extLst>
              <a:ext uri="{FF2B5EF4-FFF2-40B4-BE49-F238E27FC236}">
                <a16:creationId xmlns:a16="http://schemas.microsoft.com/office/drawing/2014/main" id="{0A53F14E-80B1-425B-BD8D-41B721BCA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82" y="106028"/>
            <a:ext cx="9366521" cy="3257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5" name="Espace réservé de la date 8">
            <a:extLst>
              <a:ext uri="{FF2B5EF4-FFF2-40B4-BE49-F238E27FC236}">
                <a16:creationId xmlns:a16="http://schemas.microsoft.com/office/drawing/2014/main" id="{92141F21-721B-4289-BC01-661461D6D418}"/>
              </a:ext>
            </a:extLst>
          </p:cNvPr>
          <p:cNvSpPr txBox="1">
            <a:spLocks/>
          </p:cNvSpPr>
          <p:nvPr userDrawn="1"/>
        </p:nvSpPr>
        <p:spPr>
          <a:xfrm>
            <a:off x="-8238" y="6646969"/>
            <a:ext cx="1846563" cy="1927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7D6D44-DF8D-4DD0-911A-8B4C51B464CF}" type="datetime2">
              <a:rPr lang="fr-FR" smtClean="0"/>
              <a:t>vendredi 9 juin 2023</a:t>
            </a:fld>
            <a:endParaRPr lang="fr-FR" dirty="0"/>
          </a:p>
        </p:txBody>
      </p:sp>
      <p:sp>
        <p:nvSpPr>
          <p:cNvPr id="36" name="Espace réservé du pied de page 9">
            <a:extLst>
              <a:ext uri="{FF2B5EF4-FFF2-40B4-BE49-F238E27FC236}">
                <a16:creationId xmlns:a16="http://schemas.microsoft.com/office/drawing/2014/main" id="{6C9E0900-81CD-4F7E-A51B-164FE7B42F3D}"/>
              </a:ext>
            </a:extLst>
          </p:cNvPr>
          <p:cNvSpPr txBox="1">
            <a:spLocks/>
          </p:cNvSpPr>
          <p:nvPr userDrawn="1"/>
        </p:nvSpPr>
        <p:spPr>
          <a:xfrm>
            <a:off x="10915650" y="6630703"/>
            <a:ext cx="1276350" cy="209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DGECM / SCPR</a:t>
            </a:r>
          </a:p>
        </p:txBody>
      </p:sp>
      <p:sp>
        <p:nvSpPr>
          <p:cNvPr id="37" name="Espace réservé du numéro de diapositive 10">
            <a:extLst>
              <a:ext uri="{FF2B5EF4-FFF2-40B4-BE49-F238E27FC236}">
                <a16:creationId xmlns:a16="http://schemas.microsoft.com/office/drawing/2014/main" id="{E5F4E8A2-7625-4019-B995-88AEEA295979}"/>
              </a:ext>
            </a:extLst>
          </p:cNvPr>
          <p:cNvSpPr txBox="1">
            <a:spLocks/>
          </p:cNvSpPr>
          <p:nvPr userDrawn="1"/>
        </p:nvSpPr>
        <p:spPr>
          <a:xfrm>
            <a:off x="4724400" y="6621743"/>
            <a:ext cx="2743200" cy="209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71F566-693D-4E68-8CC7-453361DB2922}" type="slidenum">
              <a:rPr lang="fr-FR" smtClean="0"/>
              <a:pPr/>
              <a:t>‹N°›</a:t>
            </a:fld>
            <a:r>
              <a:rPr lang="fr-FR" dirty="0"/>
              <a:t> sur &lt;test&gt; pages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ABC3A9-7F73-443F-B6B4-05789372E70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200" y="684213"/>
            <a:ext cx="12039600" cy="58594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3717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A80A914-C0B3-4DC8-859C-19D46AFF7E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0" y="2286000"/>
            <a:ext cx="89535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86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07C0871-EE5A-49C6-ACB0-BB3B99A9FD83}"/>
              </a:ext>
            </a:extLst>
          </p:cNvPr>
          <p:cNvCxnSpPr/>
          <p:nvPr userDrawn="1"/>
        </p:nvCxnSpPr>
        <p:spPr>
          <a:xfrm flipV="1">
            <a:off x="-8238" y="6614984"/>
            <a:ext cx="12208476" cy="756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DD96997A-AD1B-4011-BD83-14C0107E14DF}"/>
              </a:ext>
            </a:extLst>
          </p:cNvPr>
          <p:cNvCxnSpPr/>
          <p:nvPr userDrawn="1"/>
        </p:nvCxnSpPr>
        <p:spPr>
          <a:xfrm flipV="1">
            <a:off x="0" y="557690"/>
            <a:ext cx="12208476" cy="756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A6C25825-68A6-47BD-B503-0E98FB175B45}"/>
              </a:ext>
            </a:extLst>
          </p:cNvPr>
          <p:cNvGrpSpPr/>
          <p:nvPr userDrawn="1"/>
        </p:nvGrpSpPr>
        <p:grpSpPr>
          <a:xfrm>
            <a:off x="9443103" y="18283"/>
            <a:ext cx="2673482" cy="524378"/>
            <a:chOff x="9443103" y="18283"/>
            <a:chExt cx="2673482" cy="524378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0C2343FD-2FA3-4AE4-8608-C3F402B58EC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2" t="16473" r="4647" b="8014"/>
            <a:stretch/>
          </p:blipFill>
          <p:spPr>
            <a:xfrm>
              <a:off x="10222267" y="36964"/>
              <a:ext cx="1894318" cy="463901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A57ED648-75AD-43C1-B8C0-0747455E6C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3103" y="18283"/>
              <a:ext cx="779164" cy="524378"/>
            </a:xfrm>
            <a:prstGeom prst="rect">
              <a:avLst/>
            </a:prstGeom>
          </p:spPr>
        </p:pic>
      </p:grpSp>
      <p:sp>
        <p:nvSpPr>
          <p:cNvPr id="23" name="Espace réservé de la date 22">
            <a:extLst>
              <a:ext uri="{FF2B5EF4-FFF2-40B4-BE49-F238E27FC236}">
                <a16:creationId xmlns:a16="http://schemas.microsoft.com/office/drawing/2014/main" id="{86BB426A-C7C8-4A6B-9DC1-2500914772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8238" y="6646592"/>
            <a:ext cx="1846563" cy="1927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vendredi 8 février 2019</a:t>
            </a:r>
          </a:p>
        </p:txBody>
      </p:sp>
      <p:sp>
        <p:nvSpPr>
          <p:cNvPr id="24" name="Espace réservé du pied de page 23">
            <a:extLst>
              <a:ext uri="{FF2B5EF4-FFF2-40B4-BE49-F238E27FC236}">
                <a16:creationId xmlns:a16="http://schemas.microsoft.com/office/drawing/2014/main" id="{35BC8DDC-B6E9-431A-B280-9F31B6FA88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15650" y="6630326"/>
            <a:ext cx="1276350" cy="209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DGECM / SCPR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484AC31-D371-4132-B0FB-BE6DB7FB42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621366"/>
            <a:ext cx="2743200" cy="209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1F566-693D-4E68-8CC7-453361DB2922}" type="slidenum">
              <a:rPr lang="fr-FR" smtClean="0"/>
              <a:pPr/>
              <a:t>‹N°›</a:t>
            </a:fld>
            <a:r>
              <a:rPr lang="fr-FR" dirty="0"/>
              <a:t> sur X pages</a:t>
            </a:r>
          </a:p>
        </p:txBody>
      </p:sp>
    </p:spTree>
    <p:extLst>
      <p:ext uri="{BB962C8B-B14F-4D97-AF65-F5344CB8AC3E}">
        <p14:creationId xmlns:p14="http://schemas.microsoft.com/office/powerpoint/2010/main" val="722277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4" r:id="rId2"/>
    <p:sldLayoutId id="2147483666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urope.maregionsud.fr/projets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E39B61B-0F96-4EB0-83A2-02BC08133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Trame e-Synergie FEAMPA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97A1F715-BF9B-42BF-A0FC-8E17DD6721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SlideNum">
            <a:extLst>
              <a:ext uri="{FF2B5EF4-FFF2-40B4-BE49-F238E27FC236}">
                <a16:creationId xmlns:a16="http://schemas.microsoft.com/office/drawing/2014/main" id="{309ED90C-D338-4749-B7B5-71F6B984952A}"/>
              </a:ext>
            </a:extLst>
          </p:cNvPr>
          <p:cNvSpPr txBox="1"/>
          <p:nvPr/>
        </p:nvSpPr>
        <p:spPr>
          <a:xfrm>
            <a:off x="23362920" y="12993624"/>
            <a:ext cx="1024128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400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80277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5F0FAC-E5D6-47FC-A2C3-627F511EF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3. Projet – 4/4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D8B45F0-28C7-43EF-BAD6-4F0053E49FD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51394" y="658087"/>
            <a:ext cx="6176388" cy="5859462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40CC9FE-57C9-4E0E-B177-84B5F8905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971" y="3492138"/>
            <a:ext cx="5623635" cy="2782010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D22602CE-7C5B-4BD5-9140-C2D761613FB9}"/>
              </a:ext>
            </a:extLst>
          </p:cNvPr>
          <p:cNvCxnSpPr/>
          <p:nvPr/>
        </p:nvCxnSpPr>
        <p:spPr>
          <a:xfrm flipV="1">
            <a:off x="6183086" y="5738949"/>
            <a:ext cx="609600" cy="209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01088A4E-E8BB-4752-B7B5-F08A625C7B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8846" y="2084704"/>
            <a:ext cx="5491760" cy="544583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0A2A11D-441E-4D10-9A4C-E1B28B91852C}"/>
              </a:ext>
            </a:extLst>
          </p:cNvPr>
          <p:cNvCxnSpPr/>
          <p:nvPr/>
        </p:nvCxnSpPr>
        <p:spPr>
          <a:xfrm flipV="1">
            <a:off x="7785463" y="2410476"/>
            <a:ext cx="0" cy="1630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682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343311-037A-4EF2-978F-BCEDDD484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4. Plan de financement – 1/4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2882B12-FB89-4C37-A733-7B982906AD7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76582" y="717769"/>
            <a:ext cx="6189469" cy="5859462"/>
          </a:xfrm>
        </p:spPr>
      </p:pic>
    </p:spTree>
    <p:extLst>
      <p:ext uri="{BB962C8B-B14F-4D97-AF65-F5344CB8AC3E}">
        <p14:creationId xmlns:p14="http://schemas.microsoft.com/office/powerpoint/2010/main" val="1221449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C8FCC8-E437-4978-A039-CBFE6D642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Plan de financement – 2/4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583CB56-3081-48A0-A9AA-B78D9CEFA67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86185" y="666796"/>
            <a:ext cx="4714459" cy="4410301"/>
          </a:xfr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BD21104-7724-438A-B352-62532C1A3E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5711" y="4101736"/>
            <a:ext cx="4270104" cy="231153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084CBC7-EF75-42FE-8A20-E87F506B6B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9863" y="666797"/>
            <a:ext cx="3706889" cy="4331924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E7933B24-F10D-41F0-A52D-096C621C7E2A}"/>
              </a:ext>
            </a:extLst>
          </p:cNvPr>
          <p:cNvCxnSpPr/>
          <p:nvPr/>
        </p:nvCxnSpPr>
        <p:spPr>
          <a:xfrm>
            <a:off x="2891246" y="949234"/>
            <a:ext cx="22186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FB136E7-CE73-42C4-B421-12D040BE3E2A}"/>
              </a:ext>
            </a:extLst>
          </p:cNvPr>
          <p:cNvCxnSpPr/>
          <p:nvPr/>
        </p:nvCxnSpPr>
        <p:spPr>
          <a:xfrm>
            <a:off x="8577943" y="1027611"/>
            <a:ext cx="1558834" cy="3439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576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7B0970-06AA-4B21-A7C1-D6D550671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Plan de financement – 3/4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4403495-27A4-429B-9B05-3771059666B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76582" y="634864"/>
            <a:ext cx="4208091" cy="2671468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10E1C53-E05D-46D0-AF03-568D1E5580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537" y="634864"/>
            <a:ext cx="4201043" cy="265032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E6934AC-6640-4315-AB56-1A6E6CF361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1381" y="3429000"/>
            <a:ext cx="4229238" cy="310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78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ADDFA2-1504-4AE1-8D7A-E580D6D46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Plan de financement – 4/4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3D55B8C-EDD3-4C17-9DBD-72784AF3908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76582" y="714102"/>
            <a:ext cx="6466868" cy="3505119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A6874D1-7656-4A48-B9F3-C771678D5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8549" y="2116646"/>
            <a:ext cx="6466869" cy="4372182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5DECCC2A-92CA-444A-BBCD-B697200276C0}"/>
              </a:ext>
            </a:extLst>
          </p:cNvPr>
          <p:cNvCxnSpPr/>
          <p:nvPr/>
        </p:nvCxnSpPr>
        <p:spPr>
          <a:xfrm>
            <a:off x="5050971" y="2116646"/>
            <a:ext cx="1045029" cy="670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172BF7EC-DCE7-4A07-95B3-DBF4DCCBA184}"/>
              </a:ext>
            </a:extLst>
          </p:cNvPr>
          <p:cNvCxnSpPr/>
          <p:nvPr/>
        </p:nvCxnSpPr>
        <p:spPr>
          <a:xfrm>
            <a:off x="9022080" y="3779520"/>
            <a:ext cx="1114697" cy="1889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098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6F3432-E5C6-4E28-B249-7ECF2C8C4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5. indicateurs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CC5B8970-A07E-4B1C-AF26-B829CBF8006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2B46C45-694E-46AC-B829-F26423E1E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677" y="942628"/>
            <a:ext cx="9278645" cy="497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868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AA76AD-DC08-4F57-9B35-083C3CBA9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6. Autres obligations – 1/2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94AA973-81F8-4EE1-827D-CB981DF65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363" y="667680"/>
            <a:ext cx="7601620" cy="587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358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6DA54E-4652-4659-A29C-21917AA3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6. Autres obligations – 2/2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C5FA3A5-DEEB-4598-81DB-CDD2B358E16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112511" y="684213"/>
            <a:ext cx="7966978" cy="5859462"/>
          </a:xfrm>
        </p:spPr>
      </p:pic>
    </p:spTree>
    <p:extLst>
      <p:ext uri="{BB962C8B-B14F-4D97-AF65-F5344CB8AC3E}">
        <p14:creationId xmlns:p14="http://schemas.microsoft.com/office/powerpoint/2010/main" val="1340862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19E98E-24EE-4922-9A8C-E7D45564C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7. Pièces justificatives – 1/3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43934B05-2273-4070-9BDE-7E9071C4601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710480" y="625490"/>
            <a:ext cx="6150254" cy="5859462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E9827E5-F151-495E-B763-6453CC98077C}"/>
              </a:ext>
            </a:extLst>
          </p:cNvPr>
          <p:cNvSpPr txBox="1"/>
          <p:nvPr/>
        </p:nvSpPr>
        <p:spPr>
          <a:xfrm>
            <a:off x="2843867" y="1543466"/>
            <a:ext cx="4211273" cy="307777"/>
          </a:xfrm>
          <a:prstGeom prst="rect">
            <a:avLst/>
          </a:prstGeom>
          <a:solidFill>
            <a:srgbClr val="EEEEEE"/>
          </a:solidFill>
        </p:spPr>
        <p:txBody>
          <a:bodyPr wrap="square" rtlCol="0">
            <a:spAutoFit/>
          </a:bodyPr>
          <a:lstStyle/>
          <a:p>
            <a:r>
              <a:rPr lang="fr-FR" sz="700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</a:rPr>
              <a:t>Vous trouverez la liste des pièces justificatives dans le kit Appel à Projet.</a:t>
            </a:r>
            <a:endParaRPr lang="fr-FR" sz="700" dirty="0">
              <a:solidFill>
                <a:schemeClr val="accent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r>
              <a:rPr lang="fr-FR" sz="700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</a:rPr>
              <a:t>Ce kit est disponible sur cette page : </a:t>
            </a:r>
            <a:r>
              <a:rPr lang="fr-FR" sz="700" u="sng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http://europe.maregionsud.fr/projets</a:t>
            </a:r>
            <a:endParaRPr lang="fr-FR" sz="700" dirty="0">
              <a:solidFill>
                <a:schemeClr val="accent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100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BCAE91-E3EA-483B-A14E-062B2D424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7. Pièces justificatives – 2/3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5790D500-9920-44BC-A7A6-0170901DCDDC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109519" y="684213"/>
            <a:ext cx="5972962" cy="5859462"/>
          </a:xfrm>
        </p:spPr>
      </p:pic>
    </p:spTree>
    <p:extLst>
      <p:ext uri="{BB962C8B-B14F-4D97-AF65-F5344CB8AC3E}">
        <p14:creationId xmlns:p14="http://schemas.microsoft.com/office/powerpoint/2010/main" val="1420146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8E456F2-927C-42A3-92C4-C8321A63A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Sélection de l’autorité de gestion et codification</a:t>
            </a:r>
          </a:p>
        </p:txBody>
      </p:sp>
      <p:sp>
        <p:nvSpPr>
          <p:cNvPr id="2" name="SlideNum">
            <a:extLst>
              <a:ext uri="{FF2B5EF4-FFF2-40B4-BE49-F238E27FC236}">
                <a16:creationId xmlns:a16="http://schemas.microsoft.com/office/drawing/2014/main" id="{060DC8B4-4128-46AC-A71F-9F889FEB8798}"/>
              </a:ext>
            </a:extLst>
          </p:cNvPr>
          <p:cNvSpPr txBox="1"/>
          <p:nvPr/>
        </p:nvSpPr>
        <p:spPr>
          <a:xfrm>
            <a:off x="23362920" y="12993624"/>
            <a:ext cx="1024128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4000"/>
              <a:t>2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11F7A84-9303-42D7-8241-BDB92F39A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72" y="709301"/>
            <a:ext cx="6664751" cy="5880663"/>
          </a:xfrm>
          <a:prstGeom prst="rect">
            <a:avLst/>
          </a:prstGeom>
        </p:spPr>
      </p:pic>
      <p:sp>
        <p:nvSpPr>
          <p:cNvPr id="7" name="Bulle narrative : rectangle 6">
            <a:extLst>
              <a:ext uri="{FF2B5EF4-FFF2-40B4-BE49-F238E27FC236}">
                <a16:creationId xmlns:a16="http://schemas.microsoft.com/office/drawing/2014/main" id="{E11AFEDE-7A6D-44F3-BD63-41F75ACC7CA8}"/>
              </a:ext>
            </a:extLst>
          </p:cNvPr>
          <p:cNvSpPr/>
          <p:nvPr/>
        </p:nvSpPr>
        <p:spPr>
          <a:xfrm>
            <a:off x="7699364" y="1381539"/>
            <a:ext cx="1858618" cy="1113183"/>
          </a:xfrm>
          <a:prstGeom prst="wedgeRectCallout">
            <a:avLst>
              <a:gd name="adj1" fmla="val -150675"/>
              <a:gd name="adj2" fmla="val 252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Ici apparaitra la liste des Appels à projets</a:t>
            </a:r>
          </a:p>
        </p:txBody>
      </p:sp>
      <p:sp>
        <p:nvSpPr>
          <p:cNvPr id="12" name="Légende : encadrée 11">
            <a:extLst>
              <a:ext uri="{FF2B5EF4-FFF2-40B4-BE49-F238E27FC236}">
                <a16:creationId xmlns:a16="http://schemas.microsoft.com/office/drawing/2014/main" id="{42778A3B-3EC8-463E-ACD5-A2019886A263}"/>
              </a:ext>
            </a:extLst>
          </p:cNvPr>
          <p:cNvSpPr/>
          <p:nvPr/>
        </p:nvSpPr>
        <p:spPr>
          <a:xfrm>
            <a:off x="7376845" y="3429000"/>
            <a:ext cx="1858618" cy="1636160"/>
          </a:xfrm>
          <a:prstGeom prst="borderCallout1">
            <a:avLst>
              <a:gd name="adj1" fmla="val 18750"/>
              <a:gd name="adj2" fmla="val -8333"/>
              <a:gd name="adj3" fmla="val -74627"/>
              <a:gd name="adj4" fmla="val -177635"/>
            </a:avLst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FR" dirty="0"/>
              <a:t>On peut ajouter du texte ici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F7735C3-9C6E-414C-B5BE-B2253776BD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869"/>
          <a:stretch/>
        </p:blipFill>
        <p:spPr>
          <a:xfrm>
            <a:off x="6984279" y="5678682"/>
            <a:ext cx="5072009" cy="762659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865ECD76-7063-412B-ACEF-C65768AE6F4A}"/>
              </a:ext>
            </a:extLst>
          </p:cNvPr>
          <p:cNvSpPr txBox="1"/>
          <p:nvPr/>
        </p:nvSpPr>
        <p:spPr>
          <a:xfrm>
            <a:off x="7119991" y="5370905"/>
            <a:ext cx="2265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Exemple sur FEDER – FSE :</a:t>
            </a:r>
          </a:p>
        </p:txBody>
      </p:sp>
    </p:spTree>
    <p:extLst>
      <p:ext uri="{BB962C8B-B14F-4D97-AF65-F5344CB8AC3E}">
        <p14:creationId xmlns:p14="http://schemas.microsoft.com/office/powerpoint/2010/main" val="2315239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5848E-C8BC-4F5A-90A6-3F621046A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7. Pièces justificatives – 3/3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2A887CA-A69F-4D8B-B8A6-2880E2B7D79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087638" y="684213"/>
            <a:ext cx="8016723" cy="5859462"/>
          </a:xfrm>
        </p:spPr>
      </p:pic>
    </p:spTree>
    <p:extLst>
      <p:ext uri="{BB962C8B-B14F-4D97-AF65-F5344CB8AC3E}">
        <p14:creationId xmlns:p14="http://schemas.microsoft.com/office/powerpoint/2010/main" val="16929626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Num">
            <a:extLst>
              <a:ext uri="{FF2B5EF4-FFF2-40B4-BE49-F238E27FC236}">
                <a16:creationId xmlns:a16="http://schemas.microsoft.com/office/drawing/2014/main" id="{78874082-C5A6-455B-8F5D-A238DD859DE1}"/>
              </a:ext>
            </a:extLst>
          </p:cNvPr>
          <p:cNvSpPr txBox="1"/>
          <p:nvPr/>
        </p:nvSpPr>
        <p:spPr>
          <a:xfrm>
            <a:off x="23362920" y="12993624"/>
            <a:ext cx="1024128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400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82659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3B1079-30E3-459C-8F5D-2282BDCC6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Porteur(s) – 1/3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28B1E7F-5BB2-441F-AE62-AA2E2F12043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95801" y="684213"/>
            <a:ext cx="6800397" cy="5859462"/>
          </a:xfrm>
        </p:spPr>
      </p:pic>
    </p:spTree>
    <p:extLst>
      <p:ext uri="{BB962C8B-B14F-4D97-AF65-F5344CB8AC3E}">
        <p14:creationId xmlns:p14="http://schemas.microsoft.com/office/powerpoint/2010/main" val="2873096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68C288-1950-49A6-9292-8B4E3B1B7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Porteur(s) – 2/3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B7FBFE4-7875-43B9-9707-14D03DC3B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48" y="684213"/>
            <a:ext cx="7900053" cy="591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47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40998B-2EAA-49BC-8B9D-7B932A3A3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Porteur(s) – 3/3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E852757-CDB2-41EF-88AE-5276DAD2BBF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76582" y="667820"/>
            <a:ext cx="6104252" cy="5346040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5C7A95E-1457-4178-BFB5-061CDEDAF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4376" y="4785281"/>
            <a:ext cx="5811042" cy="154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919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AE0FA9-D47F-47D5-BF72-971E40871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Contact(s)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BF61448-CE3C-45CA-B59C-F82D0FFCDD2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64133" y="684213"/>
            <a:ext cx="6863734" cy="5859462"/>
          </a:xfrm>
        </p:spPr>
      </p:pic>
      <p:sp>
        <p:nvSpPr>
          <p:cNvPr id="9" name="Bulle narrative : ronde 8">
            <a:extLst>
              <a:ext uri="{FF2B5EF4-FFF2-40B4-BE49-F238E27FC236}">
                <a16:creationId xmlns:a16="http://schemas.microsoft.com/office/drawing/2014/main" id="{D412376A-92ED-4378-B005-48FFAABC0EC8}"/>
              </a:ext>
            </a:extLst>
          </p:cNvPr>
          <p:cNvSpPr/>
          <p:nvPr/>
        </p:nvSpPr>
        <p:spPr>
          <a:xfrm>
            <a:off x="496390" y="1149531"/>
            <a:ext cx="2229394" cy="1933303"/>
          </a:xfrm>
          <a:prstGeom prst="wedgeEllipseCallout">
            <a:avLst>
              <a:gd name="adj1" fmla="val 54053"/>
              <a:gd name="adj2" fmla="val 532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FR" sz="1400" dirty="0"/>
              <a:t>Cases à cocher :</a:t>
            </a:r>
          </a:p>
          <a:p>
            <a:pPr marL="174625" indent="-87313"/>
            <a:r>
              <a:rPr lang="fr-FR" sz="1400" dirty="0"/>
              <a:t>Rep. = représentant légal qui signe à l’étape 7</a:t>
            </a:r>
          </a:p>
          <a:p>
            <a:pPr marL="174625" indent="-87313"/>
            <a:r>
              <a:rPr lang="fr-FR" sz="1400" dirty="0" err="1"/>
              <a:t>Ref</a:t>
            </a:r>
            <a:r>
              <a:rPr lang="fr-FR" sz="1400" dirty="0"/>
              <a:t>. = référent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432531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B5433F-13D0-4F36-A084-AFB244D44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3. Projet – 1/4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E24637-4E29-447C-A779-1D141C961E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800" y="734228"/>
            <a:ext cx="6288937" cy="585573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67C65E7-5BA9-40F6-A483-871859080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5828" y="5501611"/>
            <a:ext cx="4519239" cy="1088349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C4E03E51-231B-4A09-B805-18B1AAA517CE}"/>
              </a:ext>
            </a:extLst>
          </p:cNvPr>
          <p:cNvCxnSpPr/>
          <p:nvPr/>
        </p:nvCxnSpPr>
        <p:spPr>
          <a:xfrm flipV="1">
            <a:off x="4990011" y="5704114"/>
            <a:ext cx="6400800" cy="487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D3B9D6C8-B93F-428C-87B5-56E4F46B492D}"/>
              </a:ext>
            </a:extLst>
          </p:cNvPr>
          <p:cNvCxnSpPr/>
          <p:nvPr/>
        </p:nvCxnSpPr>
        <p:spPr>
          <a:xfrm flipH="1">
            <a:off x="9831977" y="5869577"/>
            <a:ext cx="1463040" cy="400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32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7147C3-0BF9-4A23-9086-9AEFB9D8F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3. Projet – 2/4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822B970-E607-41F9-B65A-B4FD4952C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055" y="589157"/>
            <a:ext cx="5184591" cy="595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34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EBE114-75BA-4132-AD8A-11CF1A614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3. Projet – 3/4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049A4AC1-4BA3-4BDD-8ECF-20E4DABEA1D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73087" y="692922"/>
            <a:ext cx="5086718" cy="5859462"/>
          </a:xfr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586C49A-8205-4CBE-9EA2-979C36816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2017" y="1694617"/>
            <a:ext cx="3133343" cy="1755752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F294BCA9-89FF-4C23-9B15-EF34B8D59F74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403566" y="1863634"/>
            <a:ext cx="3058451" cy="7088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1DCAB10F-67DF-4336-B1E6-23945048DD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8274" y="1942011"/>
            <a:ext cx="3199858" cy="4445726"/>
          </a:xfrm>
          <a:prstGeom prst="rect">
            <a:avLst/>
          </a:prstGeom>
        </p:spPr>
      </p:pic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B44C1375-21D5-437E-A92F-282A4B4ED9AE}"/>
              </a:ext>
            </a:extLst>
          </p:cNvPr>
          <p:cNvCxnSpPr/>
          <p:nvPr/>
        </p:nvCxnSpPr>
        <p:spPr>
          <a:xfrm>
            <a:off x="8412480" y="2830286"/>
            <a:ext cx="6705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956902"/>
      </p:ext>
    </p:extLst>
  </p:cSld>
  <p:clrMapOvr>
    <a:masterClrMapping/>
  </p:clrMapOvr>
</p:sld>
</file>

<file path=ppt/theme/theme1.xml><?xml version="1.0" encoding="utf-8"?>
<a:theme xmlns:a="http://schemas.openxmlformats.org/drawingml/2006/main" name="Titre">
  <a:themeElements>
    <a:clrScheme name="Référen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563C1"/>
      </a:accent1>
      <a:accent2>
        <a:srgbClr val="FDCB34"/>
      </a:accent2>
      <a:accent3>
        <a:srgbClr val="ED7D31"/>
      </a:accent3>
      <a:accent4>
        <a:srgbClr val="A6587F"/>
      </a:accent4>
      <a:accent5>
        <a:srgbClr val="FF0000"/>
      </a:accent5>
      <a:accent6>
        <a:srgbClr val="C00000"/>
      </a:accent6>
      <a:hlink>
        <a:srgbClr val="0563C1"/>
      </a:hlink>
      <a:folHlink>
        <a:srgbClr val="954F72"/>
      </a:folHlink>
    </a:clrScheme>
    <a:fontScheme name="référent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èle présentation référent.potm" id="{A767D1D2-1D6B-4B7C-B799-97E5D541DF3D}" vid="{45BEACD4-0C4A-498E-B8A1-9611A02B662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 présentation référent</Template>
  <TotalTime>147</TotalTime>
  <Words>195</Words>
  <Application>Microsoft Office PowerPoint</Application>
  <PresentationFormat>Grand écran</PresentationFormat>
  <Paragraphs>31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AvenirLTStd-Heavy</vt:lpstr>
      <vt:lpstr>Calibri</vt:lpstr>
      <vt:lpstr>Garamond</vt:lpstr>
      <vt:lpstr>Verdana</vt:lpstr>
      <vt:lpstr>Titre</vt:lpstr>
      <vt:lpstr>Trame e-Synergie FEAMPA</vt:lpstr>
      <vt:lpstr>Sélection de l’autorité de gestion et codification</vt:lpstr>
      <vt:lpstr>1. Porteur(s) – 1/3</vt:lpstr>
      <vt:lpstr>1. Porteur(s) – 2/3</vt:lpstr>
      <vt:lpstr>1. Porteur(s) – 3/3</vt:lpstr>
      <vt:lpstr>2. Contact(s)</vt:lpstr>
      <vt:lpstr>3. Projet – 1/4</vt:lpstr>
      <vt:lpstr>3. Projet – 2/4</vt:lpstr>
      <vt:lpstr>3. Projet – 3/4</vt:lpstr>
      <vt:lpstr>3. Projet – 4/4</vt:lpstr>
      <vt:lpstr>4. Plan de financement – 1/4</vt:lpstr>
      <vt:lpstr>4. Plan de financement – 2/4</vt:lpstr>
      <vt:lpstr>4. Plan de financement – 3/4</vt:lpstr>
      <vt:lpstr>4. Plan de financement – 4/4</vt:lpstr>
      <vt:lpstr>5. indicateurs</vt:lpstr>
      <vt:lpstr>6. Autres obligations – 1/2</vt:lpstr>
      <vt:lpstr>6. Autres obligations – 2/2</vt:lpstr>
      <vt:lpstr>7. Pièces justificatives – 1/3</vt:lpstr>
      <vt:lpstr>7. Pièces justificatives – 2/3</vt:lpstr>
      <vt:lpstr>7. Pièces justificatives – 3/3</vt:lpstr>
      <vt:lpstr>Présentation PowerPoint</vt:lpstr>
    </vt:vector>
  </TitlesOfParts>
  <Manager>jpgaberand@maregionsud.fr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Trame e-Synergie FEAMPA</dc:title>
  <dc:creator>GABERAND Jean-Philippe</dc:creator>
  <cp:lastModifiedBy>ESCAFFRE Laurent</cp:lastModifiedBy>
  <cp:revision>14</cp:revision>
  <cp:lastPrinted>2023-01-17T14:47:14Z</cp:lastPrinted>
  <dcterms:created xsi:type="dcterms:W3CDTF">2023-01-17T12:34:19Z</dcterms:created>
  <dcterms:modified xsi:type="dcterms:W3CDTF">2023-06-09T13:57:22Z</dcterms:modified>
</cp:coreProperties>
</file>