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58" r:id="rId4"/>
    <p:sldId id="260" r:id="rId5"/>
  </p:sldIdLst>
  <p:sldSz cx="7559675" cy="1069181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VOT Barbara" initials="CB" lastIdx="6" clrIdx="0">
    <p:extLst>
      <p:ext uri="{19B8F6BF-5375-455C-9EA6-DF929625EA0E}">
        <p15:presenceInfo xmlns:p15="http://schemas.microsoft.com/office/powerpoint/2012/main" userId="CHARVOT Barbara" providerId="None"/>
      </p:ext>
    </p:extLst>
  </p:cmAuthor>
  <p:cmAuthor id="2" name="LELOIR Manon" initials="LM" lastIdx="2" clrIdx="1">
    <p:extLst>
      <p:ext uri="{19B8F6BF-5375-455C-9EA6-DF929625EA0E}">
        <p15:presenceInfo xmlns:p15="http://schemas.microsoft.com/office/powerpoint/2012/main" userId="LELOIR Man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C3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3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D6145-46C9-45C7-A245-DD47B7B66475}" type="datetimeFigureOut">
              <a:rPr lang="fr-FR" smtClean="0"/>
              <a:t>25/01/2023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3E9C0-EB30-4FAF-94F3-D230AC03CC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306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B6B5-13B5-470E-9ABA-9C4CF0738D1A}" type="datetime1">
              <a:rPr lang="fr-FR" smtClean="0"/>
              <a:t>25/01/2023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767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C5E-BB82-4C99-995D-0059811A16ED}" type="datetime1">
              <a:rPr lang="fr-FR" smtClean="0"/>
              <a:t>25/01/2023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520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238F-D5D5-4807-988C-99B8AEBBCB46}" type="datetime1">
              <a:rPr lang="fr-FR" smtClean="0"/>
              <a:t>25/01/2023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891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2C18-288F-4E0E-90EF-003E058BE7C3}" type="datetime1">
              <a:rPr lang="fr-FR" smtClean="0"/>
              <a:t>25/01/2023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40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30F9D-2A54-427C-9869-1BF684E84379}" type="datetime1">
              <a:rPr lang="fr-FR" smtClean="0"/>
              <a:t>25/01/2023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648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A3619-E0A2-4D77-9887-3AEE627158FB}" type="datetime1">
              <a:rPr lang="fr-FR" smtClean="0"/>
              <a:t>25/01/2023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555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03CC-C23A-4AD3-A252-01AACEDDA925}" type="datetime1">
              <a:rPr lang="fr-FR" smtClean="0"/>
              <a:t>25/01/2023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359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8D9F-EA3F-49C6-A87A-005F0530711A}" type="datetime1">
              <a:rPr lang="fr-FR" smtClean="0"/>
              <a:t>25/01/2023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6077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9E8A-C1D1-4E80-B802-CBA45A77CD94}" type="datetime1">
              <a:rPr lang="fr-FR" smtClean="0"/>
              <a:t>25/01/2023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71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05C4-9E6C-4192-BA5A-83A65631A9B5}" type="datetime1">
              <a:rPr lang="fr-FR" smtClean="0"/>
              <a:t>25/01/2023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723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EF61-22A1-407B-8294-F54B36EC6632}" type="datetime1">
              <a:rPr lang="fr-FR" smtClean="0"/>
              <a:t>25/01/2023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22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830E-9A07-4792-8D10-CE35126543A7}" type="datetime1">
              <a:rPr lang="fr-FR" smtClean="0"/>
              <a:t>25/01/2023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81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517" y="1340752"/>
            <a:ext cx="451918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600" b="1" cap="none" spc="0" dirty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E-Synergie</a:t>
            </a:r>
          </a:p>
          <a:p>
            <a:pPr algn="ctr"/>
            <a:r>
              <a:rPr lang="fr-FR" sz="2800" b="1" dirty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Liste des pièces justificatives </a:t>
            </a:r>
          </a:p>
          <a:p>
            <a:pPr algn="ctr"/>
            <a:r>
              <a:rPr lang="fr-FR" sz="1600" cap="none" spc="0" dirty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Programme opérationnel FEAMPA 2021-2027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302042" y="1340752"/>
            <a:ext cx="688284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V="1">
            <a:off x="302042" y="2837053"/>
            <a:ext cx="6882849" cy="2243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0" y="9909729"/>
            <a:ext cx="2551390" cy="569240"/>
          </a:xfrm>
        </p:spPr>
        <p:txBody>
          <a:bodyPr/>
          <a:lstStyle/>
          <a:p>
            <a:r>
              <a:rPr lang="fr-FR" dirty="0"/>
              <a:t>Version du 01/06/2022                                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5339020" y="9866566"/>
            <a:ext cx="1700927" cy="569240"/>
          </a:xfrm>
        </p:spPr>
        <p:txBody>
          <a:bodyPr/>
          <a:lstStyle/>
          <a:p>
            <a:fld id="{DE2FA2C3-344A-4AAA-B278-B58E566A51AB}" type="slidenum">
              <a:rPr lang="fr-FR" smtClean="0"/>
              <a:t>1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880841" y="3141244"/>
            <a:ext cx="4417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/>
              <a:t>Pièces nécessaires à l’instruction du dossier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8596" y="3804889"/>
            <a:ext cx="6882849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/>
              <a:t>Les pièces à fournir listées ci-dessous doivent être transmises en cliquant sur le bouton « + Ajouter une pièce » -&gt; </a:t>
            </a:r>
            <a:r>
              <a:rPr lang="fr-FR" sz="1600" i="1" dirty="0">
                <a:solidFill>
                  <a:srgbClr val="FF0000"/>
                </a:solidFill>
              </a:rPr>
              <a:t>limite de 100 Mo par fichier et de 1000 Mo pour l’ensemble de fichiers joints. </a:t>
            </a:r>
          </a:p>
          <a:p>
            <a:pPr algn="ctr"/>
            <a:endParaRPr lang="fr-FR" sz="1600" dirty="0"/>
          </a:p>
          <a:p>
            <a:pPr algn="ctr"/>
            <a:r>
              <a:rPr lang="fr-FR" sz="1400" b="1" u="sng" dirty="0">
                <a:solidFill>
                  <a:schemeClr val="accent2"/>
                </a:solidFill>
                <a:latin typeface="Calibri" panose="020F0502020204030204" pitchFamily="34" charset="0"/>
              </a:rPr>
              <a:t>NB : Le service guichet pourra demander des pièces complémentaires qu'il juge nécessaires à l'instruction de votre dossier en fonction de la nature de votre, du statut de votre structure et des dépenses qui seront présentées.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23292" y="8288447"/>
            <a:ext cx="5316655" cy="4220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25064" y="8314796"/>
            <a:ext cx="1098228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Projet :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723293" y="9085913"/>
            <a:ext cx="1828800" cy="4220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12532" y="9154838"/>
            <a:ext cx="1723292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Contrôlé le :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743466" y="9154838"/>
            <a:ext cx="782557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Par :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496975" y="9102139"/>
            <a:ext cx="2542971" cy="4220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387102" y="7642116"/>
            <a:ext cx="68828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i="1" dirty="0">
                <a:solidFill>
                  <a:schemeClr val="accent2"/>
                </a:solidFill>
                <a:latin typeface="Calibri" panose="020F0502020204030204" pitchFamily="34" charset="0"/>
              </a:rPr>
              <a:t>Une partie est réservé au service instructeur pour vérification des pièces, merci d’imprimer, scanner et télécharger ce document  dans l’onglet 7 : pièces justificatives.</a:t>
            </a:r>
          </a:p>
        </p:txBody>
      </p:sp>
      <p:pic>
        <p:nvPicPr>
          <p:cNvPr id="23" name="Image 22"/>
          <p:cNvPicPr/>
          <p:nvPr/>
        </p:nvPicPr>
        <p:blipFill rotWithShape="1">
          <a:blip r:embed="rId2"/>
          <a:srcRect l="29056" t="51863" r="63160" b="39861"/>
          <a:stretch/>
        </p:blipFill>
        <p:spPr bwMode="auto">
          <a:xfrm>
            <a:off x="5858933" y="395355"/>
            <a:ext cx="1167825" cy="648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24AD89B5-C847-4AFB-AFCB-DBDA2B42DF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9965"/>
            <a:ext cx="1570892" cy="93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02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04143" y="10122573"/>
            <a:ext cx="2551390" cy="569240"/>
          </a:xfrm>
        </p:spPr>
        <p:txBody>
          <a:bodyPr/>
          <a:lstStyle/>
          <a:p>
            <a:r>
              <a:rPr lang="fr-FR" dirty="0"/>
              <a:t>Version du 01/06/2022                              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5360285" y="10122573"/>
            <a:ext cx="1700927" cy="569240"/>
          </a:xfrm>
        </p:spPr>
        <p:txBody>
          <a:bodyPr/>
          <a:lstStyle/>
          <a:p>
            <a:fld id="{DE2FA2C3-344A-4AAA-B278-B58E566A51AB}" type="slidenum">
              <a:rPr lang="fr-FR" smtClean="0"/>
              <a:t>2</a:t>
            </a:fld>
            <a:endParaRPr lang="fr-FR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02040" y="873497"/>
            <a:ext cx="688284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128515"/>
              </p:ext>
            </p:extLst>
          </p:nvPr>
        </p:nvGraphicFramePr>
        <p:xfrm>
          <a:off x="302039" y="1313853"/>
          <a:ext cx="6882850" cy="8835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6567">
                  <a:extLst>
                    <a:ext uri="{9D8B030D-6E8A-4147-A177-3AD203B41FA5}">
                      <a16:colId xmlns:a16="http://schemas.microsoft.com/office/drawing/2014/main" val="2636959680"/>
                    </a:ext>
                  </a:extLst>
                </a:gridCol>
                <a:gridCol w="1044656">
                  <a:extLst>
                    <a:ext uri="{9D8B030D-6E8A-4147-A177-3AD203B41FA5}">
                      <a16:colId xmlns:a16="http://schemas.microsoft.com/office/drawing/2014/main" val="3078815547"/>
                    </a:ext>
                  </a:extLst>
                </a:gridCol>
                <a:gridCol w="879094">
                  <a:extLst>
                    <a:ext uri="{9D8B030D-6E8A-4147-A177-3AD203B41FA5}">
                      <a16:colId xmlns:a16="http://schemas.microsoft.com/office/drawing/2014/main" val="2535599827"/>
                    </a:ext>
                  </a:extLst>
                </a:gridCol>
                <a:gridCol w="1012533">
                  <a:extLst>
                    <a:ext uri="{9D8B030D-6E8A-4147-A177-3AD203B41FA5}">
                      <a16:colId xmlns:a16="http://schemas.microsoft.com/office/drawing/2014/main" val="2921261580"/>
                    </a:ext>
                  </a:extLst>
                </a:gridCol>
              </a:tblGrid>
              <a:tr h="38375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PIECES</a:t>
                      </a:r>
                      <a:r>
                        <a:rPr lang="fr-FR" sz="1200" baseline="0" dirty="0"/>
                        <a:t> JUSTIFICATIVES COMMUNES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ORIGINAL</a:t>
                      </a:r>
                      <a:r>
                        <a:rPr lang="fr-FR" sz="1000" baseline="0" dirty="0"/>
                        <a:t> /</a:t>
                      </a:r>
                    </a:p>
                    <a:p>
                      <a:pPr algn="ctr"/>
                      <a:r>
                        <a:rPr lang="fr-FR" sz="1000" baseline="0" dirty="0"/>
                        <a:t>COPIE</a:t>
                      </a:r>
                      <a:endParaRPr lang="fr-FR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Pièce</a:t>
                      </a:r>
                      <a:r>
                        <a:rPr lang="fr-FR" sz="1000" baseline="0" dirty="0"/>
                        <a:t> </a:t>
                      </a:r>
                    </a:p>
                    <a:p>
                      <a:pPr algn="ctr"/>
                      <a:r>
                        <a:rPr lang="fr-FR" sz="1000" baseline="0" dirty="0"/>
                        <a:t>Jointe </a:t>
                      </a:r>
                      <a:endParaRPr lang="fr-FR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Service </a:t>
                      </a:r>
                    </a:p>
                    <a:p>
                      <a:pPr algn="ctr"/>
                      <a:r>
                        <a:rPr lang="fr-FR" sz="1000" dirty="0"/>
                        <a:t>Instructeur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793808"/>
                  </a:ext>
                </a:extLst>
              </a:tr>
              <a:tr h="301587">
                <a:tc gridSpan="4">
                  <a:txBody>
                    <a:bodyPr/>
                    <a:lstStyle/>
                    <a:p>
                      <a:r>
                        <a:rPr lang="fr-FR" sz="1000" b="1" i="1" dirty="0">
                          <a:solidFill>
                            <a:schemeClr val="bg1"/>
                          </a:solidFill>
                        </a:rPr>
                        <a:t>Pièces à fournir pour tous les bénéficiaires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0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8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sz="10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Document</a:t>
                      </a:r>
                      <a:r>
                        <a:rPr lang="fr-FR" sz="1000" baseline="0" dirty="0"/>
                        <a:t> attestant la capacité du représentant </a:t>
                      </a: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légal ou du pouvoir donné (convention, délégation, procuration)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1000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000" baseline="0" dirty="0"/>
                        <a:t>Relevé d’identité bancaire IBAN/code BIC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sz="1000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000" baseline="0" dirty="0"/>
                        <a:t>Attestation de non assujettissement à la TVA, le cas échéant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 </a:t>
                      </a: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736539"/>
                  </a:ext>
                </a:extLst>
              </a:tr>
              <a:tr h="236159">
                <a:tc gridSpan="4">
                  <a:txBody>
                    <a:bodyPr/>
                    <a:lstStyle/>
                    <a:p>
                      <a:pPr marL="0" algn="l" defTabSz="755934" rtl="0" eaLnBrk="1" latinLnBrk="0" hangingPunct="1"/>
                      <a:r>
                        <a:rPr lang="fr-FR" sz="10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Pour les entreprises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755934" rtl="0" eaLnBrk="1" latinLnBrk="0" hangingPunct="1"/>
                      <a:endParaRPr lang="fr-FR" sz="1000" i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3908383"/>
                  </a:ext>
                </a:extLst>
              </a:tr>
              <a:tr h="1612131">
                <a:tc>
                  <a:txBody>
                    <a:bodyPr/>
                    <a:lstStyle/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Attestation de régularité fiscale et sociale (URSSAF/MSA/ENIM - sauf nouvel installé n’ayant pas encore eu à s’acquitter de ces obligations)</a:t>
                      </a:r>
                    </a:p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Rapport / Compte rendu d’activité </a:t>
                      </a:r>
                    </a:p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Dernière liasse fiscale complète de l’année écoulée</a:t>
                      </a:r>
                    </a:p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Bilan comptable ou comptes de résultat des trois dernières années, ou compte d’exploitation et bilan du dernier exercice clos </a:t>
                      </a:r>
                    </a:p>
                    <a:p>
                      <a:pPr marL="285750" marR="0" lvl="0" indent="-28575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b="1" u="sng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Pour les entreprises appartenant à un groupe </a:t>
                      </a: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228600" marR="0" lvl="0" indent="-22860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L’organigramme précisant les niveaux de participation, effectifs, chiffre d’affaire, bilan des entreprises du groupe</a:t>
                      </a:r>
                    </a:p>
                    <a:p>
                      <a:pPr marL="228600" marR="0" lvl="0" indent="-22860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liste des associés et des filiales, composition du capital et liens éventuels avec d’autres personnes privées si cela n’apparait pas dans la liasse fiscale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99392"/>
                  </a:ext>
                </a:extLst>
              </a:tr>
              <a:tr h="236159">
                <a:tc gridSpan="4"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Pour les personnes physiques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648508"/>
                  </a:ext>
                </a:extLst>
              </a:tr>
              <a:tr h="531358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Pièce d’identité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Statut de copropriété (le cas échéant)</a:t>
                      </a:r>
                    </a:p>
                    <a:p>
                      <a:pPr marL="171450" marR="0" lvl="0" indent="-17145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Attestation de régularité fiscale et sociale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0369970"/>
                  </a:ext>
                </a:extLst>
              </a:tr>
              <a:tr h="236159"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Pour les collectivités et organismes publics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DC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862952"/>
                  </a:ext>
                </a:extLst>
              </a:tr>
              <a:tr h="678958"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délibération de l’organe compétent (ou pièce équivalente) de la collectivité territoriale ou de l’organisme public approuvant le projet et le plan de financement prévisionnel.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fr-FR" sz="10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Délégation éventuelle de signature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954412"/>
                  </a:ext>
                </a:extLst>
              </a:tr>
              <a:tr h="23615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0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Pour les associations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DC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524787"/>
                  </a:ext>
                </a:extLst>
              </a:tr>
              <a:tr h="1121757"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Attestation de régularité fiscale et sociale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Statuts approuvés ou déposés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 publication JO ou récépissé de déclaration en préfecture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Organigramme de la structure comprenant la liste des membres du Conseil d’administration détaillant les mandats des membres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Bilans comptables des trois derniers exercices fiscaux et CR approuvés par l’organe délibérant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Délibération de l’organe compétent approuvant l’opération et le plan de financement prévisionnel et autorisant le responsable légal à solliciter l’aide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211716"/>
                  </a:ext>
                </a:extLst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302039" y="948736"/>
            <a:ext cx="6882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chemeClr val="accent2"/>
                </a:solidFill>
                <a:latin typeface="Calibri" panose="020F0502020204030204" pitchFamily="34" charset="0"/>
              </a:rPr>
              <a:t>Les pièces ci-dessous sont nécessaires à l’instruction du dossier</a:t>
            </a:r>
          </a:p>
        </p:txBody>
      </p:sp>
      <p:pic>
        <p:nvPicPr>
          <p:cNvPr id="12" name="Image 11"/>
          <p:cNvPicPr/>
          <p:nvPr/>
        </p:nvPicPr>
        <p:blipFill rotWithShape="1">
          <a:blip r:embed="rId2"/>
          <a:srcRect l="29056" t="51863" r="63160" b="39861"/>
          <a:stretch/>
        </p:blipFill>
        <p:spPr bwMode="auto">
          <a:xfrm>
            <a:off x="6102328" y="86027"/>
            <a:ext cx="1082561" cy="7299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50C6CF04-9C6B-4E8B-8191-368855F07D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-17070"/>
            <a:ext cx="1570892" cy="93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745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626384"/>
              </p:ext>
            </p:extLst>
          </p:nvPr>
        </p:nvGraphicFramePr>
        <p:xfrm>
          <a:off x="290508" y="1046163"/>
          <a:ext cx="6882852" cy="4907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6568">
                  <a:extLst>
                    <a:ext uri="{9D8B030D-6E8A-4147-A177-3AD203B41FA5}">
                      <a16:colId xmlns:a16="http://schemas.microsoft.com/office/drawing/2014/main" val="3448400694"/>
                    </a:ext>
                  </a:extLst>
                </a:gridCol>
                <a:gridCol w="1044656">
                  <a:extLst>
                    <a:ext uri="{9D8B030D-6E8A-4147-A177-3AD203B41FA5}">
                      <a16:colId xmlns:a16="http://schemas.microsoft.com/office/drawing/2014/main" val="3198261938"/>
                    </a:ext>
                  </a:extLst>
                </a:gridCol>
                <a:gridCol w="879095">
                  <a:extLst>
                    <a:ext uri="{9D8B030D-6E8A-4147-A177-3AD203B41FA5}">
                      <a16:colId xmlns:a16="http://schemas.microsoft.com/office/drawing/2014/main" val="764796383"/>
                    </a:ext>
                  </a:extLst>
                </a:gridCol>
                <a:gridCol w="1012533">
                  <a:extLst>
                    <a:ext uri="{9D8B030D-6E8A-4147-A177-3AD203B41FA5}">
                      <a16:colId xmlns:a16="http://schemas.microsoft.com/office/drawing/2014/main" val="2438773549"/>
                    </a:ext>
                  </a:extLst>
                </a:gridCol>
              </a:tblGrid>
              <a:tr h="38375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PIECES</a:t>
                      </a:r>
                      <a:r>
                        <a:rPr lang="fr-FR" sz="1200" baseline="0" dirty="0"/>
                        <a:t> JUSTIFICATIVES COMMUNES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ORIGINAL</a:t>
                      </a:r>
                      <a:r>
                        <a:rPr lang="fr-FR" sz="1000" baseline="0" dirty="0"/>
                        <a:t> /</a:t>
                      </a:r>
                    </a:p>
                    <a:p>
                      <a:pPr algn="ctr"/>
                      <a:r>
                        <a:rPr lang="fr-FR" sz="1000" baseline="0" dirty="0"/>
                        <a:t>COPIE</a:t>
                      </a:r>
                      <a:endParaRPr lang="fr-FR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Pièce</a:t>
                      </a:r>
                      <a:r>
                        <a:rPr lang="fr-FR" sz="1000" baseline="0" dirty="0"/>
                        <a:t> </a:t>
                      </a:r>
                    </a:p>
                    <a:p>
                      <a:pPr algn="ctr"/>
                      <a:r>
                        <a:rPr lang="fr-FR" sz="1000" baseline="0" dirty="0"/>
                        <a:t>Jointe </a:t>
                      </a:r>
                      <a:endParaRPr lang="fr-FR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Service </a:t>
                      </a:r>
                    </a:p>
                    <a:p>
                      <a:pPr algn="ctr"/>
                      <a:r>
                        <a:rPr lang="fr-FR" sz="1000" dirty="0"/>
                        <a:t>Instructeur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78469"/>
                  </a:ext>
                </a:extLst>
              </a:tr>
              <a:tr h="236159">
                <a:tc>
                  <a:txBody>
                    <a:bodyPr/>
                    <a:lstStyle/>
                    <a:p>
                      <a:pPr marL="0" lvl="0" indent="0" algn="l" defTabSz="755934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FR" sz="10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Pour les groupes d’intérêts public (GIP)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5485901"/>
                  </a:ext>
                </a:extLst>
              </a:tr>
              <a:tr h="236159">
                <a:tc>
                  <a:txBody>
                    <a:bodyPr/>
                    <a:lstStyle/>
                    <a:p>
                      <a:pPr marL="171450" lvl="0" indent="-1714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Convention constitutive du GIP</a:t>
                      </a:r>
                    </a:p>
                    <a:p>
                      <a:pPr marL="171450" lvl="0" indent="-1714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Parution au JO de l’arrêté d’approbation de la convention constitutive</a:t>
                      </a:r>
                    </a:p>
                    <a:p>
                      <a:pPr marL="171450" lvl="0" indent="-1714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Décision approuvant l’opération et le plan de financement prévisionnel </a:t>
                      </a:r>
                    </a:p>
                    <a:p>
                      <a:pPr marL="171450" lvl="0" indent="-1714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Bilans comptables des trois derniers exercices fiscaux approuvés</a:t>
                      </a:r>
                      <a:endParaRPr lang="fr-F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476380"/>
                  </a:ext>
                </a:extLst>
              </a:tr>
              <a:tr h="236159">
                <a:tc gridSpan="4">
                  <a:txBody>
                    <a:bodyPr/>
                    <a:lstStyle/>
                    <a:p>
                      <a:r>
                        <a:rPr lang="fr-FR" sz="1000" i="1" dirty="0">
                          <a:solidFill>
                            <a:schemeClr val="bg1"/>
                          </a:solidFill>
                        </a:rPr>
                        <a:t>Pour les partenariats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0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428191"/>
                  </a:ext>
                </a:extLst>
              </a:tr>
              <a:tr h="32303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Convention de partenariat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1829035"/>
                  </a:ext>
                </a:extLst>
              </a:tr>
              <a:tr h="236159">
                <a:tc gridSpan="4">
                  <a:txBody>
                    <a:bodyPr/>
                    <a:lstStyle/>
                    <a:p>
                      <a:pPr marL="0" algn="l" defTabSz="755934" rtl="0" eaLnBrk="1" latinLnBrk="0" hangingPunct="1"/>
                      <a:r>
                        <a:rPr lang="fr-FR" sz="10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Plan de financement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755934" rtl="0" eaLnBrk="1" latinLnBrk="0" hangingPunct="1"/>
                      <a:endParaRPr lang="fr-FR" sz="1000" i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259910"/>
                  </a:ext>
                </a:extLst>
              </a:tr>
              <a:tr h="895603">
                <a:tc>
                  <a:txBody>
                    <a:bodyPr/>
                    <a:lstStyle/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Fichier Excel Plan de financement</a:t>
                      </a:r>
                    </a:p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Pièces justificatives pour les dépenses prévisionnelles (devis, attestation ou tout document probant)</a:t>
                      </a:r>
                      <a:endParaRPr lang="fr-FR" sz="10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755934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FR" sz="10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Pour les bénéficiaires soumis à la commande publique : </a:t>
                      </a:r>
                    </a:p>
                    <a:p>
                      <a:pPr marL="171450" indent="-1714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rocédure interne des achats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8393539"/>
                  </a:ext>
                </a:extLst>
              </a:tr>
              <a:tr h="244800">
                <a:tc gridSpan="4">
                  <a:txBody>
                    <a:bodyPr/>
                    <a:lstStyle/>
                    <a:p>
                      <a:pPr marL="0" indent="0" algn="l" defTabSz="755934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FR" sz="10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Options</a:t>
                      </a:r>
                      <a:r>
                        <a:rPr lang="fr-FR" sz="1000" i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à coûts simplifiés</a:t>
                      </a:r>
                      <a:endParaRPr lang="fr-FR" sz="1000" i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DC3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2646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indent="0" algn="l" defTabSz="755934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FR" sz="10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Frais</a:t>
                      </a:r>
                      <a:r>
                        <a:rPr lang="fr-FR" sz="1000" b="1" i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personnel :</a:t>
                      </a:r>
                    </a:p>
                    <a:p>
                      <a:pPr marL="171450" indent="-1714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 derniers  bulletins de paie ou DSN ou tout document probant équivalent (livre de paie, extraction d’un logiciel de paie de la structure…)</a:t>
                      </a:r>
                    </a:p>
                    <a:p>
                      <a:pPr marL="171450" indent="-1714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Convention de stage ou d’apprentissage, </a:t>
                      </a:r>
                      <a:r>
                        <a:rPr lang="fr-FR" sz="1000" b="0" i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 cas échéant</a:t>
                      </a:r>
                    </a:p>
                    <a:p>
                      <a:pPr marL="171450" indent="-1714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i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Convention de mise à disposition du personnel, </a:t>
                      </a:r>
                      <a:r>
                        <a:rPr lang="fr-FR" sz="1000" b="0" i="0" u="non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 cas échéant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i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000" i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  <a:endParaRPr lang="fr-FR" sz="1000" i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  <a:endParaRPr lang="fr-FR" sz="1000" i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i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3048314"/>
                  </a:ext>
                </a:extLst>
              </a:tr>
            </a:tbl>
          </a:graphicData>
        </a:graphic>
      </p:graphicFrame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3</a:t>
            </a:fld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02040" y="860618"/>
            <a:ext cx="688284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/>
          <p:nvPr/>
        </p:nvPicPr>
        <p:blipFill rotWithShape="1">
          <a:blip r:embed="rId2"/>
          <a:srcRect l="29056" t="51863" r="63160" b="39861"/>
          <a:stretch/>
        </p:blipFill>
        <p:spPr bwMode="auto">
          <a:xfrm>
            <a:off x="6102328" y="41422"/>
            <a:ext cx="1082561" cy="7299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7C24B2EA-9F6B-498C-8A7F-EE7C8A6520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21" y="0"/>
            <a:ext cx="1570892" cy="93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625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04143" y="10122573"/>
            <a:ext cx="2551390" cy="569240"/>
          </a:xfrm>
        </p:spPr>
        <p:txBody>
          <a:bodyPr/>
          <a:lstStyle/>
          <a:p>
            <a:r>
              <a:rPr lang="fr-FR" dirty="0"/>
              <a:t>Version du 01/06/2022                              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5360285" y="10122573"/>
            <a:ext cx="1700927" cy="569240"/>
          </a:xfrm>
        </p:spPr>
        <p:txBody>
          <a:bodyPr/>
          <a:lstStyle/>
          <a:p>
            <a:fld id="{DE2FA2C3-344A-4AAA-B278-B58E566A51AB}" type="slidenum">
              <a:rPr lang="fr-FR" smtClean="0"/>
              <a:t>4</a:t>
            </a:fld>
            <a:endParaRPr lang="fr-FR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02040" y="860618"/>
            <a:ext cx="688284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931368"/>
              </p:ext>
            </p:extLst>
          </p:nvPr>
        </p:nvGraphicFramePr>
        <p:xfrm>
          <a:off x="302039" y="1313853"/>
          <a:ext cx="6882850" cy="3126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6567">
                  <a:extLst>
                    <a:ext uri="{9D8B030D-6E8A-4147-A177-3AD203B41FA5}">
                      <a16:colId xmlns:a16="http://schemas.microsoft.com/office/drawing/2014/main" val="2636959680"/>
                    </a:ext>
                  </a:extLst>
                </a:gridCol>
                <a:gridCol w="1044656">
                  <a:extLst>
                    <a:ext uri="{9D8B030D-6E8A-4147-A177-3AD203B41FA5}">
                      <a16:colId xmlns:a16="http://schemas.microsoft.com/office/drawing/2014/main" val="3078815547"/>
                    </a:ext>
                  </a:extLst>
                </a:gridCol>
                <a:gridCol w="879094">
                  <a:extLst>
                    <a:ext uri="{9D8B030D-6E8A-4147-A177-3AD203B41FA5}">
                      <a16:colId xmlns:a16="http://schemas.microsoft.com/office/drawing/2014/main" val="2535599827"/>
                    </a:ext>
                  </a:extLst>
                </a:gridCol>
                <a:gridCol w="1012533">
                  <a:extLst>
                    <a:ext uri="{9D8B030D-6E8A-4147-A177-3AD203B41FA5}">
                      <a16:colId xmlns:a16="http://schemas.microsoft.com/office/drawing/2014/main" val="2921261580"/>
                    </a:ext>
                  </a:extLst>
                </a:gridCol>
              </a:tblGrid>
              <a:tr h="67495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PIECES</a:t>
                      </a:r>
                      <a:r>
                        <a:rPr lang="fr-FR" sz="1200" baseline="0" dirty="0"/>
                        <a:t> JUSTIFICATIVES COMPLEMENTAIRE </a:t>
                      </a:r>
                    </a:p>
                    <a:p>
                      <a:pPr algn="ctr"/>
                      <a:r>
                        <a:rPr lang="fr-FR" sz="1200" baseline="0" dirty="0"/>
                        <a:t>PAR DISPOSITIF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ORIGINAL</a:t>
                      </a:r>
                      <a:r>
                        <a:rPr lang="fr-FR" sz="1000" baseline="0" dirty="0"/>
                        <a:t> /</a:t>
                      </a:r>
                    </a:p>
                    <a:p>
                      <a:pPr algn="ctr"/>
                      <a:r>
                        <a:rPr lang="fr-FR" sz="1000" baseline="0" dirty="0"/>
                        <a:t>COPIE</a:t>
                      </a:r>
                      <a:endParaRPr lang="fr-FR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Pièce</a:t>
                      </a:r>
                      <a:r>
                        <a:rPr lang="fr-FR" sz="1000" baseline="0" dirty="0"/>
                        <a:t> </a:t>
                      </a:r>
                    </a:p>
                    <a:p>
                      <a:pPr algn="ctr"/>
                      <a:r>
                        <a:rPr lang="fr-FR" sz="1000" baseline="0" dirty="0"/>
                        <a:t>Jointe </a:t>
                      </a:r>
                      <a:endParaRPr lang="fr-FR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Service </a:t>
                      </a:r>
                    </a:p>
                    <a:p>
                      <a:pPr algn="ctr"/>
                      <a:r>
                        <a:rPr lang="fr-FR" sz="1000" dirty="0"/>
                        <a:t>Instructeur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793808"/>
                  </a:ext>
                </a:extLst>
              </a:tr>
              <a:tr h="359978">
                <a:tc gridSpan="4">
                  <a:txBody>
                    <a:bodyPr/>
                    <a:lstStyle/>
                    <a:p>
                      <a:r>
                        <a:rPr lang="fr-FR" sz="1000" i="1" dirty="0">
                          <a:solidFill>
                            <a:schemeClr val="bg1"/>
                          </a:solidFill>
                        </a:rPr>
                        <a:t>OS</a:t>
                      </a:r>
                      <a:r>
                        <a:rPr lang="fr-FR" sz="1000" i="1" baseline="0" dirty="0">
                          <a:solidFill>
                            <a:schemeClr val="bg1"/>
                          </a:solidFill>
                        </a:rPr>
                        <a:t> 1.6  : Contribuer à la protection et à la restauration des écosystèmes aquatiques</a:t>
                      </a:r>
                      <a:endParaRPr lang="fr-FR" sz="10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0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8284"/>
                  </a:ext>
                </a:extLst>
              </a:tr>
              <a:tr h="2091834">
                <a:tc>
                  <a:txBody>
                    <a:bodyPr/>
                    <a:lstStyle/>
                    <a:p>
                      <a:pPr marL="342900" marR="36195" lvl="0" indent="-34290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AutoNum type="arabicPeriod"/>
                      </a:pPr>
                      <a:r>
                        <a:rPr lang="fr-FR" sz="1000" b="1" u="sng" dirty="0"/>
                        <a:t>TA.1.6.4 </a:t>
                      </a:r>
                      <a:r>
                        <a:rPr lang="fr-FR" sz="1000" b="1" u="none" dirty="0"/>
                        <a:t>: </a:t>
                      </a:r>
                      <a:r>
                        <a:rPr lang="fr-FR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Expérimentation </a:t>
                      </a:r>
                      <a:r>
                        <a:rPr lang="fr-FR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d’actions locales en faveur de la protection et de la restauration de la biodiversité et des écosystèmes marins, hors mise en œuvre des directives européennes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1000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000" baseline="0" dirty="0"/>
                        <a:t> Dispositif de soutien au recrutement de saisonniers dans les AMP 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sz="1000" baseline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000" baseline="0" dirty="0"/>
                        <a:t>           - Fiche de poste des agents recrutés (ou à recruter)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algn="ctr"/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736539"/>
                  </a:ext>
                </a:extLst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302039" y="939211"/>
            <a:ext cx="6882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chemeClr val="accent2"/>
                </a:solidFill>
                <a:latin typeface="Calibri" panose="020F0502020204030204" pitchFamily="34" charset="0"/>
              </a:rPr>
              <a:t>Ci-dessous les pièces complémentaires par dispositif nécessaire pour l’instruction du dossier :</a:t>
            </a:r>
          </a:p>
        </p:txBody>
      </p:sp>
      <p:pic>
        <p:nvPicPr>
          <p:cNvPr id="12" name="Image 11"/>
          <p:cNvPicPr/>
          <p:nvPr/>
        </p:nvPicPr>
        <p:blipFill rotWithShape="1">
          <a:blip r:embed="rId2"/>
          <a:srcRect l="29056" t="51863" r="63160" b="39861"/>
          <a:stretch/>
        </p:blipFill>
        <p:spPr bwMode="auto">
          <a:xfrm>
            <a:off x="6102328" y="86027"/>
            <a:ext cx="1082561" cy="7299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2E97DFAA-E39C-4928-B116-CA4AC44E24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63" y="3031"/>
            <a:ext cx="1570892" cy="93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269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1995</TotalTime>
  <Words>782</Words>
  <Application>Microsoft Office PowerPoint</Application>
  <PresentationFormat>Personnalisé</PresentationFormat>
  <Paragraphs>282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MTES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BURNY Cynthia</dc:creator>
  <cp:lastModifiedBy>ULRICH Alexis</cp:lastModifiedBy>
  <cp:revision>70</cp:revision>
  <dcterms:created xsi:type="dcterms:W3CDTF">2022-06-01T16:29:40Z</dcterms:created>
  <dcterms:modified xsi:type="dcterms:W3CDTF">2023-01-25T10:28:08Z</dcterms:modified>
</cp:coreProperties>
</file>