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1" r:id="rId3"/>
    <p:sldId id="259" r:id="rId4"/>
    <p:sldId id="268" r:id="rId5"/>
    <p:sldId id="262" r:id="rId6"/>
    <p:sldId id="269" r:id="rId7"/>
    <p:sldId id="270" r:id="rId8"/>
    <p:sldId id="263" r:id="rId9"/>
    <p:sldId id="264" r:id="rId10"/>
    <p:sldId id="265" r:id="rId11"/>
    <p:sldId id="266" r:id="rId12"/>
    <p:sldId id="273" r:id="rId13"/>
    <p:sldId id="267" r:id="rId14"/>
    <p:sldId id="260" r:id="rId15"/>
    <p:sldId id="274" r:id="rId16"/>
    <p:sldId id="275" r:id="rId17"/>
    <p:sldId id="276" r:id="rId18"/>
    <p:sldId id="277" r:id="rId19"/>
    <p:sldId id="271" r:id="rId20"/>
    <p:sldId id="272" r:id="rId21"/>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C2D2"/>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1" autoAdjust="0"/>
    <p:restoredTop sz="94660"/>
  </p:normalViewPr>
  <p:slideViewPr>
    <p:cSldViewPr snapToGrid="0">
      <p:cViewPr>
        <p:scale>
          <a:sx n="110" d="100"/>
          <a:sy n="110" d="100"/>
        </p:scale>
        <p:origin x="804" y="-28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BE063E-3913-4D9A-BC8E-8764B81AEFEE}" type="datetimeFigureOut">
              <a:rPr lang="fr-FR" smtClean="0"/>
              <a:t>27/09/2022</a:t>
            </a:fld>
            <a:endParaRPr lang="fr-FR"/>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12E8FF-E2E4-489F-ACA8-2F8E9FA9C70C}" type="slidenum">
              <a:rPr lang="fr-FR" smtClean="0"/>
              <a:t>‹N°›</a:t>
            </a:fld>
            <a:endParaRPr lang="fr-FR"/>
          </a:p>
        </p:txBody>
      </p:sp>
    </p:spTree>
    <p:extLst>
      <p:ext uri="{BB962C8B-B14F-4D97-AF65-F5344CB8AC3E}">
        <p14:creationId xmlns:p14="http://schemas.microsoft.com/office/powerpoint/2010/main" val="1703576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smtClean="0"/>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C31C2277-7720-4615-A161-B158747164F0}" type="datetime1">
              <a:rPr lang="fr-FR" smtClean="0"/>
              <a:t>27/09/2022</a:t>
            </a:fld>
            <a:endParaRPr lang="fr-FR"/>
          </a:p>
        </p:txBody>
      </p:sp>
      <p:sp>
        <p:nvSpPr>
          <p:cNvPr id="5" name="Footer Placeholder 4"/>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04132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392AD4F-9CFB-41B4-A329-08DCAE9F908B}" type="datetime1">
              <a:rPr lang="fr-FR" smtClean="0"/>
              <a:t>27/09/2022</a:t>
            </a:fld>
            <a:endParaRPr lang="fr-FR"/>
          </a:p>
        </p:txBody>
      </p:sp>
      <p:sp>
        <p:nvSpPr>
          <p:cNvPr id="5" name="Footer Placeholder 4"/>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700002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662E505B-F534-4A41-B888-481E8A87DDB9}" type="datetime1">
              <a:rPr lang="fr-FR" smtClean="0"/>
              <a:t>27/09/2022</a:t>
            </a:fld>
            <a:endParaRPr lang="fr-FR"/>
          </a:p>
        </p:txBody>
      </p:sp>
      <p:sp>
        <p:nvSpPr>
          <p:cNvPr id="5" name="Footer Placeholder 4"/>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743644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B8AC0D9-6D0C-46EE-83EB-8BEA36C0533B}" type="datetime1">
              <a:rPr lang="fr-FR" smtClean="0"/>
              <a:t>27/09/2022</a:t>
            </a:fld>
            <a:endParaRPr lang="fr-FR"/>
          </a:p>
        </p:txBody>
      </p:sp>
      <p:sp>
        <p:nvSpPr>
          <p:cNvPr id="5" name="Footer Placeholder 4"/>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953809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smtClean="0"/>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EE1390F6-FB82-47DF-A0DD-1D17D2EA2629}" type="datetime1">
              <a:rPr lang="fr-FR" smtClean="0"/>
              <a:t>27/09/2022</a:t>
            </a:fld>
            <a:endParaRPr lang="fr-FR"/>
          </a:p>
        </p:txBody>
      </p:sp>
      <p:sp>
        <p:nvSpPr>
          <p:cNvPr id="5" name="Footer Placeholder 4"/>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512779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8687064-7E47-4ECD-B85A-54858019A4B7}" type="datetime1">
              <a:rPr lang="fr-FR" smtClean="0"/>
              <a:t>27/09/2022</a:t>
            </a:fld>
            <a:endParaRPr lang="fr-FR"/>
          </a:p>
        </p:txBody>
      </p:sp>
      <p:sp>
        <p:nvSpPr>
          <p:cNvPr id="6" name="Footer Placeholder 5"/>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40739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smtClean="0"/>
              <a:t>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85E588A4-EB35-40E9-B6D9-7BE2932004FC}" type="datetime1">
              <a:rPr lang="fr-FR" smtClean="0"/>
              <a:t>27/09/2022</a:t>
            </a:fld>
            <a:endParaRPr lang="fr-FR"/>
          </a:p>
        </p:txBody>
      </p:sp>
      <p:sp>
        <p:nvSpPr>
          <p:cNvPr id="8" name="Footer Placeholder 7"/>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9" name="Slide Number Placeholder 8"/>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285711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ED0DBFFD-743C-4FD7-8B18-2027256F32F1}" type="datetime1">
              <a:rPr lang="fr-FR" smtClean="0"/>
              <a:t>27/09/2022</a:t>
            </a:fld>
            <a:endParaRPr lang="fr-FR"/>
          </a:p>
        </p:txBody>
      </p:sp>
      <p:sp>
        <p:nvSpPr>
          <p:cNvPr id="4" name="Footer Placeholder 3"/>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5" name="Slide Number Placeholder 4"/>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4073396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F5758-8250-4A28-B988-06162A619074}" type="datetime1">
              <a:rPr lang="fr-FR" smtClean="0"/>
              <a:t>27/09/2022</a:t>
            </a:fld>
            <a:endParaRPr lang="fr-FR"/>
          </a:p>
        </p:txBody>
      </p:sp>
      <p:sp>
        <p:nvSpPr>
          <p:cNvPr id="3" name="Footer Placeholder 2"/>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4" name="Slide Number Placeholder 3"/>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2027169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F46DAE07-0046-4E0C-86D4-1DCA7D29A479}" type="datetime1">
              <a:rPr lang="fr-FR" smtClean="0"/>
              <a:t>27/09/2022</a:t>
            </a:fld>
            <a:endParaRPr lang="fr-FR"/>
          </a:p>
        </p:txBody>
      </p:sp>
      <p:sp>
        <p:nvSpPr>
          <p:cNvPr id="6" name="Footer Placeholder 5"/>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3805271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B72C8FD6-C1EB-44DE-B99E-6450502E032F}" type="datetime1">
              <a:rPr lang="fr-FR" smtClean="0"/>
              <a:t>27/09/2022</a:t>
            </a:fld>
            <a:endParaRPr lang="fr-FR"/>
          </a:p>
        </p:txBody>
      </p:sp>
      <p:sp>
        <p:nvSpPr>
          <p:cNvPr id="6" name="Footer Placeholder 5"/>
          <p:cNvSpPr>
            <a:spLocks noGrp="1"/>
          </p:cNvSpPr>
          <p:nvPr>
            <p:ph type="ftr" sz="quarter" idx="11"/>
          </p:nvPr>
        </p:nvSpPr>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7" name="Slide Number Placeholder 6"/>
          <p:cNvSpPr>
            <a:spLocks noGrp="1"/>
          </p:cNvSpPr>
          <p:nvPr>
            <p:ph type="sldNum" sz="quarter" idx="12"/>
          </p:nvPr>
        </p:nvSpPr>
        <p:spPr/>
        <p:txBody>
          <a:bodyPr/>
          <a:lstStyle/>
          <a:p>
            <a:fld id="{C5280DF6-9967-4709-9203-23176088CFAC}" type="slidenum">
              <a:rPr lang="fr-FR" smtClean="0"/>
              <a:t>‹N°›</a:t>
            </a:fld>
            <a:endParaRPr lang="fr-FR"/>
          </a:p>
        </p:txBody>
      </p:sp>
    </p:spTree>
    <p:extLst>
      <p:ext uri="{BB962C8B-B14F-4D97-AF65-F5344CB8AC3E}">
        <p14:creationId xmlns:p14="http://schemas.microsoft.com/office/powerpoint/2010/main" val="183508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41E99789-8A5B-45B4-9095-9290509DD7F4}" type="datetime1">
              <a:rPr lang="fr-FR" smtClean="0"/>
              <a:t>27/09/2022</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C5280DF6-9967-4709-9203-23176088CFAC}" type="slidenum">
              <a:rPr lang="fr-FR" smtClean="0"/>
              <a:t>‹N°›</a:t>
            </a:fld>
            <a:endParaRPr lang="fr-FR"/>
          </a:p>
        </p:txBody>
      </p:sp>
    </p:spTree>
    <p:extLst>
      <p:ext uri="{BB962C8B-B14F-4D97-AF65-F5344CB8AC3E}">
        <p14:creationId xmlns:p14="http://schemas.microsoft.com/office/powerpoint/2010/main" val="405297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2.png"/><Relationship Id="rId7"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hyperlink" Target="https://www.franceagrimer.fr/filiere-peche-et-aquaculture/Accompagner/feampa"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hyperlink" Target="https://www.europe-en-france.gouv.fr/fr/fonds-europeens/fonds-europeen-pour-les-affaires-maritimes-et-la-peche-FEAMP"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5246" y="1340752"/>
            <a:ext cx="6123728" cy="1323439"/>
          </a:xfrm>
          <a:prstGeom prst="rect">
            <a:avLst/>
          </a:prstGeom>
          <a:noFill/>
        </p:spPr>
        <p:txBody>
          <a:bodyPr wrap="none" lIns="91440" tIns="45720" rIns="91440" bIns="45720">
            <a:spAutoFit/>
          </a:bodyPr>
          <a:lstStyle/>
          <a:p>
            <a:pPr algn="ctr"/>
            <a:r>
              <a:rPr lang="fr-FR" sz="3600" b="1" cap="none" spc="0" dirty="0" smtClean="0">
                <a:ln w="0"/>
                <a:solidFill>
                  <a:srgbClr val="5B9BD5"/>
                </a:solidFill>
                <a:effectLst>
                  <a:outerShdw blurRad="38100" dist="25400" dir="5400000" algn="ctr" rotWithShape="0">
                    <a:srgbClr val="6E747A">
                      <a:alpha val="43000"/>
                    </a:srgbClr>
                  </a:outerShdw>
                </a:effectLst>
              </a:rPr>
              <a:t>E-Synergie</a:t>
            </a:r>
          </a:p>
          <a:p>
            <a:pPr algn="ctr"/>
            <a:r>
              <a:rPr lang="fr-FR" sz="2800" b="1" dirty="0" smtClean="0">
                <a:ln w="0"/>
                <a:solidFill>
                  <a:srgbClr val="5B9BD5"/>
                </a:solidFill>
                <a:effectLst>
                  <a:outerShdw blurRad="38100" dist="25400" dir="5400000" algn="ctr" rotWithShape="0">
                    <a:srgbClr val="6E747A">
                      <a:alpha val="43000"/>
                    </a:srgbClr>
                  </a:outerShdw>
                </a:effectLst>
              </a:rPr>
              <a:t>Demande de subvention dématérialisée</a:t>
            </a:r>
          </a:p>
          <a:p>
            <a:pPr algn="ctr"/>
            <a:r>
              <a:rPr lang="fr-FR" sz="1600" cap="none" spc="0" dirty="0" smtClean="0">
                <a:ln w="0"/>
                <a:solidFill>
                  <a:srgbClr val="5B9BD5"/>
                </a:solidFill>
                <a:effectLst>
                  <a:outerShdw blurRad="38100" dist="25400" dir="5400000" algn="ctr" rotWithShape="0">
                    <a:srgbClr val="6E747A">
                      <a:alpha val="43000"/>
                    </a:srgbClr>
                  </a:outerShdw>
                </a:effectLst>
              </a:rPr>
              <a:t>Programme national FEAMPA </a:t>
            </a:r>
            <a:r>
              <a:rPr lang="fr-FR" sz="1600" cap="none" spc="0" dirty="0" err="1" smtClean="0">
                <a:ln w="0"/>
                <a:solidFill>
                  <a:srgbClr val="5B9BD5"/>
                </a:solidFill>
                <a:effectLst>
                  <a:outerShdw blurRad="38100" dist="25400" dir="5400000" algn="ctr" rotWithShape="0">
                    <a:srgbClr val="6E747A">
                      <a:alpha val="43000"/>
                    </a:srgbClr>
                  </a:outerShdw>
                </a:effectLst>
              </a:rPr>
              <a:t>FranceAgrimer</a:t>
            </a:r>
            <a:r>
              <a:rPr lang="fr-FR" sz="1600" cap="none" spc="0" dirty="0" smtClean="0">
                <a:ln w="0"/>
                <a:solidFill>
                  <a:srgbClr val="5B9BD5"/>
                </a:solidFill>
                <a:effectLst>
                  <a:outerShdw blurRad="38100" dist="25400" dir="5400000" algn="ctr" rotWithShape="0">
                    <a:srgbClr val="6E747A">
                      <a:alpha val="43000"/>
                    </a:srgbClr>
                  </a:outerShdw>
                </a:effectLst>
              </a:rPr>
              <a:t> 2021-2027</a:t>
            </a:r>
            <a:endParaRPr lang="fr-FR" sz="1600" cap="none" spc="0" dirty="0">
              <a:ln w="0"/>
              <a:solidFill>
                <a:srgbClr val="5B9BD5"/>
              </a:solidFill>
              <a:effectLst>
                <a:outerShdw blurRad="38100" dist="25400" dir="5400000" algn="ctr" rotWithShape="0">
                  <a:srgbClr val="6E747A">
                    <a:alpha val="43000"/>
                  </a:srgbClr>
                </a:outerShdw>
              </a:effectLst>
            </a:endParaRPr>
          </a:p>
        </p:txBody>
      </p:sp>
      <p:cxnSp>
        <p:nvCxnSpPr>
          <p:cNvPr id="5" name="Connecteur droit 4"/>
          <p:cNvCxnSpPr/>
          <p:nvPr/>
        </p:nvCxnSpPr>
        <p:spPr>
          <a:xfrm>
            <a:off x="302042" y="1340752"/>
            <a:ext cx="6882849"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302042" y="2837053"/>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 name="Espace réservé du pied de page 11"/>
          <p:cNvSpPr>
            <a:spLocks noGrp="1"/>
          </p:cNvSpPr>
          <p:nvPr>
            <p:ph type="ftr" sz="quarter" idx="11"/>
          </p:nvPr>
        </p:nvSpPr>
        <p:spPr>
          <a:xfrm>
            <a:off x="1650225" y="9889279"/>
            <a:ext cx="4277366"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3" name="Espace réservé du numéro de diapositive 12"/>
          <p:cNvSpPr>
            <a:spLocks noGrp="1"/>
          </p:cNvSpPr>
          <p:nvPr>
            <p:ph type="sldNum" sz="quarter" idx="12"/>
          </p:nvPr>
        </p:nvSpPr>
        <p:spPr/>
        <p:txBody>
          <a:bodyPr/>
          <a:lstStyle/>
          <a:p>
            <a:fld id="{C5280DF6-9967-4709-9203-23176088CFAC}" type="slidenum">
              <a:rPr lang="fr-FR" smtClean="0"/>
              <a:t>1</a:t>
            </a:fld>
            <a:endParaRPr lang="fr-FR"/>
          </a:p>
        </p:txBody>
      </p:sp>
      <p:sp>
        <p:nvSpPr>
          <p:cNvPr id="17" name="Rectangle 16"/>
          <p:cNvSpPr/>
          <p:nvPr/>
        </p:nvSpPr>
        <p:spPr>
          <a:xfrm>
            <a:off x="202757" y="3024395"/>
            <a:ext cx="7154162" cy="5493812"/>
          </a:xfrm>
          <a:prstGeom prst="rect">
            <a:avLst/>
          </a:prstGeom>
        </p:spPr>
        <p:txBody>
          <a:bodyPr wrap="square">
            <a:spAutoFit/>
          </a:bodyPr>
          <a:lstStyle/>
          <a:p>
            <a:r>
              <a:rPr lang="fr-FR" sz="1400" b="1" u="sng" dirty="0" smtClean="0"/>
              <a:t> </a:t>
            </a:r>
            <a:r>
              <a:rPr lang="fr-FR" sz="1600" b="1" u="sng" dirty="0" smtClean="0"/>
              <a:t>Préambule </a:t>
            </a:r>
          </a:p>
          <a:p>
            <a:endParaRPr lang="fr-FR" sz="1100" b="1" u="sng" dirty="0" smtClean="0"/>
          </a:p>
          <a:p>
            <a:pPr algn="just" defTabSz="720000"/>
            <a:r>
              <a:rPr lang="fr-FR" sz="1200" dirty="0" smtClean="0">
                <a:solidFill>
                  <a:srgbClr val="000000"/>
                </a:solidFill>
                <a:latin typeface="Calibri" panose="020F0502020204030204" pitchFamily="34" charset="0"/>
              </a:rPr>
              <a:t>Ce tutoriel a pour vocation de vous aider à préparer la saisie de votre demande de subvention via le portail e-Synergie en vous présentant les pièces à fournir, et à vous guider tout au long de votre saisie. </a:t>
            </a:r>
          </a:p>
          <a:p>
            <a:pPr algn="just"/>
            <a:endParaRPr lang="fr-FR" sz="1200" b="1" i="1" dirty="0" smtClean="0"/>
          </a:p>
          <a:p>
            <a:pPr algn="just"/>
            <a:r>
              <a:rPr lang="fr-FR" sz="1200" b="1" i="1" dirty="0"/>
              <a:t>I</a:t>
            </a:r>
            <a:r>
              <a:rPr lang="fr-FR" sz="1200" b="1" i="1" dirty="0" smtClean="0"/>
              <a:t>nformations pratiques préliminaires </a:t>
            </a:r>
          </a:p>
          <a:p>
            <a:pPr algn="just"/>
            <a:endParaRPr lang="fr-FR" sz="1200" b="1" i="1" dirty="0" smtClean="0"/>
          </a:p>
          <a:p>
            <a:pPr algn="just"/>
            <a:r>
              <a:rPr lang="fr-FR" sz="1200" dirty="0" smtClean="0"/>
              <a:t>NB : des consignes et aides nécessaires à la saisie de la demande de subvention sont intégrées au sein des différents écrans. Nous vous invitons à vous y reporter.</a:t>
            </a:r>
          </a:p>
          <a:p>
            <a:pPr algn="just"/>
            <a:endParaRPr lang="fr-FR" sz="1200" dirty="0"/>
          </a:p>
          <a:p>
            <a:pPr marL="171450" indent="-171450" algn="just">
              <a:buFont typeface="Arial" panose="020B0604020202020204" pitchFamily="34" charset="0"/>
              <a:buChar char="•"/>
            </a:pPr>
            <a:r>
              <a:rPr lang="fr-FR" sz="1200" dirty="0" smtClean="0"/>
              <a:t>Le </a:t>
            </a:r>
            <a:r>
              <a:rPr lang="fr-FR" sz="1200" b="1" dirty="0" smtClean="0"/>
              <a:t>symbole  </a:t>
            </a:r>
            <a:r>
              <a:rPr lang="fr-FR" sz="1200" dirty="0" smtClean="0"/>
              <a:t>          situé à droite d’un champ permet d’afficher une aide à saisir sur le champ concerné. </a:t>
            </a:r>
          </a:p>
          <a:p>
            <a:pPr marL="171450" indent="-171450" algn="just">
              <a:buFont typeface="Arial" panose="020B0604020202020204" pitchFamily="34" charset="0"/>
              <a:buChar char="•"/>
            </a:pPr>
            <a:r>
              <a:rPr lang="fr-FR" sz="1200" b="1" dirty="0" smtClean="0"/>
              <a:t>L’astérisque</a:t>
            </a:r>
            <a:r>
              <a:rPr lang="fr-FR" sz="1200" dirty="0" smtClean="0"/>
              <a:t> (</a:t>
            </a:r>
            <a:r>
              <a:rPr lang="fr-FR" sz="1200" b="1" dirty="0" smtClean="0"/>
              <a:t>*</a:t>
            </a:r>
            <a:r>
              <a:rPr lang="fr-FR" sz="1200" dirty="0" smtClean="0"/>
              <a:t>) indique que le champ est à renseigner obligatoirement. </a:t>
            </a:r>
          </a:p>
          <a:p>
            <a:pPr marL="171450" indent="-171450" algn="just">
              <a:buFont typeface="Arial" panose="020B0604020202020204" pitchFamily="34" charset="0"/>
              <a:buChar char="•"/>
            </a:pPr>
            <a:r>
              <a:rPr lang="fr-FR" sz="1200" dirty="0" smtClean="0"/>
              <a:t>Les </a:t>
            </a:r>
            <a:r>
              <a:rPr lang="fr-FR" sz="1200" b="1" i="1" u="sng" dirty="0" smtClean="0">
                <a:solidFill>
                  <a:schemeClr val="bg1">
                    <a:lumMod val="50000"/>
                  </a:schemeClr>
                </a:solidFill>
              </a:rPr>
              <a:t>champs grisés </a:t>
            </a:r>
            <a:r>
              <a:rPr lang="fr-FR" sz="1200" dirty="0" smtClean="0"/>
              <a:t>ne sont pas saisissables ou sont remplis automatiquement ; </a:t>
            </a:r>
          </a:p>
          <a:p>
            <a:pPr marL="171450" indent="-171450" algn="just">
              <a:buFont typeface="Arial" panose="020B0604020202020204" pitchFamily="34" charset="0"/>
              <a:buChar char="•"/>
            </a:pPr>
            <a:r>
              <a:rPr lang="fr-FR" sz="1200" b="1" dirty="0" smtClean="0"/>
              <a:t>Enregistrez régulièrement </a:t>
            </a:r>
            <a:r>
              <a:rPr lang="fr-FR" sz="1200" dirty="0" smtClean="0"/>
              <a:t>votre saisie et ne fermez pas la fenêtre en cliquant sur la croix rouge sans avoir enregistré au préalable : toutes les données saisies seraient perdues. </a:t>
            </a:r>
          </a:p>
          <a:p>
            <a:pPr marL="171450" indent="-171450" algn="just">
              <a:buFont typeface="Arial" panose="020B0604020202020204" pitchFamily="34" charset="0"/>
              <a:buChar char="•"/>
            </a:pPr>
            <a:endParaRPr lang="fr-FR" sz="1200" dirty="0" smtClean="0"/>
          </a:p>
          <a:p>
            <a:pPr algn="just"/>
            <a:r>
              <a:rPr lang="fr-FR" sz="1200" u="sng" dirty="0" smtClean="0"/>
              <a:t>Vous pouvez à tout moment </a:t>
            </a:r>
            <a:r>
              <a:rPr lang="fr-FR" sz="1200" dirty="0" smtClean="0"/>
              <a:t>: </a:t>
            </a:r>
          </a:p>
          <a:p>
            <a:pPr marL="171450" indent="-171450" algn="just">
              <a:buFont typeface="Arial" panose="020B0604020202020204" pitchFamily="34" charset="0"/>
              <a:buChar char="•"/>
            </a:pPr>
            <a:r>
              <a:rPr lang="fr-FR" sz="1200" b="1" dirty="0" smtClean="0"/>
              <a:t>Modifier </a:t>
            </a:r>
            <a:r>
              <a:rPr lang="fr-FR" sz="1200" dirty="0" smtClean="0"/>
              <a:t>votre demande à l’état de brouillon (tant qu’elle n’est pas envoyée) et revenir en arrière à tout moment dans le processus et les étapes de saisie, </a:t>
            </a:r>
          </a:p>
          <a:p>
            <a:pPr marL="171450" indent="-171450" algn="just">
              <a:buFont typeface="Arial" panose="020B0604020202020204" pitchFamily="34" charset="0"/>
              <a:buChar char="•"/>
            </a:pPr>
            <a:r>
              <a:rPr lang="fr-FR" sz="1200" dirty="0" smtClean="0"/>
              <a:t>Eventuellement </a:t>
            </a:r>
            <a:r>
              <a:rPr lang="fr-FR" sz="1200" b="1" dirty="0" smtClean="0"/>
              <a:t>supprimer</a:t>
            </a:r>
            <a:r>
              <a:rPr lang="fr-FR" sz="1200" dirty="0" smtClean="0"/>
              <a:t> votre demande, </a:t>
            </a:r>
          </a:p>
          <a:p>
            <a:pPr marL="171450" indent="-171450" algn="just">
              <a:buFont typeface="Arial" panose="020B0604020202020204" pitchFamily="34" charset="0"/>
              <a:buChar char="•"/>
            </a:pPr>
            <a:r>
              <a:rPr lang="fr-FR" sz="1200" b="1" dirty="0" smtClean="0"/>
              <a:t>Exporter et récupérer </a:t>
            </a:r>
            <a:r>
              <a:rPr lang="fr-FR" sz="1200" dirty="0" smtClean="0"/>
              <a:t>à tout moment votre demande au format PDF tout au long de votre saisie,  </a:t>
            </a:r>
          </a:p>
          <a:p>
            <a:pPr marL="171450" indent="-171450" algn="just">
              <a:buFont typeface="Arial" panose="020B0604020202020204" pitchFamily="34" charset="0"/>
              <a:buChar char="•"/>
            </a:pPr>
            <a:r>
              <a:rPr lang="fr-FR" sz="1200" dirty="0" smtClean="0"/>
              <a:t>Rédiger plusieurs demandes (il n’est pas nécessaire d’avoir envoyé une demande afin d’en préparer une seconde). </a:t>
            </a:r>
          </a:p>
          <a:p>
            <a:pPr marL="171450" indent="-171450" algn="just">
              <a:buFont typeface="Arial" panose="020B0604020202020204" pitchFamily="34" charset="0"/>
              <a:buChar char="•"/>
            </a:pPr>
            <a:r>
              <a:rPr lang="fr-FR" sz="1200" b="1" dirty="0" smtClean="0"/>
              <a:t>Communiquer</a:t>
            </a:r>
            <a:r>
              <a:rPr lang="fr-FR" sz="1200" dirty="0" smtClean="0"/>
              <a:t> avec le service en charge du suivi de votre demande une fois celle-ci envoyée, en cliquant sur le </a:t>
            </a:r>
            <a:r>
              <a:rPr lang="fr-FR" sz="1200" b="1" u="sng" dirty="0" smtClean="0"/>
              <a:t>bouton</a:t>
            </a:r>
            <a:r>
              <a:rPr lang="fr-FR" sz="1200" dirty="0" smtClean="0"/>
              <a:t> « Communication » </a:t>
            </a:r>
          </a:p>
          <a:p>
            <a:endParaRPr lang="fr-FR" sz="1200" dirty="0"/>
          </a:p>
          <a:p>
            <a:endParaRPr lang="fr-FR" sz="1200" dirty="0" smtClean="0"/>
          </a:p>
          <a:p>
            <a:endParaRPr lang="fr-FR" sz="1200" dirty="0"/>
          </a:p>
          <a:p>
            <a:endParaRPr lang="fr-FR" sz="1200" dirty="0" smtClean="0"/>
          </a:p>
        </p:txBody>
      </p:sp>
      <p:pic>
        <p:nvPicPr>
          <p:cNvPr id="19" name="Image 18"/>
          <p:cNvPicPr>
            <a:picLocks noChangeAspect="1"/>
          </p:cNvPicPr>
          <p:nvPr/>
        </p:nvPicPr>
        <p:blipFill>
          <a:blip r:embed="rId2"/>
          <a:stretch>
            <a:fillRect/>
          </a:stretch>
        </p:blipFill>
        <p:spPr>
          <a:xfrm>
            <a:off x="1323392" y="4862544"/>
            <a:ext cx="189997" cy="203568"/>
          </a:xfrm>
          <a:prstGeom prst="rect">
            <a:avLst/>
          </a:prstGeom>
        </p:spPr>
      </p:pic>
      <p:pic>
        <p:nvPicPr>
          <p:cNvPr id="20" name="Image 19"/>
          <p:cNvPicPr>
            <a:picLocks noChangeAspect="1"/>
          </p:cNvPicPr>
          <p:nvPr/>
        </p:nvPicPr>
        <p:blipFill>
          <a:blip r:embed="rId3"/>
          <a:stretch>
            <a:fillRect/>
          </a:stretch>
        </p:blipFill>
        <p:spPr>
          <a:xfrm>
            <a:off x="537869" y="9889279"/>
            <a:ext cx="775999" cy="411373"/>
          </a:xfrm>
          <a:prstGeom prst="rect">
            <a:avLst/>
          </a:prstGeom>
        </p:spPr>
      </p:pic>
      <p:pic>
        <p:nvPicPr>
          <p:cNvPr id="2" name="Image 1"/>
          <p:cNvPicPr>
            <a:picLocks noChangeAspect="1"/>
          </p:cNvPicPr>
          <p:nvPr/>
        </p:nvPicPr>
        <p:blipFill>
          <a:blip r:embed="rId4"/>
          <a:stretch>
            <a:fillRect/>
          </a:stretch>
        </p:blipFill>
        <p:spPr>
          <a:xfrm>
            <a:off x="341895" y="7839624"/>
            <a:ext cx="6894025" cy="1005379"/>
          </a:xfrm>
          <a:prstGeom prst="rect">
            <a:avLst/>
          </a:prstGeom>
        </p:spPr>
      </p:pic>
      <p:cxnSp>
        <p:nvCxnSpPr>
          <p:cNvPr id="9" name="Connecteur droit avec flèche 8"/>
          <p:cNvCxnSpPr/>
          <p:nvPr/>
        </p:nvCxnSpPr>
        <p:spPr>
          <a:xfrm>
            <a:off x="1899138" y="7684477"/>
            <a:ext cx="3439882" cy="998633"/>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4" name="Image 13"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190" y="189017"/>
            <a:ext cx="1555750" cy="933450"/>
          </a:xfrm>
          <a:prstGeom prst="rect">
            <a:avLst/>
          </a:prstGeom>
          <a:noFill/>
          <a:ln>
            <a:noFill/>
          </a:ln>
        </p:spPr>
      </p:pic>
      <p:pic>
        <p:nvPicPr>
          <p:cNvPr id="15" name="Image 14"/>
          <p:cNvPicPr/>
          <p:nvPr/>
        </p:nvPicPr>
        <p:blipFill rotWithShape="1">
          <a:blip r:embed="rId6"/>
          <a:srcRect l="29056" t="51863" r="63160" b="39861"/>
          <a:stretch/>
        </p:blipFill>
        <p:spPr bwMode="auto">
          <a:xfrm>
            <a:off x="5784715" y="230924"/>
            <a:ext cx="1400175" cy="9302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01388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10</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pic>
        <p:nvPicPr>
          <p:cNvPr id="4" name="Image 3"/>
          <p:cNvPicPr>
            <a:picLocks noChangeAspect="1"/>
          </p:cNvPicPr>
          <p:nvPr/>
        </p:nvPicPr>
        <p:blipFill>
          <a:blip r:embed="rId3"/>
          <a:stretch>
            <a:fillRect/>
          </a:stretch>
        </p:blipFill>
        <p:spPr>
          <a:xfrm>
            <a:off x="1050313" y="4429630"/>
            <a:ext cx="5495925" cy="1819275"/>
          </a:xfrm>
          <a:prstGeom prst="rect">
            <a:avLst/>
          </a:prstGeom>
        </p:spPr>
      </p:pic>
      <p:pic>
        <p:nvPicPr>
          <p:cNvPr id="11" name="Image 10"/>
          <p:cNvPicPr>
            <a:picLocks noChangeAspect="1"/>
          </p:cNvPicPr>
          <p:nvPr/>
        </p:nvPicPr>
        <p:blipFill>
          <a:blip r:embed="rId4"/>
          <a:stretch>
            <a:fillRect/>
          </a:stretch>
        </p:blipFill>
        <p:spPr>
          <a:xfrm>
            <a:off x="938847" y="1185223"/>
            <a:ext cx="5781675" cy="3276600"/>
          </a:xfrm>
          <a:prstGeom prst="rect">
            <a:avLst/>
          </a:prstGeom>
        </p:spPr>
      </p:pic>
      <p:sp>
        <p:nvSpPr>
          <p:cNvPr id="8" name="ZoneTexte 7"/>
          <p:cNvSpPr txBox="1"/>
          <p:nvPr/>
        </p:nvSpPr>
        <p:spPr>
          <a:xfrm>
            <a:off x="1154518" y="3372845"/>
            <a:ext cx="5250636" cy="923330"/>
          </a:xfrm>
          <a:prstGeom prst="rect">
            <a:avLst/>
          </a:prstGeom>
          <a:noFill/>
        </p:spPr>
        <p:txBody>
          <a:bodyPr wrap="square" rtlCol="0">
            <a:spAutoFit/>
          </a:bodyPr>
          <a:lstStyle/>
          <a:p>
            <a:r>
              <a:rPr lang="fr-FR" sz="900" b="1" dirty="0" smtClean="0"/>
              <a:t>Programme : </a:t>
            </a:r>
            <a:r>
              <a:rPr lang="fr-FR" sz="900" dirty="0" smtClean="0"/>
              <a:t>Programme opérationnel FEAMPA FranceAgriMer 2021-2027</a:t>
            </a:r>
          </a:p>
          <a:p>
            <a:r>
              <a:rPr lang="fr-FR" sz="900" b="1" dirty="0" smtClean="0"/>
              <a:t>Service Guichet : FAM- </a:t>
            </a:r>
            <a:r>
              <a:rPr lang="fr-FR" sz="900" dirty="0" smtClean="0"/>
              <a:t>FranceAgriMer</a:t>
            </a:r>
          </a:p>
          <a:p>
            <a:r>
              <a:rPr lang="fr-FR" sz="900" b="1" dirty="0" smtClean="0"/>
              <a:t>Codification : </a:t>
            </a:r>
          </a:p>
          <a:p>
            <a:pPr marL="171450" indent="-171450">
              <a:buFont typeface="Arial" panose="020B0604020202020204" pitchFamily="34" charset="0"/>
              <a:buChar char="•"/>
            </a:pPr>
            <a:r>
              <a:rPr lang="fr-FR" sz="900" b="1" dirty="0" smtClean="0"/>
              <a:t>PR 2 </a:t>
            </a:r>
            <a:r>
              <a:rPr lang="fr-FR" sz="900" dirty="0" smtClean="0"/>
              <a:t>: </a:t>
            </a:r>
            <a:r>
              <a:rPr lang="fr-FR" sz="900" dirty="0"/>
              <a:t>Encourager les activités aquacoles durables </a:t>
            </a:r>
            <a:endParaRPr lang="fr-FR" sz="900" dirty="0" smtClean="0"/>
          </a:p>
          <a:p>
            <a:pPr marL="171450" indent="-171450">
              <a:buFont typeface="Arial" panose="020B0604020202020204" pitchFamily="34" charset="0"/>
              <a:buChar char="•"/>
            </a:pPr>
            <a:r>
              <a:rPr lang="fr-FR" sz="900" b="1" dirty="0" smtClean="0"/>
              <a:t>OS 2.2 </a:t>
            </a:r>
            <a:r>
              <a:rPr lang="fr-FR" sz="900" dirty="0" smtClean="0"/>
              <a:t>:Promouvoir la commercialisation et la qualité  des produits de la pêche et de l'aquaculture</a:t>
            </a:r>
          </a:p>
          <a:p>
            <a:pPr marL="171450" indent="-171450">
              <a:buFont typeface="Arial" panose="020B0604020202020204" pitchFamily="34" charset="0"/>
              <a:buChar char="•"/>
            </a:pPr>
            <a:r>
              <a:rPr lang="fr-FR" sz="900" b="1" dirty="0" smtClean="0"/>
              <a:t>TA 2.2.3 </a:t>
            </a:r>
            <a:r>
              <a:rPr lang="fr-FR" sz="900" dirty="0" smtClean="0"/>
              <a:t>:Plans de production et de commercialisation des OP </a:t>
            </a:r>
            <a:endParaRPr lang="fr-FR" sz="900" dirty="0"/>
          </a:p>
        </p:txBody>
      </p:sp>
      <p:sp>
        <p:nvSpPr>
          <p:cNvPr id="13" name="Rectangle 12"/>
          <p:cNvSpPr/>
          <p:nvPr/>
        </p:nvSpPr>
        <p:spPr>
          <a:xfrm>
            <a:off x="532660" y="6245435"/>
            <a:ext cx="6594048" cy="461665"/>
          </a:xfrm>
          <a:prstGeom prst="rect">
            <a:avLst/>
          </a:prstGeom>
        </p:spPr>
        <p:txBody>
          <a:bodyPr wrap="square">
            <a:spAutoFit/>
          </a:bodyPr>
          <a:lstStyle/>
          <a:p>
            <a:r>
              <a:rPr lang="fr-FR" sz="1200" dirty="0">
                <a:solidFill>
                  <a:srgbClr val="000000"/>
                </a:solidFill>
                <a:latin typeface="Calibri" panose="020F0502020204030204" pitchFamily="34" charset="0"/>
              </a:rPr>
              <a:t>Vous accédez ensuite à la page « Contexte » qui vous permet de modifier, en plus, le service guichet de votre demande. </a:t>
            </a:r>
            <a:endParaRPr lang="fr-FR" sz="1200" dirty="0"/>
          </a:p>
        </p:txBody>
      </p:sp>
      <p:pic>
        <p:nvPicPr>
          <p:cNvPr id="18" name="Image 17"/>
          <p:cNvPicPr>
            <a:picLocks noChangeAspect="1"/>
          </p:cNvPicPr>
          <p:nvPr/>
        </p:nvPicPr>
        <p:blipFill>
          <a:blip r:embed="rId5"/>
          <a:stretch>
            <a:fillRect/>
          </a:stretch>
        </p:blipFill>
        <p:spPr>
          <a:xfrm>
            <a:off x="428012" y="6707100"/>
            <a:ext cx="6740526" cy="2423472"/>
          </a:xfrm>
          <a:prstGeom prst="rect">
            <a:avLst/>
          </a:prstGeom>
        </p:spPr>
      </p:pic>
      <p:sp>
        <p:nvSpPr>
          <p:cNvPr id="19" name="ZoneTexte 18"/>
          <p:cNvSpPr txBox="1"/>
          <p:nvPr/>
        </p:nvSpPr>
        <p:spPr>
          <a:xfrm>
            <a:off x="2421321" y="7803420"/>
            <a:ext cx="2038350" cy="230832"/>
          </a:xfrm>
          <a:prstGeom prst="rect">
            <a:avLst/>
          </a:prstGeom>
          <a:noFill/>
        </p:spPr>
        <p:txBody>
          <a:bodyPr wrap="square" rtlCol="0">
            <a:spAutoFit/>
          </a:bodyPr>
          <a:lstStyle/>
          <a:p>
            <a:r>
              <a:rPr lang="fr-FR" sz="900" dirty="0">
                <a:solidFill>
                  <a:srgbClr val="000000"/>
                </a:solidFill>
                <a:latin typeface="Calibri" panose="020F0502020204030204" pitchFamily="34" charset="0"/>
              </a:rPr>
              <a:t>FranceAgriMer</a:t>
            </a:r>
          </a:p>
        </p:txBody>
      </p:sp>
      <p:pic>
        <p:nvPicPr>
          <p:cNvPr id="14" name="Image 13"/>
          <p:cNvPicPr>
            <a:picLocks noChangeAspect="1"/>
          </p:cNvPicPr>
          <p:nvPr/>
        </p:nvPicPr>
        <p:blipFill>
          <a:blip r:embed="rId6"/>
          <a:stretch>
            <a:fillRect/>
          </a:stretch>
        </p:blipFill>
        <p:spPr>
          <a:xfrm>
            <a:off x="2421321" y="8118824"/>
            <a:ext cx="3621338" cy="371888"/>
          </a:xfrm>
          <a:prstGeom prst="rect">
            <a:avLst/>
          </a:prstGeom>
        </p:spPr>
      </p:pic>
      <p:sp>
        <p:nvSpPr>
          <p:cNvPr id="21" name="Rectangle 20">
            <a:extLst>
              <a:ext uri="{FF2B5EF4-FFF2-40B4-BE49-F238E27FC236}">
                <a16:creationId xmlns:a16="http://schemas.microsoft.com/office/drawing/2014/main" id="{E4C70E7F-E44C-4B1B-BBB7-D5108C4E2646}"/>
              </a:ext>
            </a:extLst>
          </p:cNvPr>
          <p:cNvSpPr/>
          <p:nvPr/>
        </p:nvSpPr>
        <p:spPr>
          <a:xfrm>
            <a:off x="2421321" y="8586154"/>
            <a:ext cx="3312729" cy="11711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fr-FR" sz="900" dirty="0" smtClean="0">
                <a:solidFill>
                  <a:schemeClr val="tx1">
                    <a:lumMod val="50000"/>
                    <a:lumOff val="50000"/>
                  </a:schemeClr>
                </a:solidFill>
              </a:rPr>
              <a:t>PR2.2.2.3 </a:t>
            </a:r>
            <a:r>
              <a:rPr lang="fr-FR" sz="900" dirty="0">
                <a:solidFill>
                  <a:schemeClr val="tx1">
                    <a:lumMod val="50000"/>
                    <a:lumOff val="50000"/>
                  </a:schemeClr>
                </a:solidFill>
              </a:rPr>
              <a:t>: </a:t>
            </a:r>
            <a:r>
              <a:rPr lang="fr-FR" sz="900" dirty="0" smtClean="0">
                <a:solidFill>
                  <a:schemeClr val="tx1">
                    <a:lumMod val="50000"/>
                    <a:lumOff val="50000"/>
                  </a:schemeClr>
                </a:solidFill>
              </a:rPr>
              <a:t>Plans de production et de commercialisation des OP</a:t>
            </a:r>
          </a:p>
          <a:p>
            <a:r>
              <a:rPr lang="fr-FR" sz="900" dirty="0" smtClean="0">
                <a:solidFill>
                  <a:schemeClr val="tx1">
                    <a:lumMod val="50000"/>
                    <a:lumOff val="50000"/>
                  </a:schemeClr>
                </a:solidFill>
              </a:rPr>
              <a:t> </a:t>
            </a:r>
            <a:endParaRPr lang="fr-FR" sz="900" dirty="0">
              <a:solidFill>
                <a:schemeClr val="tx1">
                  <a:lumMod val="50000"/>
                  <a:lumOff val="50000"/>
                </a:schemeClr>
              </a:solidFill>
            </a:endParaRPr>
          </a:p>
        </p:txBody>
      </p:sp>
      <p:sp>
        <p:nvSpPr>
          <p:cNvPr id="15" name="Rectangle 14"/>
          <p:cNvSpPr/>
          <p:nvPr/>
        </p:nvSpPr>
        <p:spPr>
          <a:xfrm>
            <a:off x="480336" y="9299203"/>
            <a:ext cx="6698695" cy="461665"/>
          </a:xfrm>
          <a:prstGeom prst="rect">
            <a:avLst/>
          </a:prstGeom>
        </p:spPr>
        <p:txBody>
          <a:bodyPr wrap="square">
            <a:spAutoFit/>
          </a:bodyPr>
          <a:lstStyle/>
          <a:p>
            <a:r>
              <a:rPr lang="fr-FR" sz="1200" dirty="0">
                <a:solidFill>
                  <a:srgbClr val="000000"/>
                </a:solidFill>
                <a:latin typeface="Calibri" panose="020F0502020204030204" pitchFamily="34" charset="0"/>
              </a:rPr>
              <a:t>Quand la modification est faite</a:t>
            </a:r>
            <a:r>
              <a:rPr lang="fr-FR" sz="1200" b="1" u="sng" dirty="0">
                <a:solidFill>
                  <a:srgbClr val="000000"/>
                </a:solidFill>
                <a:latin typeface="Calibri" panose="020F0502020204030204" pitchFamily="34" charset="0"/>
              </a:rPr>
              <a:t>, il faut repasser toutes les étapes effectuées </a:t>
            </a:r>
            <a:r>
              <a:rPr lang="fr-FR" sz="1200" dirty="0">
                <a:solidFill>
                  <a:srgbClr val="000000"/>
                </a:solidFill>
                <a:latin typeface="Calibri" panose="020F0502020204030204" pitchFamily="34" charset="0"/>
              </a:rPr>
              <a:t>afin de vérifier et de valider la prise en compte de la modification dans chaque étape rempli </a:t>
            </a:r>
            <a:r>
              <a:rPr lang="fr-FR" sz="1200" dirty="0" smtClean="0">
                <a:solidFill>
                  <a:srgbClr val="000000"/>
                </a:solidFill>
                <a:latin typeface="Calibri" panose="020F0502020204030204" pitchFamily="34" charset="0"/>
              </a:rPr>
              <a:t>précédemment. </a:t>
            </a:r>
            <a:endParaRPr lang="fr-FR" sz="1200" dirty="0"/>
          </a:p>
        </p:txBody>
      </p:sp>
      <p:pic>
        <p:nvPicPr>
          <p:cNvPr id="17" name="Image 16" descr="C:\Users\barbara-e.charvot\AppData\Local\Microsoft\Windows\INetCache\Content.MSO\4D4B6431.tmp"/>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6852" y="185216"/>
            <a:ext cx="1247775" cy="753745"/>
          </a:xfrm>
          <a:prstGeom prst="rect">
            <a:avLst/>
          </a:prstGeom>
          <a:noFill/>
          <a:ln>
            <a:noFill/>
          </a:ln>
        </p:spPr>
      </p:pic>
      <p:pic>
        <p:nvPicPr>
          <p:cNvPr id="22" name="Image 21"/>
          <p:cNvPicPr/>
          <p:nvPr/>
        </p:nvPicPr>
        <p:blipFill rotWithShape="1">
          <a:blip r:embed="rId8"/>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cxnSp>
        <p:nvCxnSpPr>
          <p:cNvPr id="24" name="Connecteur droit avec flèche 23"/>
          <p:cNvCxnSpPr/>
          <p:nvPr/>
        </p:nvCxnSpPr>
        <p:spPr>
          <a:xfrm flipH="1" flipV="1">
            <a:off x="6039662" y="1589233"/>
            <a:ext cx="769044" cy="6176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589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11</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pic>
        <p:nvPicPr>
          <p:cNvPr id="2" name="Image 1"/>
          <p:cNvPicPr>
            <a:picLocks noChangeAspect="1"/>
          </p:cNvPicPr>
          <p:nvPr/>
        </p:nvPicPr>
        <p:blipFill rotWithShape="1">
          <a:blip r:embed="rId3"/>
          <a:srcRect b="31771"/>
          <a:stretch/>
        </p:blipFill>
        <p:spPr>
          <a:xfrm>
            <a:off x="793934" y="1206655"/>
            <a:ext cx="6008684" cy="2250920"/>
          </a:xfrm>
          <a:prstGeom prst="rect">
            <a:avLst/>
          </a:prstGeom>
        </p:spPr>
      </p:pic>
      <p:sp>
        <p:nvSpPr>
          <p:cNvPr id="3" name="Rectangle 2"/>
          <p:cNvSpPr/>
          <p:nvPr/>
        </p:nvSpPr>
        <p:spPr>
          <a:xfrm>
            <a:off x="556605" y="3457575"/>
            <a:ext cx="6563697" cy="2585323"/>
          </a:xfrm>
          <a:prstGeom prst="rect">
            <a:avLst/>
          </a:prstGeom>
        </p:spPr>
        <p:txBody>
          <a:bodyPr wrap="square">
            <a:spAutoFit/>
          </a:bodyPr>
          <a:lstStyle/>
          <a:p>
            <a:r>
              <a:rPr lang="fr-FR" sz="1200" b="1" u="sng" dirty="0" smtClean="0">
                <a:solidFill>
                  <a:srgbClr val="00B0F0"/>
                </a:solidFill>
                <a:latin typeface="Calibri" panose="020F0502020204030204" pitchFamily="34" charset="0"/>
              </a:rPr>
              <a:t>Identification du projet :</a:t>
            </a:r>
          </a:p>
          <a:p>
            <a:r>
              <a:rPr lang="fr-FR" sz="1200" dirty="0" smtClean="0">
                <a:solidFill>
                  <a:srgbClr val="000000"/>
                </a:solidFill>
                <a:latin typeface="Calibri" panose="020F0502020204030204" pitchFamily="34" charset="0"/>
              </a:rPr>
              <a:t>L’intitulé de </a:t>
            </a:r>
            <a:r>
              <a:rPr lang="fr-FR" sz="1200" dirty="0">
                <a:solidFill>
                  <a:srgbClr val="000000"/>
                </a:solidFill>
                <a:latin typeface="Calibri" panose="020F0502020204030204" pitchFamily="34" charset="0"/>
              </a:rPr>
              <a:t>votre projet doit être explicite par rapport au type d' actions que vous avez sélectionné.</a:t>
            </a:r>
            <a:br>
              <a:rPr lang="fr-FR" sz="1200" dirty="0">
                <a:solidFill>
                  <a:srgbClr val="000000"/>
                </a:solidFill>
                <a:latin typeface="Calibri" panose="020F0502020204030204" pitchFamily="34" charset="0"/>
              </a:rPr>
            </a:br>
            <a:r>
              <a:rPr lang="fr-FR" sz="1200" dirty="0">
                <a:solidFill>
                  <a:srgbClr val="000000"/>
                </a:solidFill>
                <a:latin typeface="Calibri" panose="020F0502020204030204" pitchFamily="34" charset="0"/>
              </a:rPr>
              <a:t>Ne pas utiliser d'abréviation, vous pouvez indiquer la période de réalisation si </a:t>
            </a:r>
            <a:r>
              <a:rPr lang="fr-FR" sz="1200" dirty="0" smtClean="0">
                <a:solidFill>
                  <a:srgbClr val="000000"/>
                </a:solidFill>
                <a:latin typeface="Calibri" panose="020F0502020204030204" pitchFamily="34" charset="0"/>
              </a:rPr>
              <a:t>nécessaire.</a:t>
            </a:r>
            <a:r>
              <a:rPr lang="fr-FR" sz="1200" dirty="0">
                <a:solidFill>
                  <a:srgbClr val="000000"/>
                </a:solidFill>
                <a:latin typeface="Calibri" panose="020F0502020204030204" pitchFamily="34" charset="0"/>
              </a:rPr>
              <a:t/>
            </a:r>
            <a:br>
              <a:rPr lang="fr-FR" sz="1200" dirty="0">
                <a:solidFill>
                  <a:srgbClr val="000000"/>
                </a:solidFill>
                <a:latin typeface="Calibri" panose="020F0502020204030204" pitchFamily="34" charset="0"/>
              </a:rPr>
            </a:br>
            <a:r>
              <a:rPr lang="fr-FR" sz="1200" dirty="0">
                <a:solidFill>
                  <a:srgbClr val="000000"/>
                </a:solidFill>
                <a:latin typeface="Calibri" panose="020F0502020204030204" pitchFamily="34" charset="0"/>
              </a:rPr>
              <a:t/>
            </a:r>
            <a:br>
              <a:rPr lang="fr-FR" sz="1200" dirty="0">
                <a:solidFill>
                  <a:srgbClr val="000000"/>
                </a:solidFill>
                <a:latin typeface="Calibri" panose="020F0502020204030204" pitchFamily="34" charset="0"/>
              </a:rPr>
            </a:br>
            <a:r>
              <a:rPr lang="fr-FR" sz="1200" dirty="0">
                <a:solidFill>
                  <a:srgbClr val="000000"/>
                </a:solidFill>
                <a:latin typeface="Calibri" panose="020F0502020204030204" pitchFamily="34" charset="0"/>
              </a:rPr>
              <a:t>Exemple, dossier déposé au titre de OS 2.2.3 : Plan de production et de commercialisation </a:t>
            </a:r>
            <a:r>
              <a:rPr lang="fr-FR" sz="1200" dirty="0" smtClean="0">
                <a:solidFill>
                  <a:srgbClr val="000000"/>
                </a:solidFill>
                <a:latin typeface="Calibri" panose="020F0502020204030204" pitchFamily="34" charset="0"/>
              </a:rPr>
              <a:t>2023</a:t>
            </a:r>
          </a:p>
          <a:p>
            <a:endParaRPr lang="fr-FR" sz="1200" dirty="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Le « </a:t>
            </a:r>
            <a:r>
              <a:rPr lang="fr-FR" sz="1200" dirty="0">
                <a:solidFill>
                  <a:srgbClr val="000000"/>
                </a:solidFill>
                <a:latin typeface="Calibri" panose="020F0502020204030204" pitchFamily="34" charset="0"/>
              </a:rPr>
              <a:t>Type » (standard ou marché public) : la case </a:t>
            </a:r>
            <a:r>
              <a:rPr lang="fr-FR" sz="1200" b="1" dirty="0">
                <a:solidFill>
                  <a:srgbClr val="FF0000"/>
                </a:solidFill>
                <a:latin typeface="Calibri" panose="020F0502020204030204" pitchFamily="34" charset="0"/>
              </a:rPr>
              <a:t>« Standard » est sélectionnée par défaut</a:t>
            </a:r>
            <a:r>
              <a:rPr lang="fr-FR" sz="1200" dirty="0">
                <a:solidFill>
                  <a:srgbClr val="000000"/>
                </a:solidFill>
                <a:latin typeface="Calibri" panose="020F0502020204030204" pitchFamily="34" charset="0"/>
              </a:rPr>
              <a:t>. </a:t>
            </a:r>
            <a:endParaRPr lang="fr-FR" sz="1200" dirty="0" smtClean="0">
              <a:solidFill>
                <a:srgbClr val="000000"/>
              </a:solidFill>
              <a:latin typeface="Calibri" panose="020F0502020204030204" pitchFamily="34" charset="0"/>
            </a:endParaRPr>
          </a:p>
          <a:p>
            <a:endParaRPr lang="fr-FR" sz="1200" dirty="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Pour le </a:t>
            </a:r>
            <a:r>
              <a:rPr lang="fr-FR" sz="1200" dirty="0">
                <a:solidFill>
                  <a:srgbClr val="000000"/>
                </a:solidFill>
                <a:latin typeface="Calibri" panose="020F0502020204030204" pitchFamily="34" charset="0"/>
              </a:rPr>
              <a:t>calendrier détaillé, Veuillez décrire le déroulement de votre projet et ses différentes phases depuis son démarrage jusqu’à sa fin. Chaque phase reprend les différentes actions nécessaires à sa </a:t>
            </a:r>
            <a:r>
              <a:rPr lang="fr-FR" sz="1200" dirty="0" smtClean="0">
                <a:solidFill>
                  <a:srgbClr val="000000"/>
                </a:solidFill>
                <a:latin typeface="Calibri" panose="020F0502020204030204" pitchFamily="34" charset="0"/>
              </a:rPr>
              <a:t>réalisation. </a:t>
            </a:r>
            <a:r>
              <a:rPr lang="fr-FR" sz="1200" b="1" u="sng" dirty="0" smtClean="0">
                <a:solidFill>
                  <a:srgbClr val="000000"/>
                </a:solidFill>
                <a:latin typeface="Calibri" panose="020F0502020204030204" pitchFamily="34" charset="0"/>
              </a:rPr>
              <a:t>Veuillez </a:t>
            </a:r>
            <a:r>
              <a:rPr lang="fr-FR" sz="1200" b="1" u="sng" dirty="0">
                <a:solidFill>
                  <a:srgbClr val="000000"/>
                </a:solidFill>
                <a:latin typeface="Calibri" panose="020F0502020204030204" pitchFamily="34" charset="0"/>
              </a:rPr>
              <a:t>indiquer la date d'achèvement administratif et </a:t>
            </a:r>
            <a:r>
              <a:rPr lang="fr-FR" sz="1200" b="1" u="sng" dirty="0" smtClean="0">
                <a:solidFill>
                  <a:srgbClr val="000000"/>
                </a:solidFill>
                <a:latin typeface="Calibri" panose="020F0502020204030204" pitchFamily="34" charset="0"/>
              </a:rPr>
              <a:t>financier </a:t>
            </a:r>
            <a:r>
              <a:rPr lang="fr-FR" sz="1200" b="1" u="sng" dirty="0">
                <a:solidFill>
                  <a:srgbClr val="FF0000"/>
                </a:solidFill>
                <a:latin typeface="Calibri" panose="020F0502020204030204" pitchFamily="34" charset="0"/>
              </a:rPr>
              <a:t>(point de vigilance à mener en lien avec les consigne du portail) </a:t>
            </a:r>
            <a:r>
              <a:rPr lang="fr-FR" sz="1200" b="1" u="sng" dirty="0">
                <a:solidFill>
                  <a:srgbClr val="000000"/>
                </a:solidFill>
                <a:latin typeface="Calibri" panose="020F0502020204030204" pitchFamily="34" charset="0"/>
              </a:rPr>
              <a:t>. </a:t>
            </a:r>
          </a:p>
          <a:p>
            <a:endParaRPr lang="fr-FR" b="1" u="sng" dirty="0"/>
          </a:p>
        </p:txBody>
      </p:sp>
      <p:sp>
        <p:nvSpPr>
          <p:cNvPr id="22" name="Rectangle 21"/>
          <p:cNvSpPr/>
          <p:nvPr/>
        </p:nvSpPr>
        <p:spPr>
          <a:xfrm>
            <a:off x="556605" y="5837168"/>
            <a:ext cx="2517420"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a:t>
            </a:r>
            <a:r>
              <a:rPr lang="fr-FR" sz="1400" b="1" u="sng" dirty="0" smtClean="0">
                <a:solidFill>
                  <a:schemeClr val="accent2"/>
                </a:solidFill>
                <a:latin typeface="Calibri" panose="020F0502020204030204" pitchFamily="34" charset="0"/>
              </a:rPr>
              <a:t>4 – Plan de financement</a:t>
            </a:r>
            <a:r>
              <a:rPr lang="fr-FR" sz="1400" b="1" dirty="0" smtClean="0">
                <a:solidFill>
                  <a:schemeClr val="accent2"/>
                </a:solidFill>
                <a:latin typeface="Calibri" panose="020F0502020204030204" pitchFamily="34" charset="0"/>
              </a:rPr>
              <a:t>  </a:t>
            </a:r>
            <a:endParaRPr lang="fr-FR" sz="1400" dirty="0">
              <a:solidFill>
                <a:schemeClr val="accent2"/>
              </a:solidFill>
            </a:endParaRPr>
          </a:p>
        </p:txBody>
      </p:sp>
      <p:sp>
        <p:nvSpPr>
          <p:cNvPr id="12" name="Rectangle 11"/>
          <p:cNvSpPr/>
          <p:nvPr/>
        </p:nvSpPr>
        <p:spPr>
          <a:xfrm>
            <a:off x="437206" y="6194513"/>
            <a:ext cx="6683096" cy="646331"/>
          </a:xfrm>
          <a:prstGeom prst="rect">
            <a:avLst/>
          </a:prstGeom>
        </p:spPr>
        <p:txBody>
          <a:bodyPr wrap="square">
            <a:spAutoFit/>
          </a:bodyPr>
          <a:lstStyle/>
          <a:p>
            <a:r>
              <a:rPr lang="fr-FR" sz="1200" dirty="0" smtClean="0"/>
              <a:t>Le plan de financement de l’opération correspond au budget de l’opération ; il doit donc présenter des dépenses et des ressources pour le financement de ces dépenses. Vous devez être vigilant quant à l’équilibre final de votre plan de financement prévisionnel (dépenses = ressources). </a:t>
            </a:r>
            <a:endParaRPr lang="fr-FR" sz="1200" dirty="0"/>
          </a:p>
        </p:txBody>
      </p:sp>
      <p:pic>
        <p:nvPicPr>
          <p:cNvPr id="4" name="Image 3"/>
          <p:cNvPicPr>
            <a:picLocks noChangeAspect="1"/>
          </p:cNvPicPr>
          <p:nvPr/>
        </p:nvPicPr>
        <p:blipFill>
          <a:blip r:embed="rId4"/>
          <a:stretch>
            <a:fillRect/>
          </a:stretch>
        </p:blipFill>
        <p:spPr>
          <a:xfrm>
            <a:off x="741151" y="6900297"/>
            <a:ext cx="5861780" cy="2910297"/>
          </a:xfrm>
          <a:prstGeom prst="rect">
            <a:avLst/>
          </a:prstGeom>
        </p:spPr>
      </p:pic>
      <p:sp>
        <p:nvSpPr>
          <p:cNvPr id="8" name="Rectangle 7"/>
          <p:cNvSpPr/>
          <p:nvPr/>
        </p:nvSpPr>
        <p:spPr>
          <a:xfrm>
            <a:off x="839304" y="7994498"/>
            <a:ext cx="2234721" cy="3609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541" y="158835"/>
            <a:ext cx="1247775" cy="753745"/>
          </a:xfrm>
          <a:prstGeom prst="rect">
            <a:avLst/>
          </a:prstGeom>
          <a:noFill/>
          <a:ln>
            <a:noFill/>
          </a:ln>
        </p:spPr>
      </p:pic>
      <p:pic>
        <p:nvPicPr>
          <p:cNvPr id="15" name="Image 14"/>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144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12</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pic>
        <p:nvPicPr>
          <p:cNvPr id="4" name="Image 3"/>
          <p:cNvPicPr>
            <a:picLocks noChangeAspect="1"/>
          </p:cNvPicPr>
          <p:nvPr/>
        </p:nvPicPr>
        <p:blipFill>
          <a:blip r:embed="rId3"/>
          <a:stretch>
            <a:fillRect/>
          </a:stretch>
        </p:blipFill>
        <p:spPr>
          <a:xfrm>
            <a:off x="457059" y="2870329"/>
            <a:ext cx="6557899" cy="1401392"/>
          </a:xfrm>
          <a:prstGeom prst="rect">
            <a:avLst/>
          </a:prstGeom>
        </p:spPr>
      </p:pic>
      <p:sp>
        <p:nvSpPr>
          <p:cNvPr id="13" name="Rectangle 12"/>
          <p:cNvSpPr/>
          <p:nvPr/>
        </p:nvSpPr>
        <p:spPr>
          <a:xfrm>
            <a:off x="321366" y="2170852"/>
            <a:ext cx="6683096" cy="830997"/>
          </a:xfrm>
          <a:prstGeom prst="rect">
            <a:avLst/>
          </a:prstGeom>
        </p:spPr>
        <p:txBody>
          <a:bodyPr wrap="square">
            <a:spAutoFit/>
          </a:bodyPr>
          <a:lstStyle/>
          <a:p>
            <a:r>
              <a:rPr lang="fr-FR" sz="1200" dirty="0" smtClean="0"/>
              <a:t>Télécharger les pièces nécessaires liés à vos dépenses. </a:t>
            </a:r>
            <a:r>
              <a:rPr lang="fr-FR" sz="1200" dirty="0"/>
              <a:t>EX: les fiches de chiffrage Excel par action, l’accord précisant le temps de travail des personnes que vous valorisez sur votre opération, les lettres de mission, les contrats de travail ou les fiches de poste pour les personnes présentées pour la totalité de leur temps de travail sur l’opération, les conventions de mise à disposition le cas échéant,  </a:t>
            </a:r>
          </a:p>
        </p:txBody>
      </p:sp>
      <p:pic>
        <p:nvPicPr>
          <p:cNvPr id="8" name="Image 7"/>
          <p:cNvPicPr>
            <a:picLocks noChangeAspect="1"/>
          </p:cNvPicPr>
          <p:nvPr/>
        </p:nvPicPr>
        <p:blipFill>
          <a:blip r:embed="rId4"/>
          <a:stretch>
            <a:fillRect/>
          </a:stretch>
        </p:blipFill>
        <p:spPr>
          <a:xfrm>
            <a:off x="705762" y="7354320"/>
            <a:ext cx="6060491" cy="2575180"/>
          </a:xfrm>
          <a:prstGeom prst="rect">
            <a:avLst/>
          </a:prstGeom>
        </p:spPr>
      </p:pic>
      <p:sp>
        <p:nvSpPr>
          <p:cNvPr id="15" name="Rectangle 14"/>
          <p:cNvSpPr/>
          <p:nvPr/>
        </p:nvSpPr>
        <p:spPr>
          <a:xfrm>
            <a:off x="339107" y="4205068"/>
            <a:ext cx="6847364" cy="3262432"/>
          </a:xfrm>
          <a:prstGeom prst="rect">
            <a:avLst/>
          </a:prstGeom>
        </p:spPr>
        <p:txBody>
          <a:bodyPr wrap="square">
            <a:spAutoFit/>
          </a:bodyPr>
          <a:lstStyle/>
          <a:p>
            <a:r>
              <a:rPr lang="fr-FR" sz="1400" b="1" u="sng" dirty="0" smtClean="0"/>
              <a:t>Les ressources </a:t>
            </a:r>
            <a:r>
              <a:rPr lang="fr-FR" sz="1200" dirty="0" smtClean="0"/>
              <a:t>: </a:t>
            </a:r>
          </a:p>
          <a:p>
            <a:endParaRPr lang="fr-FR" sz="900" dirty="0" smtClean="0"/>
          </a:p>
          <a:p>
            <a:r>
              <a:rPr lang="fr-FR" sz="1200" dirty="0"/>
              <a:t>Reportez-vous à la </a:t>
            </a:r>
            <a:r>
              <a:rPr lang="fr-FR" sz="1200" dirty="0" smtClean="0"/>
              <a:t>calculatrice Excel </a:t>
            </a:r>
            <a:r>
              <a:rPr lang="fr-FR" sz="1200" dirty="0"/>
              <a:t>pour saisir le plan de financement (toutes les consignes se trouvent dans la calculatrice) </a:t>
            </a:r>
            <a:endParaRPr lang="fr-FR" sz="1200" dirty="0" smtClean="0"/>
          </a:p>
          <a:p>
            <a:pPr marL="171450" indent="-171450">
              <a:buFont typeface="Arial" panose="020B0604020202020204" pitchFamily="34" charset="0"/>
              <a:buChar char="•"/>
            </a:pPr>
            <a:r>
              <a:rPr lang="fr-FR" sz="1200" dirty="0" smtClean="0"/>
              <a:t>Ajouter </a:t>
            </a:r>
            <a:r>
              <a:rPr lang="fr-FR" sz="1200" dirty="0"/>
              <a:t>les financements (ex : Union </a:t>
            </a:r>
            <a:r>
              <a:rPr lang="fr-FR" sz="1200" dirty="0" smtClean="0"/>
              <a:t>Européenne) avec le montant récupérer de la calculatrice </a:t>
            </a:r>
            <a:endParaRPr lang="fr-FR" sz="1200" dirty="0"/>
          </a:p>
          <a:p>
            <a:pPr marL="171450" indent="-171450">
              <a:buFont typeface="Arial" panose="020B0604020202020204" pitchFamily="34" charset="0"/>
              <a:buChar char="•"/>
            </a:pPr>
            <a:r>
              <a:rPr lang="fr-FR" sz="1200" dirty="0" smtClean="0"/>
              <a:t>L’autofinancement </a:t>
            </a:r>
            <a:r>
              <a:rPr lang="fr-FR" sz="1200" dirty="0"/>
              <a:t>se calcule automatiquement par différence </a:t>
            </a:r>
            <a:endParaRPr lang="fr-FR" sz="1200" dirty="0" smtClean="0"/>
          </a:p>
          <a:p>
            <a:pPr marL="171450" indent="-171450">
              <a:buFont typeface="Arial" panose="020B0604020202020204" pitchFamily="34" charset="0"/>
              <a:buChar char="•"/>
            </a:pPr>
            <a:r>
              <a:rPr lang="fr-FR" sz="1200" dirty="0" smtClean="0"/>
              <a:t>Télécharger la calculatrice rempli </a:t>
            </a:r>
          </a:p>
          <a:p>
            <a:endParaRPr lang="fr-FR" sz="800" i="1" dirty="0" smtClean="0">
              <a:solidFill>
                <a:srgbClr val="FF0000"/>
              </a:solidFill>
            </a:endParaRPr>
          </a:p>
          <a:p>
            <a:r>
              <a:rPr lang="fr-FR" sz="1200" i="1" dirty="0" smtClean="0">
                <a:solidFill>
                  <a:srgbClr val="FF0000"/>
                </a:solidFill>
              </a:rPr>
              <a:t>Attention </a:t>
            </a:r>
            <a:r>
              <a:rPr lang="fr-FR" sz="1200" i="1" dirty="0">
                <a:solidFill>
                  <a:srgbClr val="FF0000"/>
                </a:solidFill>
              </a:rPr>
              <a:t>: les taux indiqués dans le système diffère des taux indiqués dans la calculatrice, il ne faut donc pas en tenir compte.</a:t>
            </a:r>
          </a:p>
          <a:p>
            <a:endParaRPr lang="fr-FR" sz="700" dirty="0"/>
          </a:p>
          <a:p>
            <a:pPr marL="171450" indent="-171450">
              <a:buFont typeface="Wingdings" panose="05000000000000000000" pitchFamily="2" charset="2"/>
              <a:buChar char="Ø"/>
            </a:pPr>
            <a:r>
              <a:rPr lang="fr-FR" sz="1200" dirty="0"/>
              <a:t>Si vous avez sollicité d'autres cofinancements pour ce projet (par ex subventions d'une collectivité autre que le conseil régional) veuillez ajouter l'avis </a:t>
            </a:r>
            <a:r>
              <a:rPr lang="fr-FR" sz="1200" dirty="0" smtClean="0"/>
              <a:t>d'attribution </a:t>
            </a:r>
            <a:r>
              <a:rPr lang="fr-FR" sz="1200" dirty="0"/>
              <a:t>de l'aide du </a:t>
            </a:r>
            <a:r>
              <a:rPr lang="fr-FR" sz="1200" dirty="0" err="1"/>
              <a:t>cofinanceur</a:t>
            </a:r>
            <a:r>
              <a:rPr lang="fr-FR" sz="1200" dirty="0"/>
              <a:t> (par ex la délibération</a:t>
            </a:r>
            <a:r>
              <a:rPr lang="fr-FR" sz="1200" dirty="0" smtClean="0"/>
              <a:t>).</a:t>
            </a:r>
          </a:p>
          <a:p>
            <a:pPr marL="171450" indent="-171450">
              <a:buFont typeface="Wingdings" panose="05000000000000000000" pitchFamily="2" charset="2"/>
              <a:buChar char="Ø"/>
            </a:pPr>
            <a:r>
              <a:rPr lang="fr-FR" sz="1200" dirty="0" smtClean="0"/>
              <a:t>Si vous avez déjà reçu des aides publiques pour ce projet, merci </a:t>
            </a:r>
            <a:r>
              <a:rPr lang="fr-FR" sz="1200" dirty="0"/>
              <a:t>de </a:t>
            </a:r>
            <a:r>
              <a:rPr lang="fr-FR" sz="1200" dirty="0" smtClean="0"/>
              <a:t>renseigner : </a:t>
            </a:r>
            <a:r>
              <a:rPr lang="fr-FR" sz="1200" i="1" dirty="0"/>
              <a:t>II.3 Annexe autres aides </a:t>
            </a:r>
            <a:r>
              <a:rPr lang="fr-FR" sz="1200" i="1" dirty="0" smtClean="0"/>
              <a:t>publiques_V1</a:t>
            </a:r>
            <a:r>
              <a:rPr lang="fr-FR" sz="1200" dirty="0" smtClean="0"/>
              <a:t> disponible sur site de FranceAgriMer. Elle doit être jointe aux pièces justificatives, </a:t>
            </a:r>
            <a:r>
              <a:rPr lang="fr-FR" sz="1200" dirty="0"/>
              <a:t>afin de vérifier l’absence de double </a:t>
            </a:r>
            <a:r>
              <a:rPr lang="fr-FR" sz="1200" dirty="0" smtClean="0"/>
              <a:t>financement.</a:t>
            </a:r>
          </a:p>
          <a:p>
            <a:endParaRPr lang="fr-FR" sz="1200" dirty="0"/>
          </a:p>
        </p:txBody>
      </p:sp>
      <p:sp>
        <p:nvSpPr>
          <p:cNvPr id="19" name="Rectangle 18"/>
          <p:cNvSpPr/>
          <p:nvPr/>
        </p:nvSpPr>
        <p:spPr>
          <a:xfrm>
            <a:off x="321366" y="1100696"/>
            <a:ext cx="6882849" cy="1138773"/>
          </a:xfrm>
          <a:prstGeom prst="rect">
            <a:avLst/>
          </a:prstGeom>
        </p:spPr>
        <p:txBody>
          <a:bodyPr wrap="square">
            <a:spAutoFit/>
          </a:bodyPr>
          <a:lstStyle/>
          <a:p>
            <a:r>
              <a:rPr lang="fr-FR" sz="1400" b="1" u="sng" dirty="0" smtClean="0"/>
              <a:t>Les dépenses </a:t>
            </a:r>
            <a:r>
              <a:rPr lang="fr-FR" sz="1200" dirty="0" smtClean="0"/>
              <a:t>:</a:t>
            </a:r>
          </a:p>
          <a:p>
            <a:endParaRPr lang="fr-FR" sz="600" dirty="0" smtClean="0"/>
          </a:p>
          <a:p>
            <a:pPr marL="171450" indent="-171450">
              <a:buFont typeface="Arial" panose="020B0604020202020204" pitchFamily="34" charset="0"/>
              <a:buChar char="•"/>
            </a:pPr>
            <a:r>
              <a:rPr lang="fr-FR" sz="1200" dirty="0"/>
              <a:t>Sélectionner le mode de saisie de l’échéancier de l’opération (sélectionner soit « </a:t>
            </a:r>
            <a:r>
              <a:rPr lang="fr-FR" sz="1200" dirty="0" smtClean="0"/>
              <a:t>pas d’échéancier </a:t>
            </a:r>
            <a:r>
              <a:rPr lang="fr-FR" sz="1200" dirty="0"/>
              <a:t>» qui </a:t>
            </a:r>
            <a:r>
              <a:rPr lang="fr-FR" sz="1200" dirty="0"/>
              <a:t>implique qui implique la saisie </a:t>
            </a:r>
            <a:r>
              <a:rPr lang="fr-FR" sz="1200" dirty="0" smtClean="0"/>
              <a:t>par poste de dépense uniquement, </a:t>
            </a:r>
            <a:r>
              <a:rPr lang="fr-FR" sz="1200" dirty="0"/>
              <a:t>soit « échéancier du coût total » </a:t>
            </a:r>
            <a:r>
              <a:rPr lang="fr-FR" sz="1200" dirty="0"/>
              <a:t>la nécessité d’une saisie de </a:t>
            </a:r>
            <a:r>
              <a:rPr lang="fr-FR" sz="1200" dirty="0" smtClean="0"/>
              <a:t>dépense par </a:t>
            </a:r>
            <a:r>
              <a:rPr lang="fr-FR" sz="1200" dirty="0" err="1" smtClean="0"/>
              <a:t>postede</a:t>
            </a:r>
            <a:r>
              <a:rPr lang="fr-FR" sz="1200" dirty="0" smtClean="0"/>
              <a:t> dépense avec un total par année</a:t>
            </a:r>
            <a:r>
              <a:rPr lang="fr-FR" sz="1200" dirty="0" smtClean="0"/>
              <a:t>)</a:t>
            </a:r>
            <a:endParaRPr lang="fr-FR" sz="1200" dirty="0"/>
          </a:p>
          <a:p>
            <a:pPr marL="171450" indent="-171450">
              <a:buFont typeface="Arial" panose="020B0604020202020204" pitchFamily="34" charset="0"/>
              <a:buChar char="•"/>
            </a:pPr>
            <a:r>
              <a:rPr lang="fr-FR" sz="1200" dirty="0" smtClean="0"/>
              <a:t>Ajouter </a:t>
            </a:r>
            <a:r>
              <a:rPr lang="fr-FR" sz="1200" dirty="0"/>
              <a:t>un ou des </a:t>
            </a:r>
            <a:r>
              <a:rPr lang="fr-FR" sz="1200" dirty="0" smtClean="0"/>
              <a:t>catégories </a:t>
            </a:r>
            <a:r>
              <a:rPr lang="fr-FR" sz="1200" dirty="0"/>
              <a:t>de dépenses (ex : dépenses de personnel de 60 000 €</a:t>
            </a:r>
            <a:r>
              <a:rPr lang="fr-FR" sz="1200" dirty="0" smtClean="0"/>
              <a:t>)</a:t>
            </a:r>
            <a:endParaRPr lang="fr-FR" sz="1200" dirty="0"/>
          </a:p>
        </p:txBody>
      </p:sp>
      <p:sp>
        <p:nvSpPr>
          <p:cNvPr id="21" name="Rectangle 20"/>
          <p:cNvSpPr/>
          <p:nvPr/>
        </p:nvSpPr>
        <p:spPr>
          <a:xfrm>
            <a:off x="809725" y="9340489"/>
            <a:ext cx="5852563" cy="4949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3"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541" y="158815"/>
            <a:ext cx="1247775" cy="753745"/>
          </a:xfrm>
          <a:prstGeom prst="rect">
            <a:avLst/>
          </a:prstGeom>
          <a:noFill/>
          <a:ln>
            <a:noFill/>
          </a:ln>
        </p:spPr>
      </p:pic>
      <p:pic>
        <p:nvPicPr>
          <p:cNvPr id="16" name="Image 15"/>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25872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13</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22" name="Rectangle 21"/>
          <p:cNvSpPr/>
          <p:nvPr/>
        </p:nvSpPr>
        <p:spPr>
          <a:xfrm>
            <a:off x="329060" y="1180526"/>
            <a:ext cx="2007088"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5</a:t>
            </a:r>
            <a:r>
              <a:rPr lang="fr-FR" sz="1400" b="1" u="sng" dirty="0" smtClean="0">
                <a:solidFill>
                  <a:schemeClr val="accent2"/>
                </a:solidFill>
                <a:latin typeface="Calibri" panose="020F0502020204030204" pitchFamily="34" charset="0"/>
              </a:rPr>
              <a:t> – Les indicateurs</a:t>
            </a:r>
            <a:endParaRPr lang="fr-FR" sz="1400" dirty="0">
              <a:solidFill>
                <a:schemeClr val="accent2"/>
              </a:solidFill>
            </a:endParaRPr>
          </a:p>
        </p:txBody>
      </p:sp>
      <p:sp>
        <p:nvSpPr>
          <p:cNvPr id="4" name="Rectangle 3"/>
          <p:cNvSpPr/>
          <p:nvPr/>
        </p:nvSpPr>
        <p:spPr>
          <a:xfrm>
            <a:off x="356851" y="1508074"/>
            <a:ext cx="6882849" cy="1569660"/>
          </a:xfrm>
          <a:prstGeom prst="rect">
            <a:avLst/>
          </a:prstGeom>
        </p:spPr>
        <p:txBody>
          <a:bodyPr wrap="square">
            <a:spAutoFit/>
          </a:bodyPr>
          <a:lstStyle/>
          <a:p>
            <a:r>
              <a:rPr lang="fr-FR" sz="1200" dirty="0"/>
              <a:t>L</a:t>
            </a:r>
            <a:r>
              <a:rPr lang="fr-FR" sz="1200" dirty="0" smtClean="0"/>
              <a:t>es indicateurs permettent d’une part de rendre compte de l’avancement de l’opération et du niveau d’atteinte des objectifs, et d’autre part de contribuer aux travaux d’évaluation menés dans le cadre du programme.</a:t>
            </a:r>
          </a:p>
          <a:p>
            <a:endParaRPr lang="fr-FR" sz="1200" dirty="0" smtClean="0"/>
          </a:p>
          <a:p>
            <a:r>
              <a:rPr lang="fr-FR" sz="1200" dirty="0"/>
              <a:t>Saisissez un seul et unique indicateur. </a:t>
            </a:r>
            <a:r>
              <a:rPr lang="fr-FR" sz="1200" dirty="0" smtClean="0"/>
              <a:t>Choisissez </a:t>
            </a:r>
            <a:r>
              <a:rPr lang="fr-FR" sz="1200" dirty="0"/>
              <a:t>le plus pertinent. </a:t>
            </a:r>
            <a:endParaRPr lang="fr-FR" sz="1200" dirty="0" smtClean="0"/>
          </a:p>
          <a:p>
            <a:endParaRPr lang="fr-FR" sz="1200" dirty="0"/>
          </a:p>
          <a:p>
            <a:r>
              <a:rPr lang="fr-FR" sz="1200" dirty="0"/>
              <a:t>(nb : </a:t>
            </a:r>
            <a:r>
              <a:rPr lang="fr-FR" sz="1200" dirty="0" smtClean="0"/>
              <a:t>les indicateurs </a:t>
            </a:r>
            <a:r>
              <a:rPr lang="fr-FR" sz="1200" dirty="0"/>
              <a:t>affichés sont liés à la codification sélectionnée lors de la toute première étape de </a:t>
            </a:r>
            <a:r>
              <a:rPr lang="fr-FR" sz="1200" dirty="0" smtClean="0"/>
              <a:t>création de </a:t>
            </a:r>
            <a:r>
              <a:rPr lang="fr-FR" sz="1200" dirty="0"/>
              <a:t>la demande</a:t>
            </a:r>
            <a:r>
              <a:rPr lang="fr-FR" sz="1200" dirty="0" smtClean="0"/>
              <a:t>).</a:t>
            </a:r>
            <a:endParaRPr lang="fr-FR" sz="1200" dirty="0"/>
          </a:p>
        </p:txBody>
      </p:sp>
      <p:pic>
        <p:nvPicPr>
          <p:cNvPr id="3" name="Image 2"/>
          <p:cNvPicPr>
            <a:picLocks noChangeAspect="1"/>
          </p:cNvPicPr>
          <p:nvPr/>
        </p:nvPicPr>
        <p:blipFill>
          <a:blip r:embed="rId3"/>
          <a:stretch>
            <a:fillRect/>
          </a:stretch>
        </p:blipFill>
        <p:spPr>
          <a:xfrm>
            <a:off x="245642" y="3101941"/>
            <a:ext cx="7062078" cy="2234940"/>
          </a:xfrm>
          <a:prstGeom prst="rect">
            <a:avLst/>
          </a:prstGeom>
        </p:spPr>
      </p:pic>
      <p:sp>
        <p:nvSpPr>
          <p:cNvPr id="12" name="Rectangle 11"/>
          <p:cNvSpPr/>
          <p:nvPr/>
        </p:nvSpPr>
        <p:spPr>
          <a:xfrm>
            <a:off x="240623" y="5436484"/>
            <a:ext cx="2234843"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6 – Autres dispositifs </a:t>
            </a:r>
          </a:p>
        </p:txBody>
      </p:sp>
      <p:sp>
        <p:nvSpPr>
          <p:cNvPr id="8" name="Rectangle 7"/>
          <p:cNvSpPr/>
          <p:nvPr/>
        </p:nvSpPr>
        <p:spPr>
          <a:xfrm>
            <a:off x="240622" y="5744261"/>
            <a:ext cx="6999077" cy="1015663"/>
          </a:xfrm>
          <a:prstGeom prst="rect">
            <a:avLst/>
          </a:prstGeom>
        </p:spPr>
        <p:txBody>
          <a:bodyPr wrap="square">
            <a:spAutoFit/>
          </a:bodyPr>
          <a:lstStyle/>
          <a:p>
            <a:r>
              <a:rPr lang="fr-FR" sz="1200" dirty="0"/>
              <a:t>Veuillez indiquer si votre projet promeut les principes horizontaux de </a:t>
            </a:r>
            <a:r>
              <a:rPr lang="fr-FR" sz="1200" dirty="0" smtClean="0"/>
              <a:t>l'U.E :</a:t>
            </a:r>
          </a:p>
          <a:p>
            <a:endParaRPr lang="fr-FR" sz="1200" dirty="0"/>
          </a:p>
          <a:p>
            <a:pPr marL="171450" indent="-171450">
              <a:buFont typeface="Arial" panose="020B0604020202020204" pitchFamily="34" charset="0"/>
              <a:buChar char="•"/>
            </a:pPr>
            <a:r>
              <a:rPr lang="fr-FR" sz="1200" dirty="0" smtClean="0"/>
              <a:t>Sélectionner le niveau auxquels répond votre opération (Fort, moyen ou non pertinent)</a:t>
            </a:r>
          </a:p>
          <a:p>
            <a:pPr marL="171450" indent="-171450">
              <a:buFont typeface="Arial" panose="020B0604020202020204" pitchFamily="34" charset="0"/>
              <a:buChar char="•"/>
            </a:pPr>
            <a:r>
              <a:rPr lang="fr-FR" sz="1200" dirty="0" smtClean="0"/>
              <a:t>Veuillez l'indiquer </a:t>
            </a:r>
            <a:r>
              <a:rPr lang="fr-FR" sz="1200" dirty="0"/>
              <a:t>en quoi vos actions peuvent promouvoir l'égalité H/F ou l'égalité des chances (discrimination). </a:t>
            </a:r>
          </a:p>
        </p:txBody>
      </p:sp>
      <p:pic>
        <p:nvPicPr>
          <p:cNvPr id="11" name="Image 10"/>
          <p:cNvPicPr>
            <a:picLocks noChangeAspect="1"/>
          </p:cNvPicPr>
          <p:nvPr/>
        </p:nvPicPr>
        <p:blipFill>
          <a:blip r:embed="rId4"/>
          <a:stretch>
            <a:fillRect/>
          </a:stretch>
        </p:blipFill>
        <p:spPr>
          <a:xfrm>
            <a:off x="182509" y="6852257"/>
            <a:ext cx="6999077" cy="2968066"/>
          </a:xfrm>
          <a:prstGeom prst="rect">
            <a:avLst/>
          </a:prstGeom>
        </p:spPr>
      </p:pic>
      <p:pic>
        <p:nvPicPr>
          <p:cNvPr id="14" name="Image 13"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541" y="198270"/>
            <a:ext cx="1247775" cy="753745"/>
          </a:xfrm>
          <a:prstGeom prst="rect">
            <a:avLst/>
          </a:prstGeom>
          <a:noFill/>
          <a:ln>
            <a:noFill/>
          </a:ln>
        </p:spPr>
      </p:pic>
      <p:pic>
        <p:nvPicPr>
          <p:cNvPr id="15" name="Image 14"/>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61589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14</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12" name="Image 11"/>
          <p:cNvPicPr>
            <a:picLocks noChangeAspect="1"/>
          </p:cNvPicPr>
          <p:nvPr/>
        </p:nvPicPr>
        <p:blipFill>
          <a:blip r:embed="rId2"/>
          <a:stretch>
            <a:fillRect/>
          </a:stretch>
        </p:blipFill>
        <p:spPr>
          <a:xfrm>
            <a:off x="591522" y="9897536"/>
            <a:ext cx="775999" cy="411373"/>
          </a:xfrm>
          <a:prstGeom prst="rect">
            <a:avLst/>
          </a:prstGeom>
        </p:spPr>
      </p:pic>
      <p:sp>
        <p:nvSpPr>
          <p:cNvPr id="13" name="Rectangle 12"/>
          <p:cNvSpPr/>
          <p:nvPr/>
        </p:nvSpPr>
        <p:spPr>
          <a:xfrm>
            <a:off x="269572" y="6754152"/>
            <a:ext cx="7033846" cy="646331"/>
          </a:xfrm>
          <a:prstGeom prst="rect">
            <a:avLst/>
          </a:prstGeom>
          <a:ln>
            <a:solidFill>
              <a:schemeClr val="tx1"/>
            </a:solidFill>
          </a:ln>
        </p:spPr>
        <p:txBody>
          <a:bodyPr wrap="square">
            <a:spAutoFit/>
          </a:bodyPr>
          <a:lstStyle/>
          <a:p>
            <a:pPr algn="ctr"/>
            <a:r>
              <a:rPr lang="fr-FR" sz="1200" b="1" dirty="0">
                <a:solidFill>
                  <a:srgbClr val="000000"/>
                </a:solidFill>
                <a:latin typeface="Calibri" panose="020F0502020204030204" pitchFamily="34" charset="0"/>
              </a:rPr>
              <a:t>L'instructeur contrôleur en charge de votre dossier est à même de vous demander toute autre pièce justificative lui permettant de réaliser l’instruction du dossier. Il pourra préciser et compléter cette liste selon la nature de l’opération, du bénéficiaire. </a:t>
            </a:r>
            <a:endParaRPr lang="fr-FR" sz="1200" dirty="0"/>
          </a:p>
        </p:txBody>
      </p:sp>
      <p:sp>
        <p:nvSpPr>
          <p:cNvPr id="14" name="Rectangle 13"/>
          <p:cNvSpPr/>
          <p:nvPr/>
        </p:nvSpPr>
        <p:spPr>
          <a:xfrm>
            <a:off x="269573" y="1206655"/>
            <a:ext cx="6997424" cy="2031325"/>
          </a:xfrm>
          <a:prstGeom prst="rect">
            <a:avLst/>
          </a:prstGeom>
        </p:spPr>
        <p:txBody>
          <a:bodyPr wrap="square">
            <a:spAutoFit/>
          </a:bodyPr>
          <a:lstStyle/>
          <a:p>
            <a:r>
              <a:rPr lang="fr-FR" b="1" u="sng" dirty="0">
                <a:solidFill>
                  <a:schemeClr val="accent2"/>
                </a:solidFill>
                <a:latin typeface="Calibri" panose="020F0502020204030204" pitchFamily="34" charset="0"/>
              </a:rPr>
              <a:t>Etape 7</a:t>
            </a:r>
            <a:r>
              <a:rPr lang="fr-FR" b="1" u="sng" dirty="0" smtClean="0">
                <a:solidFill>
                  <a:schemeClr val="accent2"/>
                </a:solidFill>
                <a:latin typeface="Calibri" panose="020F0502020204030204" pitchFamily="34" charset="0"/>
              </a:rPr>
              <a:t> </a:t>
            </a:r>
            <a:r>
              <a:rPr lang="fr-FR" b="1" u="sng" dirty="0">
                <a:solidFill>
                  <a:schemeClr val="accent2"/>
                </a:solidFill>
                <a:latin typeface="Calibri" panose="020F0502020204030204" pitchFamily="34" charset="0"/>
              </a:rPr>
              <a:t>– </a:t>
            </a:r>
            <a:r>
              <a:rPr lang="fr-FR" b="1" u="sng" dirty="0" smtClean="0">
                <a:solidFill>
                  <a:schemeClr val="accent2"/>
                </a:solidFill>
                <a:latin typeface="Calibri" panose="020F0502020204030204" pitchFamily="34" charset="0"/>
              </a:rPr>
              <a:t>Pièces justificatives </a:t>
            </a:r>
          </a:p>
          <a:p>
            <a:endParaRPr lang="fr-FR" b="1" u="sng" dirty="0">
              <a:solidFill>
                <a:schemeClr val="accent2"/>
              </a:solidFill>
              <a:latin typeface="Calibri" panose="020F0502020204030204" pitchFamily="34" charset="0"/>
            </a:endParaRPr>
          </a:p>
          <a:p>
            <a:r>
              <a:rPr lang="fr-FR" sz="1200" dirty="0">
                <a:latin typeface="Calibri" panose="020F0502020204030204" pitchFamily="34" charset="0"/>
              </a:rPr>
              <a:t>Vous trouverez le détail des pièces à fournir sur le site de </a:t>
            </a:r>
            <a:r>
              <a:rPr lang="fr-FR" sz="1200" dirty="0" smtClean="0">
                <a:latin typeface="Calibri" panose="020F0502020204030204" pitchFamily="34" charset="0"/>
              </a:rPr>
              <a:t>FranceAgriMer: </a:t>
            </a:r>
            <a:endParaRPr lang="fr-FR" sz="1200" dirty="0">
              <a:latin typeface="Calibri" panose="020F0502020204030204" pitchFamily="34" charset="0"/>
            </a:endParaRPr>
          </a:p>
          <a:p>
            <a:r>
              <a:rPr lang="fr-FR" sz="1200" dirty="0">
                <a:latin typeface="Calibri" panose="020F0502020204030204" pitchFamily="34" charset="0"/>
                <a:hlinkClick r:id="rId3"/>
              </a:rPr>
              <a:t>https://</a:t>
            </a:r>
            <a:r>
              <a:rPr lang="fr-FR" sz="1200" dirty="0" smtClean="0">
                <a:latin typeface="Calibri" panose="020F0502020204030204" pitchFamily="34" charset="0"/>
                <a:hlinkClick r:id="rId3"/>
              </a:rPr>
              <a:t>www.franceagrimer.fr/filiere-peche-et-aquaculture/Accompagner/feampa</a:t>
            </a:r>
            <a:endParaRPr lang="fr-FR" sz="1200" dirty="0" smtClean="0">
              <a:latin typeface="Calibri" panose="020F0502020204030204" pitchFamily="34" charset="0"/>
            </a:endParaRP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smtClean="0">
                <a:latin typeface="Calibri" panose="020F0502020204030204" pitchFamily="34" charset="0"/>
              </a:rPr>
              <a:t>La liste des pièces par dispositif en fonction de votre opération</a:t>
            </a:r>
          </a:p>
          <a:p>
            <a:endParaRPr lang="fr-FR" sz="1200" dirty="0">
              <a:latin typeface="Calibri" panose="020F0502020204030204" pitchFamily="34" charset="0"/>
            </a:endParaRPr>
          </a:p>
          <a:p>
            <a:r>
              <a:rPr lang="fr-FR" sz="1200" i="1" dirty="0" smtClean="0">
                <a:solidFill>
                  <a:srgbClr val="FF0000"/>
                </a:solidFill>
                <a:latin typeface="Calibri" panose="020F0502020204030204" pitchFamily="34" charset="0"/>
              </a:rPr>
              <a:t>Attention, merci de joindre le document des pièces justificatives cochées </a:t>
            </a:r>
            <a:endParaRPr lang="fr-FR" sz="1200" i="1" dirty="0">
              <a:solidFill>
                <a:srgbClr val="FF0000"/>
              </a:solidFill>
              <a:latin typeface="Calibri" panose="020F0502020204030204" pitchFamily="34" charset="0"/>
            </a:endParaRPr>
          </a:p>
          <a:p>
            <a:endParaRPr lang="fr-FR" dirty="0">
              <a:solidFill>
                <a:schemeClr val="accent2"/>
              </a:solidFill>
            </a:endParaRPr>
          </a:p>
        </p:txBody>
      </p:sp>
      <p:pic>
        <p:nvPicPr>
          <p:cNvPr id="2" name="Image 1"/>
          <p:cNvPicPr>
            <a:picLocks noChangeAspect="1"/>
          </p:cNvPicPr>
          <p:nvPr/>
        </p:nvPicPr>
        <p:blipFill>
          <a:blip r:embed="rId4"/>
          <a:stretch>
            <a:fillRect/>
          </a:stretch>
        </p:blipFill>
        <p:spPr>
          <a:xfrm>
            <a:off x="269572" y="3017804"/>
            <a:ext cx="7059681" cy="2064624"/>
          </a:xfrm>
          <a:prstGeom prst="rect">
            <a:avLst/>
          </a:prstGeom>
        </p:spPr>
      </p:pic>
      <p:sp>
        <p:nvSpPr>
          <p:cNvPr id="19" name="Rectangle 18"/>
          <p:cNvSpPr/>
          <p:nvPr/>
        </p:nvSpPr>
        <p:spPr>
          <a:xfrm>
            <a:off x="356852" y="5008562"/>
            <a:ext cx="6754630" cy="1384995"/>
          </a:xfrm>
          <a:prstGeom prst="rect">
            <a:avLst/>
          </a:prstGeom>
        </p:spPr>
        <p:txBody>
          <a:bodyPr wrap="square">
            <a:spAutoFit/>
          </a:bodyPr>
          <a:lstStyle/>
          <a:p>
            <a:r>
              <a:rPr lang="fr-FR" sz="1200" dirty="0">
                <a:latin typeface="Calibri" panose="020F0502020204030204" pitchFamily="34" charset="0"/>
              </a:rPr>
              <a:t>Une attention toute particulière doit être portée à l’identification des pièces jointes : </a:t>
            </a:r>
          </a:p>
          <a:p>
            <a:r>
              <a:rPr lang="fr-FR" sz="1200" dirty="0">
                <a:latin typeface="Calibri" panose="020F0502020204030204" pitchFamily="34" charset="0"/>
              </a:rPr>
              <a:t>• les pièces jointes doivent être numérotées : 01, 02, … </a:t>
            </a:r>
          </a:p>
          <a:p>
            <a:r>
              <a:rPr lang="fr-FR" sz="1200" dirty="0">
                <a:latin typeface="Calibri" panose="020F0502020204030204" pitchFamily="34" charset="0"/>
              </a:rPr>
              <a:t>• le nom de ces dernières doit être clair tel que « </a:t>
            </a:r>
            <a:r>
              <a:rPr lang="fr-FR" sz="1200" dirty="0" smtClean="0">
                <a:latin typeface="Calibri" panose="020F0502020204030204" pitchFamily="34" charset="0"/>
              </a:rPr>
              <a:t>Bulletin de salaire», </a:t>
            </a:r>
            <a:r>
              <a:rPr lang="fr-FR" sz="1200" dirty="0">
                <a:latin typeface="Calibri" panose="020F0502020204030204" pitchFamily="34" charset="0"/>
              </a:rPr>
              <a:t>« Statut de la structure ». </a:t>
            </a:r>
          </a:p>
          <a:p>
            <a:endParaRPr lang="fr-FR" sz="1200" dirty="0">
              <a:latin typeface="Calibri" panose="020F0502020204030204" pitchFamily="34" charset="0"/>
            </a:endParaRPr>
          </a:p>
          <a:p>
            <a:r>
              <a:rPr lang="fr-FR" sz="1200" dirty="0">
                <a:latin typeface="Calibri" panose="020F0502020204030204" pitchFamily="34" charset="0"/>
              </a:rPr>
              <a:t>comme, par exemple : </a:t>
            </a:r>
          </a:p>
          <a:p>
            <a:r>
              <a:rPr lang="fr-FR" sz="1200" dirty="0">
                <a:latin typeface="Calibri" panose="020F0502020204030204" pitchFamily="34" charset="0"/>
              </a:rPr>
              <a:t>• </a:t>
            </a:r>
            <a:r>
              <a:rPr lang="fr-FR" sz="1200" dirty="0" smtClean="0">
                <a:latin typeface="Calibri" panose="020F0502020204030204" pitchFamily="34" charset="0"/>
              </a:rPr>
              <a:t> </a:t>
            </a:r>
            <a:r>
              <a:rPr lang="fr-FR" sz="1200" dirty="0">
                <a:latin typeface="Calibri" panose="020F0502020204030204" pitchFamily="34" charset="0"/>
              </a:rPr>
              <a:t>01 – </a:t>
            </a:r>
            <a:r>
              <a:rPr lang="fr-FR" sz="1200" dirty="0" smtClean="0">
                <a:latin typeface="Calibri" panose="020F0502020204030204" pitchFamily="34" charset="0"/>
              </a:rPr>
              <a:t>Bulletin de salaire </a:t>
            </a:r>
            <a:endParaRPr lang="fr-FR" sz="1200" dirty="0">
              <a:latin typeface="Calibri" panose="020F0502020204030204" pitchFamily="34" charset="0"/>
            </a:endParaRPr>
          </a:p>
          <a:p>
            <a:r>
              <a:rPr lang="fr-FR" sz="1200" dirty="0">
                <a:latin typeface="Calibri" panose="020F0502020204030204" pitchFamily="34" charset="0"/>
              </a:rPr>
              <a:t>• </a:t>
            </a:r>
            <a:r>
              <a:rPr lang="fr-FR" sz="1200" dirty="0" smtClean="0">
                <a:latin typeface="Calibri" panose="020F0502020204030204" pitchFamily="34" charset="0"/>
              </a:rPr>
              <a:t> </a:t>
            </a:r>
            <a:r>
              <a:rPr lang="fr-FR" sz="1200" dirty="0">
                <a:latin typeface="Calibri" panose="020F0502020204030204" pitchFamily="34" charset="0"/>
              </a:rPr>
              <a:t>02 – Statut de la structure </a:t>
            </a:r>
          </a:p>
        </p:txBody>
      </p:sp>
      <p:pic>
        <p:nvPicPr>
          <p:cNvPr id="15" name="Image 14"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6852" y="158815"/>
            <a:ext cx="1247775" cy="753745"/>
          </a:xfrm>
          <a:prstGeom prst="rect">
            <a:avLst/>
          </a:prstGeom>
          <a:noFill/>
          <a:ln>
            <a:noFill/>
          </a:ln>
        </p:spPr>
      </p:pic>
      <p:pic>
        <p:nvPicPr>
          <p:cNvPr id="16" name="Image 15"/>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770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15</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12" name="Image 11"/>
          <p:cNvPicPr>
            <a:picLocks noChangeAspect="1"/>
          </p:cNvPicPr>
          <p:nvPr/>
        </p:nvPicPr>
        <p:blipFill>
          <a:blip r:embed="rId2"/>
          <a:stretch>
            <a:fillRect/>
          </a:stretch>
        </p:blipFill>
        <p:spPr>
          <a:xfrm>
            <a:off x="591522" y="9897536"/>
            <a:ext cx="775999" cy="411373"/>
          </a:xfrm>
          <a:prstGeom prst="rect">
            <a:avLst/>
          </a:prstGeom>
        </p:spPr>
      </p:pic>
      <p:sp>
        <p:nvSpPr>
          <p:cNvPr id="7" name="Rectangle 6"/>
          <p:cNvSpPr/>
          <p:nvPr/>
        </p:nvSpPr>
        <p:spPr>
          <a:xfrm>
            <a:off x="211861" y="4690295"/>
            <a:ext cx="7227422" cy="276999"/>
          </a:xfrm>
          <a:prstGeom prst="rect">
            <a:avLst/>
          </a:prstGeom>
        </p:spPr>
        <p:txBody>
          <a:bodyPr wrap="square">
            <a:spAutoFit/>
          </a:bodyPr>
          <a:lstStyle/>
          <a:p>
            <a:pPr indent="-171450">
              <a:buFont typeface="Arial" panose="020B0604020202020204" pitchFamily="34" charset="0"/>
              <a:buChar char="•"/>
            </a:pPr>
            <a:r>
              <a:rPr lang="fr-FR" sz="1200" dirty="0" smtClean="0">
                <a:latin typeface="Calibri" panose="020F0502020204030204" pitchFamily="34" charset="0"/>
              </a:rPr>
              <a:t>Cliquer </a:t>
            </a:r>
            <a:r>
              <a:rPr lang="fr-FR" sz="1200" dirty="0">
                <a:latin typeface="Calibri" panose="020F0502020204030204" pitchFamily="34" charset="0"/>
              </a:rPr>
              <a:t>sur « joindre la lettre d’engagement signée » pour joindre le document PDF signé ;</a:t>
            </a:r>
          </a:p>
        </p:txBody>
      </p:sp>
      <p:pic>
        <p:nvPicPr>
          <p:cNvPr id="8" name="Image 7"/>
          <p:cNvPicPr>
            <a:picLocks noChangeAspect="1"/>
          </p:cNvPicPr>
          <p:nvPr/>
        </p:nvPicPr>
        <p:blipFill>
          <a:blip r:embed="rId3"/>
          <a:stretch>
            <a:fillRect/>
          </a:stretch>
        </p:blipFill>
        <p:spPr>
          <a:xfrm>
            <a:off x="147840" y="4967423"/>
            <a:ext cx="7291443" cy="1133325"/>
          </a:xfrm>
          <a:prstGeom prst="rect">
            <a:avLst/>
          </a:prstGeom>
        </p:spPr>
      </p:pic>
      <p:sp>
        <p:nvSpPr>
          <p:cNvPr id="15" name="Rectangle 14"/>
          <p:cNvSpPr/>
          <p:nvPr/>
        </p:nvSpPr>
        <p:spPr>
          <a:xfrm>
            <a:off x="4852771" y="5534085"/>
            <a:ext cx="1866900" cy="2824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211861" y="6159389"/>
            <a:ext cx="6793801" cy="646331"/>
          </a:xfrm>
          <a:prstGeom prst="rect">
            <a:avLst/>
          </a:prstGeom>
        </p:spPr>
        <p:txBody>
          <a:bodyPr wrap="square">
            <a:spAutoFit/>
          </a:bodyPr>
          <a:lstStyle/>
          <a:p>
            <a:pPr marL="171450" indent="-171450">
              <a:buFont typeface="Arial" panose="020B0604020202020204" pitchFamily="34" charset="0"/>
              <a:buChar char="•"/>
            </a:pPr>
            <a:r>
              <a:rPr lang="fr-FR" sz="1200" dirty="0" smtClean="0">
                <a:latin typeface="Calibri" panose="020F0502020204030204" pitchFamily="34" charset="0"/>
              </a:rPr>
              <a:t>Cliquer sur « Enregistrer »</a:t>
            </a:r>
          </a:p>
          <a:p>
            <a:pPr marL="171450" indent="-171450">
              <a:buFont typeface="Arial" panose="020B0604020202020204" pitchFamily="34" charset="0"/>
              <a:buChar char="•"/>
            </a:pPr>
            <a:r>
              <a:rPr lang="fr-FR" sz="1200" dirty="0" smtClean="0">
                <a:latin typeface="Calibri" panose="020F0502020204030204" pitchFamily="34" charset="0"/>
              </a:rPr>
              <a:t>Puis cliquer </a:t>
            </a:r>
            <a:r>
              <a:rPr lang="fr-FR" sz="1200" dirty="0">
                <a:latin typeface="Calibri" panose="020F0502020204030204" pitchFamily="34" charset="0"/>
              </a:rPr>
              <a:t>sur « Envoyer » afin de transmettre votre demande ainsi que toutes les pièces </a:t>
            </a:r>
            <a:r>
              <a:rPr lang="fr-FR" sz="1200" dirty="0" smtClean="0">
                <a:latin typeface="Calibri" panose="020F0502020204030204" pitchFamily="34" charset="0"/>
              </a:rPr>
              <a:t>jointes au service instructeur.</a:t>
            </a:r>
            <a:endParaRPr lang="fr-FR" sz="1200" dirty="0">
              <a:latin typeface="Calibri" panose="020F0502020204030204" pitchFamily="34" charset="0"/>
            </a:endParaRPr>
          </a:p>
        </p:txBody>
      </p:sp>
      <p:pic>
        <p:nvPicPr>
          <p:cNvPr id="17" name="Image 16"/>
          <p:cNvPicPr>
            <a:picLocks noChangeAspect="1"/>
          </p:cNvPicPr>
          <p:nvPr/>
        </p:nvPicPr>
        <p:blipFill>
          <a:blip r:embed="rId4"/>
          <a:stretch>
            <a:fillRect/>
          </a:stretch>
        </p:blipFill>
        <p:spPr>
          <a:xfrm>
            <a:off x="1917694" y="6667410"/>
            <a:ext cx="3054355" cy="1201061"/>
          </a:xfrm>
          <a:prstGeom prst="rect">
            <a:avLst/>
          </a:prstGeom>
        </p:spPr>
      </p:pic>
      <p:sp>
        <p:nvSpPr>
          <p:cNvPr id="19" name="Rectangle 18"/>
          <p:cNvSpPr/>
          <p:nvPr/>
        </p:nvSpPr>
        <p:spPr>
          <a:xfrm>
            <a:off x="3682382" y="7391561"/>
            <a:ext cx="1170389" cy="4091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p:cNvSpPr/>
          <p:nvPr/>
        </p:nvSpPr>
        <p:spPr>
          <a:xfrm>
            <a:off x="2186867" y="6728963"/>
            <a:ext cx="1289757" cy="47193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5"/>
          <a:stretch>
            <a:fillRect/>
          </a:stretch>
        </p:blipFill>
        <p:spPr>
          <a:xfrm>
            <a:off x="135326" y="3277996"/>
            <a:ext cx="7226011" cy="1350101"/>
          </a:xfrm>
          <a:prstGeom prst="rect">
            <a:avLst/>
          </a:prstGeom>
        </p:spPr>
      </p:pic>
      <p:sp>
        <p:nvSpPr>
          <p:cNvPr id="23" name="Rectangle 22"/>
          <p:cNvSpPr/>
          <p:nvPr/>
        </p:nvSpPr>
        <p:spPr>
          <a:xfrm>
            <a:off x="4768113" y="4336433"/>
            <a:ext cx="1866900" cy="2824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229572" y="2877677"/>
            <a:ext cx="7227422" cy="461665"/>
          </a:xfrm>
          <a:prstGeom prst="rect">
            <a:avLst/>
          </a:prstGeom>
        </p:spPr>
        <p:txBody>
          <a:bodyPr wrap="square">
            <a:spAutoFit/>
          </a:bodyPr>
          <a:lstStyle/>
          <a:p>
            <a:pPr marL="171450" indent="-171450">
              <a:buFont typeface="Arial" panose="020B0604020202020204" pitchFamily="34" charset="0"/>
              <a:buChar char="•"/>
            </a:pPr>
            <a:r>
              <a:rPr lang="fr-FR" sz="1200" dirty="0" smtClean="0">
                <a:latin typeface="Calibri" panose="020F0502020204030204" pitchFamily="34" charset="0"/>
              </a:rPr>
              <a:t>Cliquer </a:t>
            </a:r>
            <a:r>
              <a:rPr lang="fr-FR" sz="1200" dirty="0">
                <a:latin typeface="Calibri" panose="020F0502020204030204" pitchFamily="34" charset="0"/>
              </a:rPr>
              <a:t>sur « Imprimer la lettre d’engagement » : cela vous permet de récupérer au </a:t>
            </a:r>
            <a:r>
              <a:rPr lang="fr-FR" sz="1200" dirty="0" smtClean="0">
                <a:latin typeface="Calibri" panose="020F0502020204030204" pitchFamily="34" charset="0"/>
              </a:rPr>
              <a:t>format PDF </a:t>
            </a:r>
            <a:r>
              <a:rPr lang="fr-FR" sz="1200" dirty="0">
                <a:latin typeface="Calibri" panose="020F0502020204030204" pitchFamily="34" charset="0"/>
              </a:rPr>
              <a:t>l’intégralité de votre saisie. Il faut faire signer ce document PDF au représentant légal de votre structure </a:t>
            </a:r>
          </a:p>
        </p:txBody>
      </p:sp>
      <p:pic>
        <p:nvPicPr>
          <p:cNvPr id="25" name="Image 24"/>
          <p:cNvPicPr>
            <a:picLocks noChangeAspect="1"/>
          </p:cNvPicPr>
          <p:nvPr/>
        </p:nvPicPr>
        <p:blipFill>
          <a:blip r:embed="rId6"/>
          <a:stretch>
            <a:fillRect/>
          </a:stretch>
        </p:blipFill>
        <p:spPr>
          <a:xfrm>
            <a:off x="166322" y="1999033"/>
            <a:ext cx="7097096" cy="795936"/>
          </a:xfrm>
          <a:prstGeom prst="rect">
            <a:avLst/>
          </a:prstGeom>
        </p:spPr>
      </p:pic>
      <p:sp>
        <p:nvSpPr>
          <p:cNvPr id="26" name="Rectangle 25"/>
          <p:cNvSpPr/>
          <p:nvPr/>
        </p:nvSpPr>
        <p:spPr>
          <a:xfrm>
            <a:off x="315093" y="2407561"/>
            <a:ext cx="1328856" cy="27820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229572" y="1183859"/>
            <a:ext cx="7033846" cy="830997"/>
          </a:xfrm>
          <a:prstGeom prst="rect">
            <a:avLst/>
          </a:prstGeom>
        </p:spPr>
        <p:txBody>
          <a:bodyPr wrap="square">
            <a:spAutoFit/>
          </a:bodyPr>
          <a:lstStyle/>
          <a:p>
            <a:r>
              <a:rPr lang="fr-FR" sz="1200" dirty="0">
                <a:latin typeface="Calibri" panose="020F0502020204030204" pitchFamily="34" charset="0"/>
              </a:rPr>
              <a:t>En plus des pièces à joindre répertoriées dans la liste, vous devez également transmette un document</a:t>
            </a:r>
          </a:p>
          <a:p>
            <a:r>
              <a:rPr lang="fr-FR" sz="1200" dirty="0">
                <a:latin typeface="Calibri" panose="020F0502020204030204" pitchFamily="34" charset="0"/>
              </a:rPr>
              <a:t>PDF qui récapitule l’ensemble de votre saisie. Pour cela, merci de bien respecter l’ordre des </a:t>
            </a:r>
            <a:r>
              <a:rPr lang="fr-FR" sz="1200" dirty="0" smtClean="0">
                <a:latin typeface="Calibri" panose="020F0502020204030204" pitchFamily="34" charset="0"/>
              </a:rPr>
              <a:t>étapes suivantes :</a:t>
            </a: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smtClean="0">
                <a:latin typeface="Calibri" panose="020F0502020204030204" pitchFamily="34" charset="0"/>
              </a:rPr>
              <a:t>Cocher </a:t>
            </a:r>
            <a:r>
              <a:rPr lang="fr-FR" sz="1200" dirty="0">
                <a:latin typeface="Calibri" panose="020F0502020204030204" pitchFamily="34" charset="0"/>
              </a:rPr>
              <a:t>la case « J’atteste sur l’honneur » </a:t>
            </a:r>
            <a:endParaRPr lang="fr-FR" sz="1200" dirty="0" smtClean="0">
              <a:latin typeface="Calibri" panose="020F0502020204030204" pitchFamily="34" charset="0"/>
            </a:endParaRPr>
          </a:p>
        </p:txBody>
      </p:sp>
      <p:pic>
        <p:nvPicPr>
          <p:cNvPr id="28" name="Image 27"/>
          <p:cNvPicPr>
            <a:picLocks noChangeAspect="1"/>
          </p:cNvPicPr>
          <p:nvPr/>
        </p:nvPicPr>
        <p:blipFill>
          <a:blip r:embed="rId7"/>
          <a:stretch>
            <a:fillRect/>
          </a:stretch>
        </p:blipFill>
        <p:spPr>
          <a:xfrm>
            <a:off x="993581" y="7930024"/>
            <a:ext cx="5195902" cy="1655065"/>
          </a:xfrm>
          <a:prstGeom prst="rect">
            <a:avLst/>
          </a:prstGeom>
        </p:spPr>
      </p:pic>
      <p:pic>
        <p:nvPicPr>
          <p:cNvPr id="29" name="Image 28" descr="C:\Users\barbara-e.charvot\AppData\Local\Microsoft\Windows\INetCache\Content.MSO\4D4B6431.tmp"/>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4148" y="158815"/>
            <a:ext cx="1247775" cy="753745"/>
          </a:xfrm>
          <a:prstGeom prst="rect">
            <a:avLst/>
          </a:prstGeom>
          <a:noFill/>
          <a:ln>
            <a:noFill/>
          </a:ln>
        </p:spPr>
      </p:pic>
      <p:pic>
        <p:nvPicPr>
          <p:cNvPr id="30" name="Image 29"/>
          <p:cNvPicPr/>
          <p:nvPr/>
        </p:nvPicPr>
        <p:blipFill rotWithShape="1">
          <a:blip r:embed="rId9"/>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61415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29986" y="9897536"/>
            <a:ext cx="4359497"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5" name="Espace réservé du numéro de diapositive 4"/>
          <p:cNvSpPr>
            <a:spLocks noGrp="1"/>
          </p:cNvSpPr>
          <p:nvPr>
            <p:ph type="sldNum" sz="quarter" idx="12"/>
          </p:nvPr>
        </p:nvSpPr>
        <p:spPr/>
        <p:txBody>
          <a:bodyPr/>
          <a:lstStyle/>
          <a:p>
            <a:fld id="{C5280DF6-9967-4709-9203-23176088CFAC}" type="slidenum">
              <a:rPr lang="fr-FR" smtClean="0"/>
              <a:t>16</a:t>
            </a:fld>
            <a:endParaRPr lang="fr-FR"/>
          </a:p>
        </p:txBody>
      </p:sp>
      <p:cxnSp>
        <p:nvCxnSpPr>
          <p:cNvPr id="9" name="Connecteur droit 8"/>
          <p:cNvCxnSpPr/>
          <p:nvPr/>
        </p:nvCxnSpPr>
        <p:spPr>
          <a:xfrm flipV="1">
            <a:off x="384148" y="1085292"/>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12" name="Image 11"/>
          <p:cNvPicPr>
            <a:picLocks noChangeAspect="1"/>
          </p:cNvPicPr>
          <p:nvPr/>
        </p:nvPicPr>
        <p:blipFill>
          <a:blip r:embed="rId2"/>
          <a:stretch>
            <a:fillRect/>
          </a:stretch>
        </p:blipFill>
        <p:spPr>
          <a:xfrm>
            <a:off x="591522" y="9897536"/>
            <a:ext cx="775999" cy="411373"/>
          </a:xfrm>
          <a:prstGeom prst="rect">
            <a:avLst/>
          </a:prstGeom>
        </p:spPr>
      </p:pic>
      <p:pic>
        <p:nvPicPr>
          <p:cNvPr id="2" name="Image 1"/>
          <p:cNvPicPr>
            <a:picLocks noChangeAspect="1"/>
          </p:cNvPicPr>
          <p:nvPr/>
        </p:nvPicPr>
        <p:blipFill>
          <a:blip r:embed="rId3"/>
          <a:stretch>
            <a:fillRect/>
          </a:stretch>
        </p:blipFill>
        <p:spPr>
          <a:xfrm>
            <a:off x="505797" y="2760933"/>
            <a:ext cx="6362417" cy="2383632"/>
          </a:xfrm>
          <a:prstGeom prst="rect">
            <a:avLst/>
          </a:prstGeom>
        </p:spPr>
      </p:pic>
      <p:sp>
        <p:nvSpPr>
          <p:cNvPr id="23" name="Rectangle 22"/>
          <p:cNvSpPr/>
          <p:nvPr/>
        </p:nvSpPr>
        <p:spPr>
          <a:xfrm>
            <a:off x="2047875" y="4265287"/>
            <a:ext cx="2495550" cy="6103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a:off x="412723" y="1262414"/>
            <a:ext cx="6950101" cy="1846659"/>
          </a:xfrm>
          <a:prstGeom prst="rect">
            <a:avLst/>
          </a:prstGeom>
        </p:spPr>
        <p:txBody>
          <a:bodyPr wrap="square">
            <a:spAutoFit/>
          </a:bodyPr>
          <a:lstStyle/>
          <a:p>
            <a:r>
              <a:rPr lang="fr-FR" sz="1200" dirty="0">
                <a:latin typeface="Calibri" panose="020F0502020204030204" pitchFamily="34" charset="0"/>
              </a:rPr>
              <a:t>Votre demande est passée de l’état </a:t>
            </a:r>
            <a:r>
              <a:rPr lang="fr-FR" sz="1200" b="1" i="1" dirty="0">
                <a:latin typeface="Calibri" panose="020F0502020204030204" pitchFamily="34" charset="0"/>
              </a:rPr>
              <a:t>Brouillon</a:t>
            </a:r>
            <a:r>
              <a:rPr lang="fr-FR" sz="1200" dirty="0">
                <a:latin typeface="Calibri" panose="020F0502020204030204" pitchFamily="34" charset="0"/>
              </a:rPr>
              <a:t> à l’état </a:t>
            </a:r>
            <a:r>
              <a:rPr lang="fr-FR" sz="1200" b="1" i="1" dirty="0">
                <a:latin typeface="Calibri" panose="020F0502020204030204" pitchFamily="34" charset="0"/>
              </a:rPr>
              <a:t>Envoyée</a:t>
            </a:r>
            <a:r>
              <a:rPr lang="fr-FR" sz="1200" dirty="0">
                <a:latin typeface="Calibri" panose="020F0502020204030204" pitchFamily="34" charset="0"/>
              </a:rPr>
              <a:t>. </a:t>
            </a:r>
            <a:endParaRPr lang="fr-FR" sz="1200" dirty="0" smtClean="0">
              <a:latin typeface="Calibri" panose="020F0502020204030204" pitchFamily="34" charset="0"/>
            </a:endParaRPr>
          </a:p>
          <a:p>
            <a:endParaRPr lang="fr-FR" sz="1200" dirty="0"/>
          </a:p>
          <a:p>
            <a:r>
              <a:rPr lang="fr-FR" sz="1200" dirty="0">
                <a:latin typeface="Calibri" panose="020F0502020204030204" pitchFamily="34" charset="0"/>
              </a:rPr>
              <a:t>Vous pourrez suivre, dans le tableau de bord, l’avancement du traitement de votre dossier </a:t>
            </a:r>
            <a:r>
              <a:rPr lang="fr-FR" sz="1200" dirty="0" smtClean="0">
                <a:latin typeface="Calibri" panose="020F0502020204030204" pitchFamily="34" charset="0"/>
              </a:rPr>
              <a:t>:</a:t>
            </a:r>
          </a:p>
          <a:p>
            <a:endParaRPr lang="fr-FR" sz="1200" dirty="0" smtClean="0">
              <a:latin typeface="Calibri" panose="020F0502020204030204" pitchFamily="34" charset="0"/>
            </a:endParaRPr>
          </a:p>
          <a:p>
            <a:pPr marL="171450" indent="-171450">
              <a:buFont typeface="Arial" panose="020B0604020202020204" pitchFamily="34" charset="0"/>
              <a:buChar char="•"/>
            </a:pPr>
            <a:r>
              <a:rPr lang="fr-FR" sz="1200" i="1" dirty="0" smtClean="0">
                <a:latin typeface="Calibri" panose="020F0502020204030204" pitchFamily="34" charset="0"/>
              </a:rPr>
              <a:t>Instruction</a:t>
            </a:r>
            <a:r>
              <a:rPr lang="fr-FR" sz="1200" dirty="0" smtClean="0">
                <a:latin typeface="Calibri" panose="020F0502020204030204" pitchFamily="34" charset="0"/>
              </a:rPr>
              <a:t> </a:t>
            </a:r>
            <a:r>
              <a:rPr lang="fr-FR" sz="1200" dirty="0">
                <a:latin typeface="Calibri" panose="020F0502020204030204" pitchFamily="34" charset="0"/>
              </a:rPr>
              <a:t>: l’instruction de votre dossier est en cours </a:t>
            </a:r>
          </a:p>
          <a:p>
            <a:pPr marL="171450" indent="-171450">
              <a:buFont typeface="Arial" panose="020B0604020202020204" pitchFamily="34" charset="0"/>
              <a:buChar char="•"/>
            </a:pPr>
            <a:r>
              <a:rPr lang="fr-FR" sz="1200" i="1" dirty="0" smtClean="0">
                <a:latin typeface="Calibri" panose="020F0502020204030204" pitchFamily="34" charset="0"/>
              </a:rPr>
              <a:t>Traitée </a:t>
            </a:r>
            <a:r>
              <a:rPr lang="fr-FR" sz="1200" dirty="0">
                <a:latin typeface="Calibri" panose="020F0502020204030204" pitchFamily="34" charset="0"/>
              </a:rPr>
              <a:t>: le dossier a reçu un avis favorable lors du passage en Comité et a été conventionné </a:t>
            </a:r>
          </a:p>
          <a:p>
            <a:pPr marL="171450" indent="-171450">
              <a:buFont typeface="Arial" panose="020B0604020202020204" pitchFamily="34" charset="0"/>
              <a:buChar char="•"/>
            </a:pPr>
            <a:r>
              <a:rPr lang="fr-FR" sz="1200" i="1" dirty="0" smtClean="0">
                <a:latin typeface="Calibri" panose="020F0502020204030204" pitchFamily="34" charset="0"/>
              </a:rPr>
              <a:t>Rejetée</a:t>
            </a:r>
            <a:r>
              <a:rPr lang="fr-FR" sz="1200" dirty="0" smtClean="0">
                <a:latin typeface="Calibri" panose="020F0502020204030204" pitchFamily="34" charset="0"/>
              </a:rPr>
              <a:t> </a:t>
            </a:r>
            <a:r>
              <a:rPr lang="fr-FR" sz="1200" dirty="0">
                <a:latin typeface="Calibri" panose="020F0502020204030204" pitchFamily="34" charset="0"/>
              </a:rPr>
              <a:t>: le dossier a reçu un avis défavorable lors du passage en Comité </a:t>
            </a:r>
          </a:p>
          <a:p>
            <a:endParaRPr lang="fr-FR" dirty="0"/>
          </a:p>
          <a:p>
            <a:endParaRPr lang="fr-FR" sz="1200" dirty="0">
              <a:latin typeface="Calibri" panose="020F0502020204030204" pitchFamily="34" charset="0"/>
            </a:endParaRPr>
          </a:p>
        </p:txBody>
      </p:sp>
      <p:pic>
        <p:nvPicPr>
          <p:cNvPr id="6" name="Image 5"/>
          <p:cNvPicPr>
            <a:picLocks noChangeAspect="1"/>
          </p:cNvPicPr>
          <p:nvPr/>
        </p:nvPicPr>
        <p:blipFill>
          <a:blip r:embed="rId4"/>
          <a:stretch>
            <a:fillRect/>
          </a:stretch>
        </p:blipFill>
        <p:spPr>
          <a:xfrm>
            <a:off x="379517" y="5810993"/>
            <a:ext cx="6798531" cy="1848202"/>
          </a:xfrm>
          <a:prstGeom prst="rect">
            <a:avLst/>
          </a:prstGeom>
        </p:spPr>
      </p:pic>
      <p:sp>
        <p:nvSpPr>
          <p:cNvPr id="13" name="Rectangle 12"/>
          <p:cNvSpPr/>
          <p:nvPr/>
        </p:nvSpPr>
        <p:spPr>
          <a:xfrm>
            <a:off x="331305" y="5164662"/>
            <a:ext cx="6882849" cy="646331"/>
          </a:xfrm>
          <a:prstGeom prst="rect">
            <a:avLst/>
          </a:prstGeom>
        </p:spPr>
        <p:txBody>
          <a:bodyPr wrap="square">
            <a:spAutoFit/>
          </a:bodyPr>
          <a:lstStyle/>
          <a:p>
            <a:r>
              <a:rPr lang="fr-FR" sz="1200" dirty="0">
                <a:latin typeface="Calibri" panose="020F0502020204030204" pitchFamily="34" charset="0"/>
              </a:rPr>
              <a:t>Suite à l’envoi de votre demande, vous recevrez un mail de confirmation avec votre dossier en pièce </a:t>
            </a:r>
            <a:r>
              <a:rPr lang="fr-FR" sz="1200" dirty="0" smtClean="0">
                <a:latin typeface="Calibri" panose="020F0502020204030204" pitchFamily="34" charset="0"/>
              </a:rPr>
              <a:t>jointe, qui fait office de  attestation de dépôt, n’hésitez pas à vérifier vos spams. En cas de non réception, merci de contacter votre service instructeur.</a:t>
            </a:r>
            <a:endParaRPr lang="fr-FR" sz="1200" dirty="0">
              <a:latin typeface="Calibri" panose="020F0502020204030204" pitchFamily="34" charset="0"/>
            </a:endParaRPr>
          </a:p>
        </p:txBody>
      </p:sp>
      <p:sp>
        <p:nvSpPr>
          <p:cNvPr id="14" name="Rectangle 13"/>
          <p:cNvSpPr/>
          <p:nvPr/>
        </p:nvSpPr>
        <p:spPr>
          <a:xfrm>
            <a:off x="269743" y="7577453"/>
            <a:ext cx="7005972" cy="2031325"/>
          </a:xfrm>
          <a:prstGeom prst="rect">
            <a:avLst/>
          </a:prstGeom>
        </p:spPr>
        <p:txBody>
          <a:bodyPr wrap="square">
            <a:spAutoFit/>
          </a:bodyPr>
          <a:lstStyle/>
          <a:p>
            <a:endParaRPr lang="fr-FR" sz="1200" dirty="0">
              <a:latin typeface="Calibri" panose="020F0502020204030204" pitchFamily="34" charset="0"/>
            </a:endParaRPr>
          </a:p>
          <a:p>
            <a:r>
              <a:rPr lang="fr-FR" sz="1200" dirty="0">
                <a:latin typeface="Calibri" panose="020F0502020204030204" pitchFamily="34" charset="0"/>
              </a:rPr>
              <a:t>L’instructeur en charge de votre dossier reviendra vers vous dès le début de son instruction : </a:t>
            </a:r>
            <a:endParaRPr lang="fr-FR" sz="1200" dirty="0" smtClean="0">
              <a:latin typeface="Calibri" panose="020F0502020204030204" pitchFamily="34" charset="0"/>
            </a:endParaRPr>
          </a:p>
          <a:p>
            <a:endParaRPr lang="fr-FR" sz="1200" dirty="0">
              <a:latin typeface="Calibri" panose="020F0502020204030204" pitchFamily="34" charset="0"/>
            </a:endParaRPr>
          </a:p>
          <a:p>
            <a:pPr marL="171450" indent="-171450">
              <a:buFont typeface="Arial" panose="020B0604020202020204" pitchFamily="34" charset="0"/>
              <a:buChar char="•"/>
            </a:pPr>
            <a:r>
              <a:rPr lang="fr-FR" sz="1200" dirty="0" smtClean="0">
                <a:latin typeface="Calibri" panose="020F0502020204030204" pitchFamily="34" charset="0"/>
              </a:rPr>
              <a:t>il </a:t>
            </a:r>
            <a:r>
              <a:rPr lang="fr-FR" sz="1200" dirty="0">
                <a:latin typeface="Calibri" panose="020F0502020204030204" pitchFamily="34" charset="0"/>
              </a:rPr>
              <a:t>pourra vous demander des pièces complémentaires : vous vous reconnecterez au portail </a:t>
            </a:r>
            <a:r>
              <a:rPr lang="fr-FR" sz="1200" dirty="0" smtClean="0">
                <a:latin typeface="Calibri" panose="020F0502020204030204" pitchFamily="34" charset="0"/>
              </a:rPr>
              <a:t>afin d’envoyer </a:t>
            </a:r>
            <a:r>
              <a:rPr lang="fr-FR" sz="1200" dirty="0">
                <a:latin typeface="Calibri" panose="020F0502020204030204" pitchFamily="34" charset="0"/>
              </a:rPr>
              <a:t>ces nouvelles pièces à partir du bouton « communication » en retournant dans le formulaire de la </a:t>
            </a:r>
            <a:r>
              <a:rPr lang="fr-FR" sz="1200" dirty="0" smtClean="0">
                <a:latin typeface="Calibri" panose="020F0502020204030204" pitchFamily="34" charset="0"/>
              </a:rPr>
              <a:t>demande. </a:t>
            </a:r>
          </a:p>
          <a:p>
            <a:pPr marL="171450" indent="-171450">
              <a:buFont typeface="Arial" panose="020B0604020202020204" pitchFamily="34" charset="0"/>
              <a:buChar char="•"/>
            </a:pPr>
            <a:r>
              <a:rPr lang="fr-FR" sz="1200" dirty="0" smtClean="0">
                <a:latin typeface="Calibri" panose="020F0502020204030204" pitchFamily="34" charset="0"/>
              </a:rPr>
              <a:t>s’il </a:t>
            </a:r>
            <a:r>
              <a:rPr lang="fr-FR" sz="1200" dirty="0">
                <a:latin typeface="Calibri" panose="020F0502020204030204" pitchFamily="34" charset="0"/>
              </a:rPr>
              <a:t>constate des problèmes majeurs lors du contrôle du dossier (codification, erreur de service guichet, …), il aura la possibilité de vous renvoyer le dossier afin que vous puissiez le modifier : le dossier passera alors à l’état A corriger. </a:t>
            </a:r>
            <a:r>
              <a:rPr lang="fr-FR" sz="1200" i="1" dirty="0">
                <a:latin typeface="Calibri" panose="020F0502020204030204" pitchFamily="34" charset="0"/>
              </a:rPr>
              <a:t>Une fois les corrections effectuées, vous pourrez renvoyer le dossier</a:t>
            </a:r>
            <a:r>
              <a:rPr lang="fr-FR" sz="1200" dirty="0">
                <a:latin typeface="Calibri" panose="020F0502020204030204" pitchFamily="34" charset="0"/>
              </a:rPr>
              <a:t>. </a:t>
            </a:r>
          </a:p>
          <a:p>
            <a:endParaRPr lang="fr-FR" dirty="0">
              <a:solidFill>
                <a:srgbClr val="000000"/>
              </a:solidFill>
              <a:latin typeface="Calibri" panose="020F0502020204030204" pitchFamily="34" charset="0"/>
            </a:endParaRPr>
          </a:p>
        </p:txBody>
      </p:sp>
      <p:pic>
        <p:nvPicPr>
          <p:cNvPr id="15" name="Image 14"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517" y="223068"/>
            <a:ext cx="1247775" cy="753745"/>
          </a:xfrm>
          <a:prstGeom prst="rect">
            <a:avLst/>
          </a:prstGeom>
          <a:noFill/>
          <a:ln>
            <a:noFill/>
          </a:ln>
        </p:spPr>
      </p:pic>
      <p:pic>
        <p:nvPicPr>
          <p:cNvPr id="16" name="Image 15"/>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256749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6851" y="2441970"/>
            <a:ext cx="6879186" cy="1726263"/>
          </a:xfrm>
          <a:prstGeom prst="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p:cNvCxnSpPr/>
          <p:nvPr/>
        </p:nvCxnSpPr>
        <p:spPr>
          <a:xfrm flipV="1">
            <a:off x="374534" y="1010226"/>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17</a:t>
            </a:fld>
            <a:endParaRPr lang="fr-FR" dirty="0"/>
          </a:p>
        </p:txBody>
      </p:sp>
      <p:pic>
        <p:nvPicPr>
          <p:cNvPr id="14" name="Image 13"/>
          <p:cNvPicPr>
            <a:picLocks noChangeAspect="1"/>
          </p:cNvPicPr>
          <p:nvPr/>
        </p:nvPicPr>
        <p:blipFill>
          <a:blip r:embed="rId2"/>
          <a:stretch>
            <a:fillRect/>
          </a:stretch>
        </p:blipFill>
        <p:spPr>
          <a:xfrm>
            <a:off x="664113" y="9929500"/>
            <a:ext cx="775999" cy="411373"/>
          </a:xfrm>
          <a:prstGeom prst="rect">
            <a:avLst/>
          </a:prstGeom>
        </p:spPr>
      </p:pic>
      <p:sp>
        <p:nvSpPr>
          <p:cNvPr id="2" name="Rectangle 1"/>
          <p:cNvSpPr/>
          <p:nvPr/>
        </p:nvSpPr>
        <p:spPr>
          <a:xfrm>
            <a:off x="221267" y="1044779"/>
            <a:ext cx="6964570" cy="584775"/>
          </a:xfrm>
          <a:prstGeom prst="rect">
            <a:avLst/>
          </a:prstGeom>
        </p:spPr>
        <p:txBody>
          <a:bodyPr wrap="square">
            <a:spAutoFit/>
          </a:bodyPr>
          <a:lstStyle/>
          <a:p>
            <a:pPr algn="ctr"/>
            <a:r>
              <a:rPr lang="fr-FR" b="1" u="sng" dirty="0" smtClean="0">
                <a:solidFill>
                  <a:schemeClr val="accent2"/>
                </a:solidFill>
                <a:latin typeface="Calibri" panose="020F0502020204030204" pitchFamily="34" charset="0"/>
              </a:rPr>
              <a:t>ANNEXE 1 </a:t>
            </a:r>
            <a:r>
              <a:rPr lang="fr-FR" dirty="0"/>
              <a:t> </a:t>
            </a:r>
            <a:endParaRPr lang="fr-FR" dirty="0" smtClean="0"/>
          </a:p>
          <a:p>
            <a:pPr algn="ctr"/>
            <a:r>
              <a:rPr lang="fr-FR" sz="1400" b="1" u="sng" dirty="0">
                <a:solidFill>
                  <a:schemeClr val="accent2"/>
                </a:solidFill>
                <a:latin typeface="Calibri" panose="020F0502020204030204" pitchFamily="34" charset="0"/>
              </a:rPr>
              <a:t>Tableau des objectifs spécifiques et des services instructeurs</a:t>
            </a:r>
          </a:p>
        </p:txBody>
      </p:sp>
      <p:sp>
        <p:nvSpPr>
          <p:cNvPr id="4" name="Rectangle 3"/>
          <p:cNvSpPr/>
          <p:nvPr/>
        </p:nvSpPr>
        <p:spPr>
          <a:xfrm>
            <a:off x="374534" y="1609540"/>
            <a:ext cx="6964570" cy="830997"/>
          </a:xfrm>
          <a:prstGeom prst="rect">
            <a:avLst/>
          </a:prstGeom>
        </p:spPr>
        <p:txBody>
          <a:bodyPr wrap="square">
            <a:spAutoFit/>
          </a:bodyPr>
          <a:lstStyle/>
          <a:p>
            <a:r>
              <a:rPr lang="fr-FR" sz="1200" dirty="0">
                <a:latin typeface="Calibri" panose="020F0502020204030204" pitchFamily="34" charset="0"/>
              </a:rPr>
              <a:t>Le présent guide synthétise les informations sur les types d’actions soutenues par le FEAMPA </a:t>
            </a:r>
            <a:r>
              <a:rPr lang="fr-FR" sz="1200" dirty="0" smtClean="0">
                <a:latin typeface="Calibri" panose="020F0502020204030204" pitchFamily="34" charset="0"/>
              </a:rPr>
              <a:t>et le service instructeur en charge. Vous pouvez retrouver tous les éléments concernant votre dispositifs et le guide du porteur sur le site Europe en France : </a:t>
            </a:r>
            <a:r>
              <a:rPr lang="fr-FR" sz="1100" dirty="0">
                <a:hlinkClick r:id="rId3"/>
              </a:rPr>
              <a:t>https://www.europe-en-france.gouv.fr/fr/fonds-europeens/fonds-europeen-pour-les-affaires-maritimes-et-la-peche-FEAMP</a:t>
            </a:r>
            <a:endParaRPr lang="fr-FR" sz="1100" dirty="0">
              <a:latin typeface="Calibri" panose="020F0502020204030204" pitchFamily="34" charset="0"/>
            </a:endParaRPr>
          </a:p>
        </p:txBody>
      </p:sp>
      <p:sp>
        <p:nvSpPr>
          <p:cNvPr id="12" name="Ellipse 11"/>
          <p:cNvSpPr/>
          <p:nvPr/>
        </p:nvSpPr>
        <p:spPr>
          <a:xfrm>
            <a:off x="535232" y="2541947"/>
            <a:ext cx="1511935" cy="14395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dirty="0">
                <a:effectLst/>
                <a:ea typeface="Calibri" panose="020F0502020204030204" pitchFamily="34" charset="0"/>
                <a:cs typeface="Times New Roman" panose="02020603050405020304" pitchFamily="18" charset="0"/>
              </a:rPr>
              <a:t>Priorité 1 :</a:t>
            </a:r>
            <a:r>
              <a:rPr lang="fr-FR" sz="1100" b="1" kern="0" dirty="0">
                <a:effectLst/>
                <a:ea typeface="Calibri" panose="020F0502020204030204" pitchFamily="34" charset="0"/>
                <a:cs typeface="Times New Roman" panose="02020603050405020304" pitchFamily="18" charset="0"/>
              </a:rPr>
              <a:t> Pêche durable et conservation des ressources</a:t>
            </a:r>
            <a:endParaRPr lang="fr-FR" sz="1100" kern="0" dirty="0">
              <a:effectLst/>
              <a:ea typeface="Calibri" panose="020F0502020204030204" pitchFamily="34" charset="0"/>
              <a:cs typeface="Times New Roman" panose="02020603050405020304" pitchFamily="18" charset="0"/>
            </a:endParaRPr>
          </a:p>
        </p:txBody>
      </p:sp>
      <p:sp>
        <p:nvSpPr>
          <p:cNvPr id="13" name="Ellipse 12"/>
          <p:cNvSpPr/>
          <p:nvPr/>
        </p:nvSpPr>
        <p:spPr>
          <a:xfrm>
            <a:off x="2121204" y="2541948"/>
            <a:ext cx="1787208" cy="143954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a:effectLst/>
                <a:ea typeface="Calibri" panose="020F0502020204030204" pitchFamily="34" charset="0"/>
                <a:cs typeface="Times New Roman" panose="02020603050405020304" pitchFamily="18" charset="0"/>
              </a:rPr>
              <a:t>Priorité 2 :</a:t>
            </a:r>
            <a:r>
              <a:rPr lang="fr-FR" sz="1100" b="1" kern="0">
                <a:effectLst/>
                <a:ea typeface="Calibri" panose="020F0502020204030204" pitchFamily="34" charset="0"/>
                <a:cs typeface="Times New Roman" panose="02020603050405020304" pitchFamily="18" charset="0"/>
              </a:rPr>
              <a:t> Aquaculture durable, transformation et commercialisation</a:t>
            </a:r>
            <a:endParaRPr lang="fr-FR" sz="1100" kern="0">
              <a:effectLst/>
              <a:ea typeface="Calibri" panose="020F0502020204030204" pitchFamily="34" charset="0"/>
              <a:cs typeface="Times New Roman" panose="02020603050405020304" pitchFamily="18" charset="0"/>
            </a:endParaRPr>
          </a:p>
        </p:txBody>
      </p:sp>
      <p:sp>
        <p:nvSpPr>
          <p:cNvPr id="16" name="Ellipse 15"/>
          <p:cNvSpPr/>
          <p:nvPr/>
        </p:nvSpPr>
        <p:spPr>
          <a:xfrm>
            <a:off x="5568420" y="2541947"/>
            <a:ext cx="1511935" cy="1439545"/>
          </a:xfrm>
          <a:prstGeom prst="ellipse">
            <a:avLst/>
          </a:prstGeom>
          <a:solidFill>
            <a:srgbClr val="002060"/>
          </a:solidFill>
          <a:ln>
            <a:solidFill>
              <a:schemeClr val="tx2"/>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a:effectLst/>
                <a:ea typeface="Calibri" panose="020F0502020204030204" pitchFamily="34" charset="0"/>
                <a:cs typeface="Times New Roman" panose="02020603050405020304" pitchFamily="18" charset="0"/>
              </a:rPr>
              <a:t>Priorité 4 :</a:t>
            </a:r>
            <a:r>
              <a:rPr lang="fr-FR" sz="1100" b="1" kern="0">
                <a:effectLst/>
                <a:ea typeface="Calibri" panose="020F0502020204030204" pitchFamily="34" charset="0"/>
                <a:cs typeface="Times New Roman" panose="02020603050405020304" pitchFamily="18" charset="0"/>
              </a:rPr>
              <a:t> Gouvernance internationale</a:t>
            </a:r>
            <a:endParaRPr lang="fr-FR" sz="1100" kern="0">
              <a:effectLst/>
              <a:ea typeface="Calibri" panose="020F0502020204030204" pitchFamily="34" charset="0"/>
              <a:cs typeface="Times New Roman" panose="02020603050405020304" pitchFamily="18" charset="0"/>
            </a:endParaRPr>
          </a:p>
        </p:txBody>
      </p:sp>
      <p:sp>
        <p:nvSpPr>
          <p:cNvPr id="27" name="Ellipse 26"/>
          <p:cNvSpPr/>
          <p:nvPr/>
        </p:nvSpPr>
        <p:spPr>
          <a:xfrm>
            <a:off x="3982448" y="2517181"/>
            <a:ext cx="1511935" cy="143954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Bef>
                <a:spcPts val="1400"/>
              </a:spcBef>
              <a:spcAft>
                <a:spcPts val="800"/>
              </a:spcAft>
            </a:pPr>
            <a:r>
              <a:rPr lang="fr-FR" sz="1100" b="1" u="sng" kern="0" dirty="0">
                <a:effectLst/>
                <a:ea typeface="Calibri" panose="020F0502020204030204" pitchFamily="34" charset="0"/>
                <a:cs typeface="Times New Roman" panose="02020603050405020304" pitchFamily="18" charset="0"/>
              </a:rPr>
              <a:t>Priorité 3 :</a:t>
            </a:r>
            <a:r>
              <a:rPr lang="fr-FR" sz="1100" b="1" kern="0" dirty="0">
                <a:effectLst/>
                <a:ea typeface="Calibri" panose="020F0502020204030204" pitchFamily="34" charset="0"/>
                <a:cs typeface="Times New Roman" panose="02020603050405020304" pitchFamily="18" charset="0"/>
              </a:rPr>
              <a:t> DLAL</a:t>
            </a:r>
            <a:endParaRPr lang="fr-FR" sz="1100" kern="0" dirty="0">
              <a:effectLst/>
              <a:ea typeface="Calibri" panose="020F0502020204030204" pitchFamily="34" charset="0"/>
              <a:cs typeface="Times New Roman" panose="02020603050405020304" pitchFamily="18" charset="0"/>
            </a:endParaRPr>
          </a:p>
        </p:txBody>
      </p:sp>
      <p:graphicFrame>
        <p:nvGraphicFramePr>
          <p:cNvPr id="30" name="Tableau 29"/>
          <p:cNvGraphicFramePr>
            <a:graphicFrameLocks noGrp="1"/>
          </p:cNvGraphicFramePr>
          <p:nvPr>
            <p:extLst>
              <p:ext uri="{D42A27DB-BD31-4B8C-83A1-F6EECF244321}">
                <p14:modId xmlns:p14="http://schemas.microsoft.com/office/powerpoint/2010/main" val="622738049"/>
              </p:ext>
            </p:extLst>
          </p:nvPr>
        </p:nvGraphicFramePr>
        <p:xfrm>
          <a:off x="356851" y="4243444"/>
          <a:ext cx="6879186" cy="5609412"/>
        </p:xfrm>
        <a:graphic>
          <a:graphicData uri="http://schemas.openxmlformats.org/drawingml/2006/table">
            <a:tbl>
              <a:tblPr firstRow="1" firstCol="1" bandRow="1"/>
              <a:tblGrid>
                <a:gridCol w="2005349">
                  <a:extLst>
                    <a:ext uri="{9D8B030D-6E8A-4147-A177-3AD203B41FA5}">
                      <a16:colId xmlns:a16="http://schemas.microsoft.com/office/drawing/2014/main" val="1156977937"/>
                    </a:ext>
                  </a:extLst>
                </a:gridCol>
                <a:gridCol w="2162175">
                  <a:extLst>
                    <a:ext uri="{9D8B030D-6E8A-4147-A177-3AD203B41FA5}">
                      <a16:colId xmlns:a16="http://schemas.microsoft.com/office/drawing/2014/main" val="66450990"/>
                    </a:ext>
                  </a:extLst>
                </a:gridCol>
                <a:gridCol w="1771650">
                  <a:extLst>
                    <a:ext uri="{9D8B030D-6E8A-4147-A177-3AD203B41FA5}">
                      <a16:colId xmlns:a16="http://schemas.microsoft.com/office/drawing/2014/main" val="1232057250"/>
                    </a:ext>
                  </a:extLst>
                </a:gridCol>
                <a:gridCol w="940012">
                  <a:extLst>
                    <a:ext uri="{9D8B030D-6E8A-4147-A177-3AD203B41FA5}">
                      <a16:colId xmlns:a16="http://schemas.microsoft.com/office/drawing/2014/main" val="394792144"/>
                    </a:ext>
                  </a:extLst>
                </a:gridCol>
              </a:tblGrid>
              <a:tr h="437112">
                <a:tc gridSpan="4">
                  <a:txBody>
                    <a:bodyPr/>
                    <a:lstStyle/>
                    <a:p>
                      <a:pPr>
                        <a:spcAft>
                          <a:spcPts val="0"/>
                        </a:spcAft>
                      </a:pPr>
                      <a:r>
                        <a:rPr lang="fr-FR" sz="1400" b="1" kern="0" dirty="0">
                          <a:solidFill>
                            <a:srgbClr val="FFFFFF"/>
                          </a:solidFill>
                          <a:effectLst/>
                          <a:latin typeface="Calibri" panose="020F0502020204030204" pitchFamily="34" charset="0"/>
                          <a:cs typeface="Times New Roman" panose="02020603050405020304" pitchFamily="18" charset="0"/>
                        </a:rPr>
                        <a:t> </a:t>
                      </a:r>
                      <a:endParaRPr lang="fr-FR" sz="1100" b="1" kern="0" dirty="0">
                        <a:solidFill>
                          <a:srgbClr val="1F4E79"/>
                        </a:solidFill>
                        <a:effectLst/>
                        <a:latin typeface="Calibri" panose="020F0502020204030204" pitchFamily="34" charset="0"/>
                        <a:cs typeface="Times New Roman" panose="02020603050405020304" pitchFamily="18" charset="0"/>
                      </a:endParaRPr>
                    </a:p>
                    <a:p>
                      <a:pPr algn="ctr">
                        <a:spcAft>
                          <a:spcPts val="0"/>
                        </a:spcAft>
                      </a:pPr>
                      <a:r>
                        <a:rPr lang="fr-FR" sz="1400" b="1" kern="0" dirty="0">
                          <a:solidFill>
                            <a:srgbClr val="FFFFFF"/>
                          </a:solidFill>
                          <a:effectLst/>
                          <a:latin typeface="Calibri" panose="020F0502020204030204" pitchFamily="34" charset="0"/>
                          <a:cs typeface="Times New Roman" panose="02020603050405020304" pitchFamily="18" charset="0"/>
                        </a:rPr>
                        <a:t>Tableau des objectifs spécifiques et des services instructeurs</a:t>
                      </a:r>
                      <a:endParaRPr lang="fr-FR" sz="1100" b="1" kern="0" dirty="0">
                        <a:solidFill>
                          <a:srgbClr val="1F4E79"/>
                        </a:solidFill>
                        <a:effectLst/>
                        <a:latin typeface="Calibri" panose="020F0502020204030204" pitchFamily="34" charset="0"/>
                        <a:cs typeface="Times New Roman" panose="02020603050405020304" pitchFamily="18" charset="0"/>
                      </a:endParaRPr>
                    </a:p>
                  </a:txBody>
                  <a:tcPr marL="32364" marR="32364"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endParaRPr lang="fr-FR" sz="700" dirty="0"/>
                    </a:p>
                  </a:txBody>
                  <a:tcPr marL="43151" marR="43151" marT="21576" marB="21576">
                    <a:lnL w="28575" cap="flat" cmpd="sng" algn="ctr">
                      <a:solidFill>
                        <a:srgbClr val="00B0F0"/>
                      </a:solidFill>
                      <a:prstDash val="solid"/>
                      <a:round/>
                      <a:headEnd type="none" w="med" len="med"/>
                      <a:tailEnd type="none" w="med" len="med"/>
                    </a:lnL>
                  </a:tcPr>
                </a:tc>
                <a:tc hMerge="1">
                  <a:txBody>
                    <a:bodyPr/>
                    <a:lstStyle/>
                    <a:p>
                      <a:endParaRPr lang="fr-FR" sz="700"/>
                    </a:p>
                  </a:txBody>
                  <a:tcPr marL="43151" marR="43151" marT="21576" marB="21576"/>
                </a:tc>
                <a:tc hMerge="1">
                  <a:txBody>
                    <a:bodyPr/>
                    <a:lstStyle/>
                    <a:p>
                      <a:endParaRPr lang="fr-FR" sz="700" dirty="0"/>
                    </a:p>
                  </a:txBody>
                  <a:tcPr marL="43151" marR="43151" marT="21576" marB="21576"/>
                </a:tc>
                <a:extLst>
                  <a:ext uri="{0D108BD9-81ED-4DB2-BD59-A6C34878D82A}">
                    <a16:rowId xmlns:a16="http://schemas.microsoft.com/office/drawing/2014/main" val="1381134854"/>
                  </a:ext>
                </a:extLst>
              </a:tr>
              <a:tr h="152400">
                <a:tc gridSpan="4">
                  <a:txBody>
                    <a:bodyPr/>
                    <a:lstStyle/>
                    <a:p>
                      <a:pPr algn="ctr"/>
                      <a:endParaRPr lang="fr-FR" sz="1400" dirty="0"/>
                    </a:p>
                  </a:txBody>
                  <a:tcPr marL="32364" marR="32364"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rgbClr val="D6C0F6"/>
                    </a:solidFill>
                  </a:tcPr>
                </a:tc>
                <a:tc hMerge="1">
                  <a:txBody>
                    <a:bodyPr/>
                    <a:lstStyle/>
                    <a:p>
                      <a:endParaRPr lang="fr-FR" sz="700"/>
                    </a:p>
                  </a:txBody>
                  <a:tcPr marL="43151" marR="43151" marT="21576" marB="21576">
                    <a:lnL w="28575" cap="flat" cmpd="sng" algn="ctr">
                      <a:solidFill>
                        <a:srgbClr val="00B0F0"/>
                      </a:solidFill>
                      <a:prstDash val="solid"/>
                      <a:round/>
                      <a:headEnd type="none" w="med" len="med"/>
                      <a:tailEnd type="none" w="med" len="med"/>
                    </a:lnL>
                  </a:tcPr>
                </a:tc>
                <a:tc hMerge="1">
                  <a:txBody>
                    <a:bodyPr/>
                    <a:lstStyle/>
                    <a:p>
                      <a:endParaRPr lang="fr-FR" sz="700" dirty="0"/>
                    </a:p>
                  </a:txBody>
                  <a:tcPr marL="43151" marR="43151" marT="21576" marB="21576"/>
                </a:tc>
                <a:tc hMerge="1">
                  <a:txBody>
                    <a:bodyPr/>
                    <a:lstStyle/>
                    <a:p>
                      <a:endParaRPr lang="fr-FR" sz="700" dirty="0"/>
                    </a:p>
                  </a:txBody>
                  <a:tcPr marL="43151" marR="43151" marT="21576" marB="21576"/>
                </a:tc>
                <a:extLst>
                  <a:ext uri="{0D108BD9-81ED-4DB2-BD59-A6C34878D82A}">
                    <a16:rowId xmlns:a16="http://schemas.microsoft.com/office/drawing/2014/main" val="2965401232"/>
                  </a:ext>
                </a:extLst>
              </a:tr>
              <a:tr h="171467">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Priorités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Objectifs spécifiques du FEAMPA</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Types d’actions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tc>
                  <a:txBody>
                    <a:bodyPr/>
                    <a:lstStyle/>
                    <a:p>
                      <a:pPr algn="ctr" fontAlgn="base">
                        <a:lnSpc>
                          <a:spcPct val="107000"/>
                        </a:lnSpc>
                        <a:spcAft>
                          <a:spcPts val="0"/>
                        </a:spcAft>
                      </a:pPr>
                      <a:r>
                        <a:rPr lang="fr-FR" sz="1050" kern="150" dirty="0">
                          <a:solidFill>
                            <a:srgbClr val="003366"/>
                          </a:solidFill>
                          <a:effectLst/>
                          <a:latin typeface="Arial" panose="020B0604020202020204" pitchFamily="34" charset="0"/>
                          <a:ea typeface="Times New Roman" panose="02020603050405020304" pitchFamily="18" charset="0"/>
                          <a:cs typeface="Times New Roman" panose="02020603050405020304" pitchFamily="18" charset="0"/>
                        </a:rPr>
                        <a:t>Service instructeur</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28575" cap="flat" cmpd="sng" algn="ctr">
                      <a:solidFill>
                        <a:srgbClr val="00B0F0"/>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99CCCC"/>
                    </a:solidFill>
                  </a:tcPr>
                </a:tc>
                <a:extLst>
                  <a:ext uri="{0D108BD9-81ED-4DB2-BD59-A6C34878D82A}">
                    <a16:rowId xmlns:a16="http://schemas.microsoft.com/office/drawing/2014/main" val="1987121989"/>
                  </a:ext>
                </a:extLst>
              </a:tr>
              <a:tr h="692522">
                <a:tc rowSpan="9">
                  <a:txBody>
                    <a:bodyPr/>
                    <a:lstStyle/>
                    <a:p>
                      <a:pPr algn="ctr" fontAlgn="base">
                        <a:lnSpc>
                          <a:spcPct val="107000"/>
                        </a:lnSpc>
                        <a:spcAft>
                          <a:spcPts val="0"/>
                        </a:spcAf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1 - Favoriser une pêche durable et la restauration et la conservation des ressources biologiques aquatiques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rowSpan="2">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1.1.1 : Renforcer les activités de pêche durables sur le plan économique, social et environnemental</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marL="14605"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Sécurité et conditions de travail, Innovation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marL="14605"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à bord, Modernisation, Sélectivité, Adaptation, Diversification, Ports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2704523442"/>
                  </a:ext>
                </a:extLst>
              </a:tr>
              <a:tr h="277009">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Partenariat scientifiques-pêcheurs, Formation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718984612"/>
                  </a:ext>
                </a:extLst>
              </a:tr>
              <a:tr h="430856">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1.1.2 : Installation et investissements à bord générant une hausse de la jauge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r>
                        <a:rPr lang="fr-FR" sz="900" kern="150"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ère</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acquisition d’un navire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Sécurité et conditions de travail, navigation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Réduction de la consommation énergétique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115716621"/>
                  </a:ext>
                </a:extLst>
              </a:tr>
              <a:tr h="294569">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1.2 :</a:t>
                      </a:r>
                      <a:r>
                        <a:rPr lang="fr-FR" sz="1000" u="sng" dirty="0">
                          <a:effectLst/>
                          <a:latin typeface="Arial" panose="020B0604020202020204" pitchFamily="34" charset="0"/>
                          <a:ea typeface="Calibri" panose="020F0502020204030204" pitchFamily="34" charset="0"/>
                          <a:cs typeface="Times New Roman" panose="02020603050405020304" pitchFamily="18" charset="0"/>
                        </a:rPr>
                        <a:t> </a:t>
                      </a: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Améliorer l'efficacité énergétique et réduire les émissions de CO</a:t>
                      </a:r>
                      <a:r>
                        <a:rPr lang="fr-FR" sz="900" u="sng" kern="15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Modernisation ou remplacement de moteurs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980922381"/>
                  </a:ext>
                </a:extLst>
              </a:tr>
              <a:tr h="402268">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1.3 : Promouvoir l'adaptation de la capacité de pêche aux possibilités de pêche et contribuer à un niveau de vie équitable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Arrêts temporaires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Plans de sortie de flotte</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166007697"/>
                  </a:ext>
                </a:extLst>
              </a:tr>
              <a:tr h="463819">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1.4 : Favoriser le contrôle efficace de la pêche ainsi que la fiabilité des données en vue d'une prise de décision fondée sur les connaissances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Contrôle et exécution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Collecte de données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AgriMer</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4225660164"/>
                  </a:ext>
                </a:extLst>
              </a:tr>
              <a:tr h="525370">
                <a:tc vMerge="1">
                  <a:txBody>
                    <a:bodyPr/>
                    <a:lstStyle/>
                    <a:p>
                      <a:endParaRPr lang="fr-FR"/>
                    </a:p>
                  </a:txBody>
                  <a:tcPr/>
                </a:tc>
                <a:tc>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1.5 : Promouvoir des conditions de concurrence équitables pour les produits de la pêche et de l'aquaculture produits dans les régions ultrapériphériques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 de compensation des surcoûts (PCS)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1701395207"/>
                  </a:ext>
                </a:extLst>
              </a:tr>
              <a:tr h="207757">
                <a:tc vMerge="1">
                  <a:txBody>
                    <a:bodyPr/>
                    <a:lstStyle/>
                    <a:p>
                      <a:endParaRPr lang="fr-FR"/>
                    </a:p>
                  </a:txBody>
                  <a:tcPr/>
                </a:tc>
                <a:tc rowSpan="2">
                  <a:txBody>
                    <a:bodyPr/>
                    <a:lstStyle/>
                    <a:p>
                      <a:pPr indent="-215900"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1.6 : Contribuer à la protection et  restauration des écosystèmes aquatiques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Natura</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2000, AMP, DCSMM, Directive Habitats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AgriMer</a:t>
                      </a:r>
                      <a:endParaRPr lang="fr-FR" sz="10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1581576746"/>
                  </a:ext>
                </a:extLst>
              </a:tr>
              <a:tr h="240720">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Déchets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Expérimentation locales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2433155115"/>
                  </a:ext>
                </a:extLst>
              </a:tr>
            </a:tbl>
          </a:graphicData>
        </a:graphic>
      </p:graphicFrame>
      <p:pic>
        <p:nvPicPr>
          <p:cNvPr id="17" name="Image 16" descr="C:\Users\barbara-e.charvot\AppData\Local\Microsoft\Windows\INetCache\Content.MSO\4D4B6431.tmp"/>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1541" y="191057"/>
            <a:ext cx="1247775" cy="753745"/>
          </a:xfrm>
          <a:prstGeom prst="rect">
            <a:avLst/>
          </a:prstGeom>
          <a:noFill/>
          <a:ln>
            <a:noFill/>
          </a:ln>
        </p:spPr>
      </p:pic>
      <p:pic>
        <p:nvPicPr>
          <p:cNvPr id="18" name="Image 17"/>
          <p:cNvPicPr/>
          <p:nvPr/>
        </p:nvPicPr>
        <p:blipFill rotWithShape="1">
          <a:blip r:embed="rId5"/>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81798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18</a:t>
            </a:fld>
            <a:endParaRPr lang="fr-FR" dirty="0"/>
          </a:p>
        </p:txBody>
      </p:sp>
      <p:pic>
        <p:nvPicPr>
          <p:cNvPr id="14" name="Image 13"/>
          <p:cNvPicPr>
            <a:picLocks noChangeAspect="1"/>
          </p:cNvPicPr>
          <p:nvPr/>
        </p:nvPicPr>
        <p:blipFill>
          <a:blip r:embed="rId2"/>
          <a:stretch>
            <a:fillRect/>
          </a:stretch>
        </p:blipFill>
        <p:spPr>
          <a:xfrm>
            <a:off x="664113" y="9929500"/>
            <a:ext cx="775999" cy="411373"/>
          </a:xfrm>
          <a:prstGeom prst="rect">
            <a:avLst/>
          </a:prstGeom>
        </p:spPr>
      </p:pic>
      <p:graphicFrame>
        <p:nvGraphicFramePr>
          <p:cNvPr id="3" name="Tableau 2"/>
          <p:cNvGraphicFramePr>
            <a:graphicFrameLocks noGrp="1"/>
          </p:cNvGraphicFramePr>
          <p:nvPr>
            <p:extLst>
              <p:ext uri="{D42A27DB-BD31-4B8C-83A1-F6EECF244321}">
                <p14:modId xmlns:p14="http://schemas.microsoft.com/office/powerpoint/2010/main" val="1522384222"/>
              </p:ext>
            </p:extLst>
          </p:nvPr>
        </p:nvGraphicFramePr>
        <p:xfrm>
          <a:off x="360515" y="1378639"/>
          <a:ext cx="6879186" cy="4240808"/>
        </p:xfrm>
        <a:graphic>
          <a:graphicData uri="http://schemas.openxmlformats.org/drawingml/2006/table">
            <a:tbl>
              <a:tblPr firstRow="1" firstCol="1" bandRow="1"/>
              <a:tblGrid>
                <a:gridCol w="2005349">
                  <a:extLst>
                    <a:ext uri="{9D8B030D-6E8A-4147-A177-3AD203B41FA5}">
                      <a16:colId xmlns:a16="http://schemas.microsoft.com/office/drawing/2014/main" val="3784700609"/>
                    </a:ext>
                  </a:extLst>
                </a:gridCol>
                <a:gridCol w="2120411">
                  <a:extLst>
                    <a:ext uri="{9D8B030D-6E8A-4147-A177-3AD203B41FA5}">
                      <a16:colId xmlns:a16="http://schemas.microsoft.com/office/drawing/2014/main" val="569225626"/>
                    </a:ext>
                  </a:extLst>
                </a:gridCol>
                <a:gridCol w="1813414">
                  <a:extLst>
                    <a:ext uri="{9D8B030D-6E8A-4147-A177-3AD203B41FA5}">
                      <a16:colId xmlns:a16="http://schemas.microsoft.com/office/drawing/2014/main" val="3702890854"/>
                    </a:ext>
                  </a:extLst>
                </a:gridCol>
                <a:gridCol w="940012">
                  <a:extLst>
                    <a:ext uri="{9D8B030D-6E8A-4147-A177-3AD203B41FA5}">
                      <a16:colId xmlns:a16="http://schemas.microsoft.com/office/drawing/2014/main" val="1583353934"/>
                    </a:ext>
                  </a:extLst>
                </a:gridCol>
              </a:tblGrid>
              <a:tr h="586920">
                <a:tc rowSpan="4">
                  <a:txBody>
                    <a:bodyPr/>
                    <a:lstStyle/>
                    <a:p>
                      <a:pPr indent="-22225" algn="ctr" fontAlgn="base">
                        <a:lnSpc>
                          <a:spcPct val="107000"/>
                        </a:lnSpc>
                        <a:spcAft>
                          <a:spcPts val="0"/>
                        </a:spcAf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 Encourager les activités aquacoles durables ainsi que la transformation et la commercialisation des produits de la pêche et de l'aquaculture, contribuer ainsi à la sécurité alimentaire dans l'Union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rowSpan="3">
                  <a:txBody>
                    <a:bodyPr/>
                    <a:lstStyle/>
                    <a:p>
                      <a:pPr algn="ctr" fontAlgn="base">
                        <a:lnSpc>
                          <a:spcPct val="107000"/>
                        </a:lnSpc>
                        <a:spcAft>
                          <a:spcPts val="0"/>
                        </a:spcAf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2.1 : Promouvoir les activités aquacoles durables et économiquement viables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Innovation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pour les entreprises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Soutien et actions collectifs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Communication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Animation des filières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(pour les régions continentales sauf pour </a:t>
                      </a:r>
                      <a:r>
                        <a:rPr lang="fr-FR" sz="900" kern="15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l’innovation géré par la région Bretagne)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1796853694"/>
                  </a:ext>
                </a:extLst>
              </a:tr>
              <a:tr h="379224">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Acquisition de connaissances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Planification</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Surveillance</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3933952460"/>
                  </a:ext>
                </a:extLst>
              </a:tr>
              <a:tr h="171467">
                <a:tc vMerge="1">
                  <a:txBody>
                    <a:bodyPr/>
                    <a:lstStyle/>
                    <a:p>
                      <a:endParaRPr lang="fr-FR"/>
                    </a:p>
                  </a:txBody>
                  <a:tcPr/>
                </a:tc>
                <a:tc vMerge="1">
                  <a:txBody>
                    <a:bodyPr/>
                    <a:lstStyle/>
                    <a:p>
                      <a:endParaRPr lang="fr-FR"/>
                    </a:p>
                  </a:txBody>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Prévention et gestion des risques</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249815806"/>
                  </a:ext>
                </a:extLst>
              </a:tr>
              <a:tr h="586920">
                <a:tc vMerge="1">
                  <a:txBody>
                    <a:bodyPr/>
                    <a:lstStyle/>
                    <a:p>
                      <a:endParaRPr lang="fr-FR"/>
                    </a:p>
                  </a:txBody>
                  <a:tcPr/>
                </a:tc>
                <a:tc>
                  <a:txBody>
                    <a:bodyPr/>
                    <a:lstStyle/>
                    <a:p>
                      <a:pPr algn="ctr" fontAlgn="base">
                        <a:lnSpc>
                          <a:spcPct val="107000"/>
                        </a:lnSpc>
                        <a:spcAft>
                          <a:spcPts val="0"/>
                        </a:spcAft>
                      </a:pPr>
                      <a:r>
                        <a:rPr lang="fr-FR" sz="900" u="sng"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2.2 : Développer des marchés compétitifs, transparents et stables pour les produits de la pêche et de l'aquaculture, et transformer ces produits</a:t>
                      </a:r>
                      <a:endParaRPr lang="fr-FR" sz="9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Investissements pour les entreprises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Soutien collectif, PPC</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tc>
                  <a:txBody>
                    <a:bodyPr/>
                    <a:lstStyle/>
                    <a:p>
                      <a:pPr algn="ctr" fontAlgn="base">
                        <a:lnSpc>
                          <a:spcPct val="107000"/>
                        </a:lnSpc>
                        <a:spcAft>
                          <a:spcPts val="0"/>
                        </a:spcAft>
                      </a:pPr>
                      <a:r>
                        <a:rPr lang="fr-FR" sz="900" kern="15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FranceAgriMer</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E6E6FF"/>
                    </a:solidFill>
                  </a:tcPr>
                </a:tc>
                <a:extLst>
                  <a:ext uri="{0D108BD9-81ED-4DB2-BD59-A6C34878D82A}">
                    <a16:rowId xmlns:a16="http://schemas.microsoft.com/office/drawing/2014/main" val="900301882"/>
                  </a:ext>
                </a:extLst>
              </a:tr>
              <a:tr h="484765">
                <a:tc>
                  <a:txBody>
                    <a:bodyPr/>
                    <a:lstStyle/>
                    <a:p>
                      <a:pPr algn="ctr" fontAlgn="base">
                        <a:lnSpc>
                          <a:spcPct val="107000"/>
                        </a:lnSpc>
                        <a:spcAft>
                          <a:spcPts val="0"/>
                        </a:spcAft>
                        <a:tabLst>
                          <a:tab pos="379730" algn="l"/>
                          <a:tab pos="6336030" algn="r"/>
                        </a:tabLs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3 - Permettre une économie bleue durable dans les zones côtières, insulaires et intérieures et favoriser le développement des communautés de pêche et d'aquaculture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u="sng" kern="15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3.1 : Développement local par les acteurs locaux (DLAL)</a:t>
                      </a:r>
                      <a:endParaRPr lang="fr-FR" sz="90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Actions préparatoires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Animation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Coopération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Mise en œuvre de la stratégie locale DLAL</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Services des Régions</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CCCFF"/>
                    </a:solidFill>
                  </a:tcPr>
                </a:tc>
                <a:extLst>
                  <a:ext uri="{0D108BD9-81ED-4DB2-BD59-A6C34878D82A}">
                    <a16:rowId xmlns:a16="http://schemas.microsoft.com/office/drawing/2014/main" val="1718458927"/>
                  </a:ext>
                </a:extLst>
              </a:tr>
              <a:tr h="415513">
                <a:tc>
                  <a:txBody>
                    <a:bodyPr/>
                    <a:lstStyle/>
                    <a:p>
                      <a:pPr algn="ctr" fontAlgn="base">
                        <a:lnSpc>
                          <a:spcPct val="107000"/>
                        </a:lnSpc>
                        <a:spcAft>
                          <a:spcPts val="0"/>
                        </a:spcAft>
                        <a:tabLst>
                          <a:tab pos="6336030" algn="r"/>
                        </a:tabLst>
                      </a:pPr>
                      <a:r>
                        <a:rPr lang="fr-FR" sz="900" b="1"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4 - Renforcer la gouvernance internationale des océans et faire en sorte que les mers et les océans soient sûrs, sécurisés, propres et gérés de manière durable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tabLst>
                          <a:tab pos="6336030" algn="r"/>
                        </a:tabLst>
                      </a:pPr>
                      <a:r>
                        <a:rPr lang="fr-FR" sz="900" u="sng"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OS 4.1 : Gestion durable des océans et politique maritime intégrée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Connaissances du milieu marin</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Surveillance maritime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Coopération de la fonction garde-côte</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997" marR="2997" marT="0" marB="0">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tc>
                  <a:txBody>
                    <a:bodyPr/>
                    <a:lstStyle/>
                    <a:p>
                      <a:pPr algn="ctr" fontAlgn="base">
                        <a:lnSpc>
                          <a:spcPct val="107000"/>
                        </a:lnSpc>
                        <a:spcAft>
                          <a:spcPts val="0"/>
                        </a:spcAft>
                      </a:pPr>
                      <a:r>
                        <a:rPr lang="fr-FR" sz="900" kern="1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France </a:t>
                      </a:r>
                      <a:r>
                        <a:rPr lang="fr-FR" sz="900" kern="15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AgriMer</a:t>
                      </a:r>
                      <a:endParaRPr lang="fr-FR" sz="900" dirty="0">
                        <a:effectLst/>
                        <a:latin typeface="Calibri" panose="020F0502020204030204" pitchFamily="34" charset="0"/>
                        <a:ea typeface="Calibri" panose="020F0502020204030204" pitchFamily="34" charset="0"/>
                        <a:cs typeface="Times New Roman" panose="02020603050405020304" pitchFamily="18" charset="0"/>
                      </a:endParaRPr>
                    </a:p>
                    <a:p>
                      <a:r>
                        <a:rPr lang="fr-FR" sz="900" dirty="0">
                          <a:effectLst/>
                          <a:latin typeface="Calibri" panose="020F0502020204030204" pitchFamily="34" charset="0"/>
                          <a:cs typeface="Times New Roman" panose="02020603050405020304" pitchFamily="18" charset="0"/>
                        </a:rPr>
                        <a:t>    </a:t>
                      </a:r>
                    </a:p>
                  </a:txBody>
                  <a:tcPr marL="16481" marR="16481" marT="16481" marB="16481">
                    <a:lnL w="28575" cap="flat" cmpd="sng" algn="ctr">
                      <a:solidFill>
                        <a:srgbClr val="00B0F0"/>
                      </a:solidFill>
                      <a:prstDash val="solid"/>
                      <a:round/>
                      <a:headEnd type="none" w="med" len="med"/>
                      <a:tailEnd type="none" w="med" len="med"/>
                    </a:lnL>
                    <a:lnR w="28575" cap="flat" cmpd="sng" algn="ctr">
                      <a:solidFill>
                        <a:srgbClr val="00B0F0"/>
                      </a:solidFill>
                      <a:prstDash val="solid"/>
                      <a:round/>
                      <a:headEnd type="none" w="med" len="med"/>
                      <a:tailEnd type="none" w="med" len="med"/>
                    </a:lnR>
                    <a:lnT w="12700" cap="flat" cmpd="sng" algn="ctr">
                      <a:solidFill>
                        <a:srgbClr val="9CC2E5"/>
                      </a:solidFill>
                      <a:prstDash val="solid"/>
                      <a:round/>
                      <a:headEnd type="none" w="med" len="med"/>
                      <a:tailEnd type="none" w="med" len="med"/>
                    </a:lnT>
                    <a:lnB w="12700" cap="flat" cmpd="sng" algn="ctr">
                      <a:solidFill>
                        <a:srgbClr val="9CC2E5"/>
                      </a:solidFill>
                      <a:prstDash val="solid"/>
                      <a:round/>
                      <a:headEnd type="none" w="med" len="med"/>
                      <a:tailEnd type="none" w="med" len="med"/>
                    </a:lnB>
                    <a:solidFill>
                      <a:srgbClr val="CFE7F5"/>
                    </a:solidFill>
                  </a:tcPr>
                </a:tc>
                <a:extLst>
                  <a:ext uri="{0D108BD9-81ED-4DB2-BD59-A6C34878D82A}">
                    <a16:rowId xmlns:a16="http://schemas.microsoft.com/office/drawing/2014/main" val="3546692826"/>
                  </a:ext>
                </a:extLst>
              </a:tr>
            </a:tbl>
          </a:graphicData>
        </a:graphic>
      </p:graphicFrame>
      <p:pic>
        <p:nvPicPr>
          <p:cNvPr id="11" name="Image 10" descr="C:\Users\barbara-e.charvot\AppData\Local\Microsoft\Windows\INetCache\Content.MSO\4D4B6431.t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541" y="140768"/>
            <a:ext cx="1247775" cy="753745"/>
          </a:xfrm>
          <a:prstGeom prst="rect">
            <a:avLst/>
          </a:prstGeom>
          <a:noFill/>
          <a:ln>
            <a:noFill/>
          </a:ln>
        </p:spPr>
      </p:pic>
      <p:pic>
        <p:nvPicPr>
          <p:cNvPr id="12" name="Image 11"/>
          <p:cNvPicPr/>
          <p:nvPr/>
        </p:nvPicPr>
        <p:blipFill rotWithShape="1">
          <a:blip r:embed="rId4"/>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02782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19</a:t>
            </a:fld>
            <a:endParaRPr lang="fr-FR" dirty="0"/>
          </a:p>
        </p:txBody>
      </p:sp>
      <p:pic>
        <p:nvPicPr>
          <p:cNvPr id="14" name="Image 13"/>
          <p:cNvPicPr>
            <a:picLocks noChangeAspect="1"/>
          </p:cNvPicPr>
          <p:nvPr/>
        </p:nvPicPr>
        <p:blipFill>
          <a:blip r:embed="rId2"/>
          <a:stretch>
            <a:fillRect/>
          </a:stretch>
        </p:blipFill>
        <p:spPr>
          <a:xfrm>
            <a:off x="664113" y="9929500"/>
            <a:ext cx="775999" cy="411373"/>
          </a:xfrm>
          <a:prstGeom prst="rect">
            <a:avLst/>
          </a:prstGeom>
        </p:spPr>
      </p:pic>
      <p:sp>
        <p:nvSpPr>
          <p:cNvPr id="2" name="Rectangle 1"/>
          <p:cNvSpPr/>
          <p:nvPr/>
        </p:nvSpPr>
        <p:spPr>
          <a:xfrm>
            <a:off x="271467" y="1124194"/>
            <a:ext cx="6964570" cy="923330"/>
          </a:xfrm>
          <a:prstGeom prst="rect">
            <a:avLst/>
          </a:prstGeom>
        </p:spPr>
        <p:txBody>
          <a:bodyPr wrap="square">
            <a:spAutoFit/>
          </a:bodyPr>
          <a:lstStyle/>
          <a:p>
            <a:pPr algn="ctr"/>
            <a:r>
              <a:rPr lang="fr-FR" b="1" u="sng" dirty="0" smtClean="0">
                <a:solidFill>
                  <a:schemeClr val="accent2"/>
                </a:solidFill>
                <a:latin typeface="Calibri" panose="020F0502020204030204" pitchFamily="34" charset="0"/>
              </a:rPr>
              <a:t>ANNEXE 2 </a:t>
            </a:r>
            <a:r>
              <a:rPr lang="fr-FR" dirty="0"/>
              <a:t> </a:t>
            </a:r>
            <a:endParaRPr lang="fr-FR" dirty="0" smtClean="0"/>
          </a:p>
          <a:p>
            <a:pPr algn="ctr"/>
            <a:r>
              <a:rPr lang="fr-FR" dirty="0"/>
              <a:t> </a:t>
            </a:r>
            <a:r>
              <a:rPr lang="fr-FR" b="1" u="sng" dirty="0">
                <a:solidFill>
                  <a:schemeClr val="accent2"/>
                </a:solidFill>
                <a:latin typeface="Calibri" panose="020F0502020204030204" pitchFamily="34" charset="0"/>
              </a:rPr>
              <a:t>Les règles et justificatifs </a:t>
            </a:r>
            <a:endParaRPr lang="fr-FR" b="1" u="sng" dirty="0" smtClean="0">
              <a:solidFill>
                <a:schemeClr val="accent2"/>
              </a:solidFill>
              <a:latin typeface="Calibri" panose="020F0502020204030204" pitchFamily="34" charset="0"/>
            </a:endParaRPr>
          </a:p>
          <a:p>
            <a:pPr algn="ctr"/>
            <a:r>
              <a:rPr lang="fr-FR" b="1" u="sng" dirty="0" smtClean="0">
                <a:solidFill>
                  <a:schemeClr val="accent2"/>
                </a:solidFill>
                <a:latin typeface="Calibri" panose="020F0502020204030204" pitchFamily="34" charset="0"/>
              </a:rPr>
              <a:t>attendus </a:t>
            </a:r>
            <a:r>
              <a:rPr lang="fr-FR" b="1" u="sng" dirty="0">
                <a:solidFill>
                  <a:schemeClr val="accent2"/>
                </a:solidFill>
                <a:latin typeface="Calibri" panose="020F0502020204030204" pitchFamily="34" charset="0"/>
              </a:rPr>
              <a:t>par catégorie de </a:t>
            </a:r>
            <a:r>
              <a:rPr lang="fr-FR" b="1" u="sng" dirty="0" smtClean="0">
                <a:solidFill>
                  <a:schemeClr val="accent2"/>
                </a:solidFill>
                <a:latin typeface="Calibri" panose="020F0502020204030204" pitchFamily="34" charset="0"/>
              </a:rPr>
              <a:t>dépenses</a:t>
            </a:r>
            <a:endParaRPr lang="fr-FR" b="1" u="sng" dirty="0">
              <a:solidFill>
                <a:schemeClr val="accent2"/>
              </a:solidFill>
              <a:latin typeface="Calibri" panose="020F0502020204030204" pitchFamily="34" charset="0"/>
            </a:endParaRPr>
          </a:p>
        </p:txBody>
      </p:sp>
      <p:sp>
        <p:nvSpPr>
          <p:cNvPr id="3" name="Rectangle 2"/>
          <p:cNvSpPr/>
          <p:nvPr/>
        </p:nvSpPr>
        <p:spPr>
          <a:xfrm>
            <a:off x="310115" y="2175525"/>
            <a:ext cx="7028685" cy="830997"/>
          </a:xfrm>
          <a:prstGeom prst="rect">
            <a:avLst/>
          </a:prstGeom>
        </p:spPr>
        <p:txBody>
          <a:bodyPr wrap="square">
            <a:spAutoFit/>
          </a:bodyPr>
          <a:lstStyle/>
          <a:p>
            <a:r>
              <a:rPr lang="fr-FR" sz="1200" dirty="0" smtClean="0">
                <a:solidFill>
                  <a:srgbClr val="333333"/>
                </a:solidFill>
                <a:latin typeface="daxregular"/>
              </a:rPr>
              <a:t>Il </a:t>
            </a:r>
            <a:r>
              <a:rPr lang="fr-FR" sz="1200" dirty="0">
                <a:solidFill>
                  <a:srgbClr val="333333"/>
                </a:solidFill>
                <a:latin typeface="daxregular"/>
              </a:rPr>
              <a:t>revient au bénéficiaire de prouver l’éligibilité des dépenses de son opération, par la transmission de justificatifs probants au service instructeur. Le tableau ci-après précise les catégories de dépenses utilisés dans synergie dans le cadre du FEAMPA ,les définitions afin de sélectionner la catégories qui correspondent . En cas de question, les services de FranceAgriMer, restent à votre disposition</a:t>
            </a:r>
            <a:endParaRPr lang="fr-FR" sz="1200" b="0" i="0" dirty="0">
              <a:solidFill>
                <a:srgbClr val="333333"/>
              </a:solidFill>
              <a:effectLst/>
              <a:latin typeface="daxregular"/>
            </a:endParaRPr>
          </a:p>
        </p:txBody>
      </p:sp>
      <p:graphicFrame>
        <p:nvGraphicFramePr>
          <p:cNvPr id="11" name="Tableau 10"/>
          <p:cNvGraphicFramePr>
            <a:graphicFrameLocks noGrp="1"/>
          </p:cNvGraphicFramePr>
          <p:nvPr>
            <p:extLst>
              <p:ext uri="{D42A27DB-BD31-4B8C-83A1-F6EECF244321}">
                <p14:modId xmlns:p14="http://schemas.microsoft.com/office/powerpoint/2010/main" val="2983702940"/>
              </p:ext>
            </p:extLst>
          </p:nvPr>
        </p:nvGraphicFramePr>
        <p:xfrm>
          <a:off x="348765" y="3292440"/>
          <a:ext cx="6887273" cy="4770583"/>
        </p:xfrm>
        <a:graphic>
          <a:graphicData uri="http://schemas.openxmlformats.org/drawingml/2006/table">
            <a:tbl>
              <a:tblPr>
                <a:tableStyleId>{5C22544A-7EE6-4342-B048-85BDC9FD1C3A}</a:tableStyleId>
              </a:tblPr>
              <a:tblGrid>
                <a:gridCol w="2719783">
                  <a:extLst>
                    <a:ext uri="{9D8B030D-6E8A-4147-A177-3AD203B41FA5}">
                      <a16:colId xmlns:a16="http://schemas.microsoft.com/office/drawing/2014/main" val="1043555377"/>
                    </a:ext>
                  </a:extLst>
                </a:gridCol>
                <a:gridCol w="759173">
                  <a:extLst>
                    <a:ext uri="{9D8B030D-6E8A-4147-A177-3AD203B41FA5}">
                      <a16:colId xmlns:a16="http://schemas.microsoft.com/office/drawing/2014/main" val="4066140558"/>
                    </a:ext>
                  </a:extLst>
                </a:gridCol>
                <a:gridCol w="3408317">
                  <a:extLst>
                    <a:ext uri="{9D8B030D-6E8A-4147-A177-3AD203B41FA5}">
                      <a16:colId xmlns:a16="http://schemas.microsoft.com/office/drawing/2014/main" val="551099337"/>
                    </a:ext>
                  </a:extLst>
                </a:gridCol>
              </a:tblGrid>
              <a:tr h="563242">
                <a:tc>
                  <a:txBody>
                    <a:bodyPr/>
                    <a:lstStyle/>
                    <a:p>
                      <a:pPr algn="ctr" fontAlgn="ctr"/>
                      <a:r>
                        <a:rPr lang="fr-FR" sz="1050" b="1" u="none" strike="noStrike" dirty="0">
                          <a:effectLst/>
                        </a:rPr>
                        <a:t>Catégorie de dépense </a:t>
                      </a:r>
                      <a:endParaRPr lang="fr-FR" sz="1200" b="1" u="none" strike="noStrike" dirty="0" smtClean="0">
                        <a:effectLst/>
                      </a:endParaRPr>
                    </a:p>
                    <a:p>
                      <a:pPr algn="ctr" fontAlgn="ctr"/>
                      <a:r>
                        <a:rPr lang="fr-FR" sz="1050" b="1" u="none" strike="noStrike" dirty="0" smtClean="0">
                          <a:effectLst/>
                        </a:rPr>
                        <a:t>FEAMPA</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50" b="1" u="none" strike="noStrike" dirty="0">
                          <a:effectLst/>
                        </a:rPr>
                        <a:t>Nature</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fr-FR" sz="1050" b="1" u="none" strike="noStrike" dirty="0">
                          <a:effectLst/>
                        </a:rPr>
                        <a:t>Définitions</a:t>
                      </a:r>
                      <a:endParaRPr lang="fr-FR" sz="1050" b="1"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1318135"/>
                  </a:ext>
                </a:extLst>
              </a:tr>
              <a:tr h="1020548">
                <a:tc>
                  <a:txBody>
                    <a:bodyPr/>
                    <a:lstStyle/>
                    <a:p>
                      <a:pPr algn="l" fontAlgn="b"/>
                      <a:r>
                        <a:rPr lang="fr-FR" sz="900" u="none" strike="noStrike" dirty="0" smtClean="0">
                          <a:effectLst/>
                        </a:rPr>
                        <a:t>0001 - FEAMPA - Dépenses </a:t>
                      </a:r>
                      <a:r>
                        <a:rPr lang="fr-FR" sz="900" u="none" strike="noStrike" dirty="0">
                          <a:effectLst/>
                        </a:rPr>
                        <a:t>d'Investissement matériel et </a:t>
                      </a:r>
                      <a:r>
                        <a:rPr lang="fr-FR" sz="900" u="none" strike="noStrike" dirty="0" smtClean="0">
                          <a:effectLst/>
                        </a:rPr>
                        <a:t>immatériel</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smtClean="0">
                          <a:effectLst/>
                        </a:rPr>
                        <a:t>Réel</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b="0" i="0" u="none" strike="noStrike" dirty="0" smtClean="0">
                          <a:solidFill>
                            <a:srgbClr val="000000"/>
                          </a:solidFill>
                          <a:effectLst/>
                          <a:latin typeface="Calibri" panose="020F0502020204030204" pitchFamily="34" charset="0"/>
                        </a:rPr>
                        <a:t>Les investissements matériels ou immatériels des entreprises  sont destinés à être utilisés pour la production de biens et services et à contribuer ainsi à la formation brute de capital et à l’emploi,</a:t>
                      </a:r>
                    </a:p>
                    <a:p>
                      <a:pPr algn="ctr" fontAlgn="b"/>
                      <a:r>
                        <a:rPr lang="fr-FR" sz="800" b="0" i="0" u="none" strike="noStrike" dirty="0" smtClean="0">
                          <a:solidFill>
                            <a:srgbClr val="000000"/>
                          </a:solidFill>
                          <a:effectLst/>
                          <a:latin typeface="Calibri" panose="020F0502020204030204" pitchFamily="34" charset="0"/>
                        </a:rPr>
                        <a:t>Y compris infrastructures et conseil/prestations de service/études préalables/communication et l'amortissement qui représente la perte de valeur d’un bien due à l’usure du temps ou l’obsolescence.</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685107"/>
                  </a:ext>
                </a:extLst>
              </a:tr>
              <a:tr h="638521">
                <a:tc>
                  <a:txBody>
                    <a:bodyPr/>
                    <a:lstStyle/>
                    <a:p>
                      <a:pPr algn="l" fontAlgn="b"/>
                      <a:r>
                        <a:rPr lang="fr-FR" sz="900" u="none" strike="noStrike" dirty="0" smtClean="0">
                          <a:effectLst/>
                        </a:rPr>
                        <a:t>0002 – FEAMPA</a:t>
                      </a:r>
                      <a:r>
                        <a:rPr lang="fr-FR" sz="900" u="none" strike="noStrike" baseline="0" dirty="0" smtClean="0">
                          <a:effectLst/>
                        </a:rPr>
                        <a:t> - </a:t>
                      </a:r>
                      <a:r>
                        <a:rPr lang="fr-FR" sz="900" u="none" strike="noStrike" dirty="0" smtClean="0">
                          <a:effectLst/>
                        </a:rPr>
                        <a:t>Frais </a:t>
                      </a:r>
                      <a:r>
                        <a:rPr lang="fr-FR" sz="900" u="none" strike="noStrike" dirty="0">
                          <a:effectLst/>
                        </a:rPr>
                        <a:t>de personnel directs sous forme de coûts </a:t>
                      </a:r>
                      <a:r>
                        <a:rPr lang="fr-FR" sz="900" u="none" strike="noStrike" dirty="0" smtClean="0">
                          <a:effectLst/>
                        </a:rPr>
                        <a:t>unitaires</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Coûts </a:t>
                      </a:r>
                      <a:r>
                        <a:rPr lang="fr-FR" sz="800" u="none" strike="noStrike" dirty="0" smtClean="0">
                          <a:effectLst/>
                        </a:rPr>
                        <a:t>unitaires</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coûts de personnel résultent d’une convention entre employeur et employé ou de contrats de service sur un personnel externe (à condition que ces coûts soient clairement identifiables).   </a:t>
                      </a:r>
                      <a:endParaRPr lang="fr-FR" sz="800" u="none" strike="noStrike" dirty="0" smtClean="0">
                        <a:effectLst/>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8546541"/>
                  </a:ext>
                </a:extLst>
              </a:tr>
              <a:tr h="1114708">
                <a:tc>
                  <a:txBody>
                    <a:bodyPr/>
                    <a:lstStyle/>
                    <a:p>
                      <a:pPr algn="l" fontAlgn="b"/>
                      <a:r>
                        <a:rPr lang="fr-FR" sz="900" u="none" strike="noStrike" dirty="0" smtClean="0">
                          <a:effectLst/>
                        </a:rPr>
                        <a:t>0003 – FEAMPA - Coûts </a:t>
                      </a:r>
                      <a:r>
                        <a:rPr lang="fr-FR" sz="900" u="none" strike="noStrike" dirty="0">
                          <a:effectLst/>
                        </a:rPr>
                        <a:t>indirects - taux forfaitaire max de 15 % </a:t>
                      </a:r>
                      <a:br>
                        <a:rPr lang="fr-FR" sz="900" u="none" strike="noStrike" dirty="0">
                          <a:effectLst/>
                        </a:rPr>
                      </a:br>
                      <a:r>
                        <a:rPr lang="fr-FR" sz="900" u="none" strike="noStrike" dirty="0">
                          <a:effectLst/>
                        </a:rPr>
                        <a:t>des frais de personnel directs – Art </a:t>
                      </a:r>
                      <a:r>
                        <a:rPr lang="fr-FR" sz="900" u="none" strike="noStrike" dirty="0" smtClean="0">
                          <a:effectLst/>
                        </a:rPr>
                        <a:t>49</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a:t>
                      </a:r>
                      <a:r>
                        <a:rPr lang="fr-FR" sz="800" u="none" strike="noStrike" dirty="0" smtClean="0">
                          <a:effectLst/>
                        </a:rPr>
                        <a:t>forfaitaire</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coûts indirects ne sont pas ou ne peuvent pas être directement liés à la mise en œuvre de l’opération en question. Il peut s’agir de dépenses administratives pour lesquelles il est difficile de déterminer avec précision le montant imputable à une opération ou à un projet spécifique (les dépenses administratives et de personnel habituelles, telles que les frais de gestion, de recrutement, de comptabilité et de nettoyage, les frais de téléphone, d’eau et d’électricité, etc.) </a:t>
                      </a:r>
                      <a:endParaRPr lang="fr-FR" sz="800" u="none" strike="noStrike" dirty="0" smtClean="0">
                        <a:effectLst/>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2323822"/>
                  </a:ext>
                </a:extLst>
              </a:tr>
              <a:tr h="823964">
                <a:tc>
                  <a:txBody>
                    <a:bodyPr/>
                    <a:lstStyle/>
                    <a:p>
                      <a:pPr algn="l" fontAlgn="b"/>
                      <a:r>
                        <a:rPr lang="fr-FR" sz="900" u="none" strike="noStrike" dirty="0" smtClean="0">
                          <a:effectLst/>
                        </a:rPr>
                        <a:t>0004 –</a:t>
                      </a:r>
                      <a:r>
                        <a:rPr lang="fr-FR" sz="900" u="none" strike="noStrike" baseline="0" dirty="0" smtClean="0">
                          <a:effectLst/>
                        </a:rPr>
                        <a:t> FEAMPA - </a:t>
                      </a:r>
                      <a:r>
                        <a:rPr lang="fr-FR" sz="900" u="none" strike="noStrike" dirty="0" smtClean="0">
                          <a:effectLst/>
                        </a:rPr>
                        <a:t>Dépenses </a:t>
                      </a:r>
                      <a:r>
                        <a:rPr lang="fr-FR" sz="900" u="none" strike="noStrike" dirty="0">
                          <a:effectLst/>
                        </a:rPr>
                        <a:t>en </a:t>
                      </a:r>
                      <a:r>
                        <a:rPr lang="fr-FR" sz="900" u="none" strike="noStrike" dirty="0" smtClean="0">
                          <a:effectLst/>
                        </a:rPr>
                        <a:t>nature</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smtClean="0">
                          <a:effectLst/>
                        </a:rPr>
                        <a:t>Réel</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Les contributions en nature correspondent à de la </a:t>
                      </a:r>
                      <a:br>
                        <a:rPr lang="fr-FR" sz="800" u="none" strike="noStrike" dirty="0">
                          <a:effectLst/>
                        </a:rPr>
                      </a:br>
                      <a:r>
                        <a:rPr lang="fr-FR" sz="800" u="none" strike="noStrike" dirty="0">
                          <a:effectLst/>
                        </a:rPr>
                        <a:t>valorisation de travaux, biens et services mis à disposition par des tiers pour la réalisation de l’opération et qui n’ont fait l'objet d'aucun paiement du bénéficiaire attesté par des factures ou d'autres documents de valeur probante équivalente. </a:t>
                      </a:r>
                      <a:endParaRPr lang="fr-FR" sz="800" u="none" strike="noStrike" dirty="0" smtClean="0">
                        <a:effectLst/>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74443903"/>
                  </a:ext>
                </a:extLst>
              </a:tr>
              <a:tr h="496388">
                <a:tc>
                  <a:txBody>
                    <a:bodyPr/>
                    <a:lstStyle/>
                    <a:p>
                      <a:pPr algn="l" fontAlgn="b"/>
                      <a:r>
                        <a:rPr lang="fr-FR" sz="900" u="none" strike="noStrike" dirty="0" smtClean="0">
                          <a:effectLst/>
                        </a:rPr>
                        <a:t>0005 – FEAMPA - Frais </a:t>
                      </a:r>
                      <a:r>
                        <a:rPr lang="fr-FR" sz="900" u="none" strike="noStrike" dirty="0">
                          <a:effectLst/>
                        </a:rPr>
                        <a:t>de mission RUP et </a:t>
                      </a:r>
                      <a:r>
                        <a:rPr lang="fr-FR" sz="900" u="none" strike="noStrike" dirty="0" smtClean="0">
                          <a:effectLst/>
                        </a:rPr>
                        <a:t>international</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smtClean="0">
                          <a:effectLst/>
                        </a:rPr>
                        <a:t>Réel</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smtClean="0">
                        <a:solidFill>
                          <a:srgbClr val="000000"/>
                        </a:solidFill>
                        <a:effectLst/>
                        <a:latin typeface="Calibri" panose="020F0502020204030204" pitchFamily="34" charset="0"/>
                      </a:endParaRPr>
                    </a:p>
                    <a:p>
                      <a:pPr algn="ctr" fontAlgn="b"/>
                      <a:r>
                        <a:rPr lang="fr-FR" sz="800" b="0" i="0" u="none" strike="noStrike" dirty="0" smtClean="0">
                          <a:solidFill>
                            <a:srgbClr val="000000"/>
                          </a:solidFill>
                          <a:effectLst/>
                          <a:latin typeface="Calibri" panose="020F0502020204030204" pitchFamily="34" charset="0"/>
                        </a:rPr>
                        <a:t>Frais de déplacement, de restauration et d'hébergement</a:t>
                      </a:r>
                    </a:p>
                    <a:p>
                      <a:pPr algn="ctr" fontAlgn="b"/>
                      <a:r>
                        <a:rPr lang="fr-FR" sz="800" b="0" i="0" u="none" strike="noStrike" dirty="0" smtClean="0">
                          <a:solidFill>
                            <a:srgbClr val="000000"/>
                          </a:solidFill>
                          <a:effectLst/>
                          <a:latin typeface="Calibri" panose="020F0502020204030204" pitchFamily="34" charset="0"/>
                        </a:rPr>
                        <a:t>Seulement pour les billets d'avion vers/depuis les RUP, la corse et l’étranger pour les TA éligibles </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5909956"/>
                  </a:ext>
                </a:extLst>
              </a:tr>
            </a:tbl>
          </a:graphicData>
        </a:graphic>
      </p:graphicFrame>
      <p:pic>
        <p:nvPicPr>
          <p:cNvPr id="12" name="Image 11" descr="C:\Users\barbara-e.charvot\AppData\Local\Microsoft\Windows\INetCache\Content.MSO\4D4B6431.t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541" y="192953"/>
            <a:ext cx="1247775" cy="753745"/>
          </a:xfrm>
          <a:prstGeom prst="rect">
            <a:avLst/>
          </a:prstGeom>
          <a:noFill/>
          <a:ln>
            <a:noFill/>
          </a:ln>
        </p:spPr>
      </p:pic>
      <p:pic>
        <p:nvPicPr>
          <p:cNvPr id="13" name="Image 12"/>
          <p:cNvPicPr/>
          <p:nvPr/>
        </p:nvPicPr>
        <p:blipFill rotWithShape="1">
          <a:blip r:embed="rId4"/>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996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2</a:t>
            </a:fld>
            <a:endParaRPr lang="fr-FR" dirty="0"/>
          </a:p>
        </p:txBody>
      </p:sp>
      <p:sp>
        <p:nvSpPr>
          <p:cNvPr id="2" name="Rectangle 1"/>
          <p:cNvSpPr/>
          <p:nvPr/>
        </p:nvSpPr>
        <p:spPr>
          <a:xfrm>
            <a:off x="356851" y="1139462"/>
            <a:ext cx="6882849" cy="600164"/>
          </a:xfrm>
          <a:prstGeom prst="rect">
            <a:avLst/>
          </a:prstGeom>
        </p:spPr>
        <p:txBody>
          <a:bodyPr wrap="square">
            <a:spAutoFit/>
          </a:bodyPr>
          <a:lstStyle/>
          <a:p>
            <a:r>
              <a:rPr lang="fr-FR" sz="1400" b="1" i="0" u="sng" strike="noStrike" baseline="0" dirty="0" smtClean="0">
                <a:solidFill>
                  <a:srgbClr val="000000"/>
                </a:solidFill>
                <a:latin typeface="Cambria" panose="02040503050406030204" pitchFamily="18" charset="0"/>
              </a:rPr>
              <a:t>Création de la Demande de Subvention </a:t>
            </a:r>
          </a:p>
          <a:p>
            <a:endParaRPr lang="fr-FR" sz="700" b="0" i="0" u="none" strike="noStrike" baseline="0" dirty="0" smtClean="0">
              <a:solidFill>
                <a:srgbClr val="000000"/>
              </a:solidFill>
              <a:latin typeface="Cambria" panose="02040503050406030204" pitchFamily="18" charset="0"/>
            </a:endParaRPr>
          </a:p>
          <a:p>
            <a:r>
              <a:rPr lang="fr-FR" sz="1200" dirty="0">
                <a:solidFill>
                  <a:srgbClr val="000000"/>
                </a:solidFill>
                <a:latin typeface="Calibri" panose="020F0502020204030204" pitchFamily="34" charset="0"/>
              </a:rPr>
              <a:t>Elle s’effectue à partir de votre portail, en cliquant sur le </a:t>
            </a:r>
            <a:r>
              <a:rPr lang="fr-FR" sz="1200" b="1" u="sng" dirty="0">
                <a:solidFill>
                  <a:srgbClr val="000000"/>
                </a:solidFill>
                <a:latin typeface="Calibri" panose="020F0502020204030204" pitchFamily="34" charset="0"/>
              </a:rPr>
              <a:t>bouton</a:t>
            </a:r>
            <a:r>
              <a:rPr lang="fr-FR" sz="1200" b="1" dirty="0">
                <a:solidFill>
                  <a:srgbClr val="000000"/>
                </a:solidFill>
                <a:latin typeface="Calibri" panose="020F0502020204030204" pitchFamily="34" charset="0"/>
              </a:rPr>
              <a:t> </a:t>
            </a:r>
            <a:endParaRPr lang="fr-FR" sz="1200" dirty="0"/>
          </a:p>
        </p:txBody>
      </p:sp>
      <p:pic>
        <p:nvPicPr>
          <p:cNvPr id="12" name="Image 11"/>
          <p:cNvPicPr>
            <a:picLocks noChangeAspect="1"/>
          </p:cNvPicPr>
          <p:nvPr/>
        </p:nvPicPr>
        <p:blipFill>
          <a:blip r:embed="rId2"/>
          <a:stretch>
            <a:fillRect/>
          </a:stretch>
        </p:blipFill>
        <p:spPr>
          <a:xfrm>
            <a:off x="527233" y="9929500"/>
            <a:ext cx="775999" cy="411373"/>
          </a:xfrm>
          <a:prstGeom prst="rect">
            <a:avLst/>
          </a:prstGeom>
        </p:spPr>
      </p:pic>
      <p:sp>
        <p:nvSpPr>
          <p:cNvPr id="14" name="Rectangle 13"/>
          <p:cNvSpPr/>
          <p:nvPr/>
        </p:nvSpPr>
        <p:spPr>
          <a:xfrm>
            <a:off x="264568" y="7617026"/>
            <a:ext cx="7067413" cy="1646605"/>
          </a:xfrm>
          <a:prstGeom prst="rect">
            <a:avLst/>
          </a:prstGeom>
          <a:ln w="28575">
            <a:solidFill>
              <a:srgbClr val="FF0000"/>
            </a:solidFill>
          </a:ln>
        </p:spPr>
        <p:txBody>
          <a:bodyPr wrap="square">
            <a:spAutoFit/>
          </a:bodyPr>
          <a:lstStyle/>
          <a:p>
            <a:pPr algn="ctr"/>
            <a:r>
              <a:rPr lang="fr-FR" sz="1200" b="1" dirty="0">
                <a:solidFill>
                  <a:srgbClr val="FF0000"/>
                </a:solidFill>
              </a:rPr>
              <a:t> </a:t>
            </a:r>
            <a:r>
              <a:rPr lang="fr-FR" sz="1200" b="1" dirty="0" smtClean="0">
                <a:solidFill>
                  <a:srgbClr val="FF0000"/>
                </a:solidFill>
              </a:rPr>
              <a:t>             </a:t>
            </a:r>
          </a:p>
          <a:p>
            <a:pPr algn="ctr"/>
            <a:r>
              <a:rPr lang="fr-FR" sz="1200" b="1" dirty="0" smtClean="0">
                <a:solidFill>
                  <a:srgbClr val="FF0000"/>
                </a:solidFill>
              </a:rPr>
              <a:t>               </a:t>
            </a:r>
            <a:r>
              <a:rPr lang="fr-FR" sz="1100" b="1" dirty="0" smtClean="0">
                <a:solidFill>
                  <a:srgbClr val="FF0000"/>
                </a:solidFill>
              </a:rPr>
              <a:t>Avant </a:t>
            </a:r>
            <a:r>
              <a:rPr lang="fr-FR" sz="1100" b="1" dirty="0">
                <a:solidFill>
                  <a:srgbClr val="FF0000"/>
                </a:solidFill>
              </a:rPr>
              <a:t>de continuer le dépôt de votre dossier, assurez-vous d'avoir choisi la bonne localisation de l’opération.</a:t>
            </a:r>
          </a:p>
          <a:p>
            <a:pPr algn="ctr"/>
            <a:r>
              <a:rPr lang="fr-FR" sz="1100" b="1" dirty="0">
                <a:solidFill>
                  <a:srgbClr val="FF0000"/>
                </a:solidFill>
              </a:rPr>
              <a:t>Vous allez choisir la codification, il s'agit du dispositif sur lequel vous souhaitez faire une demande de subvention. </a:t>
            </a:r>
          </a:p>
          <a:p>
            <a:pPr algn="ctr"/>
            <a:r>
              <a:rPr lang="fr-FR" sz="1100" b="1" dirty="0">
                <a:solidFill>
                  <a:srgbClr val="FF0000"/>
                </a:solidFill>
              </a:rPr>
              <a:t>Vérifiez à l’aide de </a:t>
            </a:r>
            <a:r>
              <a:rPr lang="fr-FR" sz="1100" b="1" dirty="0" smtClean="0">
                <a:solidFill>
                  <a:srgbClr val="FF0000"/>
                </a:solidFill>
              </a:rPr>
              <a:t>l’’annexe 1 du présent document </a:t>
            </a:r>
            <a:r>
              <a:rPr lang="fr-FR" sz="1100" b="1" dirty="0">
                <a:solidFill>
                  <a:srgbClr val="FF0000"/>
                </a:solidFill>
              </a:rPr>
              <a:t>que vous avez sélectionné le bon territoire et la bonne codification.</a:t>
            </a:r>
          </a:p>
          <a:p>
            <a:pPr algn="ctr"/>
            <a:r>
              <a:rPr lang="fr-FR" sz="1100" b="1" dirty="0">
                <a:solidFill>
                  <a:srgbClr val="FF0000"/>
                </a:solidFill>
              </a:rPr>
              <a:t> </a:t>
            </a:r>
          </a:p>
          <a:p>
            <a:pPr algn="ctr"/>
            <a:r>
              <a:rPr lang="fr-FR" sz="1100" b="1" dirty="0">
                <a:solidFill>
                  <a:srgbClr val="FF0000"/>
                </a:solidFill>
              </a:rPr>
              <a:t>N’hésitez pas à prendre contact avec le service instructeur avant la validation de votre demande de subvention.</a:t>
            </a:r>
          </a:p>
          <a:p>
            <a:pPr algn="ctr"/>
            <a:r>
              <a:rPr lang="fr-FR" sz="1100" b="1" dirty="0">
                <a:solidFill>
                  <a:srgbClr val="FF0000"/>
                </a:solidFill>
              </a:rPr>
              <a:t>Pour les </a:t>
            </a:r>
            <a:r>
              <a:rPr lang="fr-FR" sz="1100" b="1" dirty="0" smtClean="0">
                <a:solidFill>
                  <a:srgbClr val="FF0000"/>
                </a:solidFill>
              </a:rPr>
              <a:t>dispositifs </a:t>
            </a:r>
            <a:r>
              <a:rPr lang="fr-FR" sz="1100" b="1" dirty="0">
                <a:solidFill>
                  <a:srgbClr val="FF0000"/>
                </a:solidFill>
              </a:rPr>
              <a:t>innovations d'ampleur national, merci de déposer votre demande sur le portail Bretagne</a:t>
            </a:r>
            <a:r>
              <a:rPr lang="fr-FR" sz="1100" b="1" dirty="0" smtClean="0">
                <a:solidFill>
                  <a:srgbClr val="FF0000"/>
                </a:solidFill>
              </a:rPr>
              <a:t>.</a:t>
            </a:r>
          </a:p>
          <a:p>
            <a:pPr algn="ctr"/>
            <a:endParaRPr lang="fr-FR" sz="1100" b="1" dirty="0" smtClean="0">
              <a:solidFill>
                <a:srgbClr val="FF0000"/>
              </a:solidFill>
            </a:endParaRPr>
          </a:p>
        </p:txBody>
      </p:sp>
      <p:pic>
        <p:nvPicPr>
          <p:cNvPr id="15" name="Image 14"/>
          <p:cNvPicPr>
            <a:picLocks noChangeAspect="1"/>
          </p:cNvPicPr>
          <p:nvPr/>
        </p:nvPicPr>
        <p:blipFill>
          <a:blip r:embed="rId3"/>
          <a:stretch>
            <a:fillRect/>
          </a:stretch>
        </p:blipFill>
        <p:spPr>
          <a:xfrm>
            <a:off x="3004465" y="6331139"/>
            <a:ext cx="1249223" cy="1226095"/>
          </a:xfrm>
          <a:prstGeom prst="rect">
            <a:avLst/>
          </a:prstGeom>
        </p:spPr>
      </p:pic>
      <p:pic>
        <p:nvPicPr>
          <p:cNvPr id="4" name="Image 3"/>
          <p:cNvPicPr>
            <a:picLocks noChangeAspect="1"/>
          </p:cNvPicPr>
          <p:nvPr/>
        </p:nvPicPr>
        <p:blipFill>
          <a:blip r:embed="rId4"/>
          <a:stretch>
            <a:fillRect/>
          </a:stretch>
        </p:blipFill>
        <p:spPr>
          <a:xfrm>
            <a:off x="536429" y="2153786"/>
            <a:ext cx="6703271" cy="3692545"/>
          </a:xfrm>
          <a:prstGeom prst="rect">
            <a:avLst/>
          </a:prstGeom>
        </p:spPr>
      </p:pic>
      <p:sp>
        <p:nvSpPr>
          <p:cNvPr id="8" name="Ellipse 7"/>
          <p:cNvSpPr/>
          <p:nvPr/>
        </p:nvSpPr>
        <p:spPr>
          <a:xfrm>
            <a:off x="4965405" y="3774559"/>
            <a:ext cx="2185249" cy="1116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droit avec flèche 16"/>
          <p:cNvCxnSpPr>
            <a:endCxn id="8" idx="0"/>
          </p:cNvCxnSpPr>
          <p:nvPr/>
        </p:nvCxnSpPr>
        <p:spPr>
          <a:xfrm>
            <a:off x="4167963" y="1678375"/>
            <a:ext cx="1890067" cy="20961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6" name="Image 15"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541" y="178637"/>
            <a:ext cx="1247775" cy="753745"/>
          </a:xfrm>
          <a:prstGeom prst="rect">
            <a:avLst/>
          </a:prstGeom>
          <a:noFill/>
          <a:ln>
            <a:noFill/>
          </a:ln>
        </p:spPr>
      </p:pic>
      <p:pic>
        <p:nvPicPr>
          <p:cNvPr id="18" name="Image 17"/>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31497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20</a:t>
            </a:fld>
            <a:endParaRPr lang="fr-FR" dirty="0"/>
          </a:p>
        </p:txBody>
      </p:sp>
      <p:pic>
        <p:nvPicPr>
          <p:cNvPr id="14" name="Image 13"/>
          <p:cNvPicPr>
            <a:picLocks noChangeAspect="1"/>
          </p:cNvPicPr>
          <p:nvPr/>
        </p:nvPicPr>
        <p:blipFill>
          <a:blip r:embed="rId2"/>
          <a:stretch>
            <a:fillRect/>
          </a:stretch>
        </p:blipFill>
        <p:spPr>
          <a:xfrm>
            <a:off x="664113" y="9929500"/>
            <a:ext cx="775999" cy="411373"/>
          </a:xfrm>
          <a:prstGeom prst="rect">
            <a:avLst/>
          </a:prstGeom>
        </p:spPr>
      </p:pic>
      <p:graphicFrame>
        <p:nvGraphicFramePr>
          <p:cNvPr id="11" name="Tableau 10"/>
          <p:cNvGraphicFramePr>
            <a:graphicFrameLocks noGrp="1"/>
          </p:cNvGraphicFramePr>
          <p:nvPr>
            <p:extLst>
              <p:ext uri="{D42A27DB-BD31-4B8C-83A1-F6EECF244321}">
                <p14:modId xmlns:p14="http://schemas.microsoft.com/office/powerpoint/2010/main" val="1370711419"/>
              </p:ext>
            </p:extLst>
          </p:nvPr>
        </p:nvGraphicFramePr>
        <p:xfrm>
          <a:off x="356852" y="1514114"/>
          <a:ext cx="6882849" cy="5466400"/>
        </p:xfrm>
        <a:graphic>
          <a:graphicData uri="http://schemas.openxmlformats.org/drawingml/2006/table">
            <a:tbl>
              <a:tblPr>
                <a:tableStyleId>{5C22544A-7EE6-4342-B048-85BDC9FD1C3A}</a:tableStyleId>
              </a:tblPr>
              <a:tblGrid>
                <a:gridCol w="2501199">
                  <a:extLst>
                    <a:ext uri="{9D8B030D-6E8A-4147-A177-3AD203B41FA5}">
                      <a16:colId xmlns:a16="http://schemas.microsoft.com/office/drawing/2014/main" val="3067069080"/>
                    </a:ext>
                  </a:extLst>
                </a:gridCol>
                <a:gridCol w="1334910">
                  <a:extLst>
                    <a:ext uri="{9D8B030D-6E8A-4147-A177-3AD203B41FA5}">
                      <a16:colId xmlns:a16="http://schemas.microsoft.com/office/drawing/2014/main" val="3529977687"/>
                    </a:ext>
                  </a:extLst>
                </a:gridCol>
                <a:gridCol w="3046740">
                  <a:extLst>
                    <a:ext uri="{9D8B030D-6E8A-4147-A177-3AD203B41FA5}">
                      <a16:colId xmlns:a16="http://schemas.microsoft.com/office/drawing/2014/main" val="2942765256"/>
                    </a:ext>
                  </a:extLst>
                </a:gridCol>
              </a:tblGrid>
              <a:tr h="1941467">
                <a:tc>
                  <a:txBody>
                    <a:bodyPr/>
                    <a:lstStyle/>
                    <a:p>
                      <a:pPr algn="l" fontAlgn="b"/>
                      <a:r>
                        <a:rPr lang="fr-FR" sz="900" u="none" strike="noStrike" dirty="0" smtClean="0">
                          <a:effectLst/>
                        </a:rPr>
                        <a:t>0006 – FEAMPA - Frais </a:t>
                      </a:r>
                      <a:r>
                        <a:rPr lang="fr-FR" sz="900" u="none" strike="noStrike" dirty="0">
                          <a:effectLst/>
                        </a:rPr>
                        <a:t>de </a:t>
                      </a:r>
                      <a:r>
                        <a:rPr lang="fr-FR" sz="900" u="none" strike="noStrike" dirty="0" smtClean="0">
                          <a:effectLst/>
                        </a:rPr>
                        <a:t>mission</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a:t>
                      </a:r>
                      <a:r>
                        <a:rPr lang="fr-FR" sz="800" u="none" strike="noStrike" dirty="0" smtClean="0">
                          <a:effectLst/>
                        </a:rPr>
                        <a:t>forfaitaire</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55934" rtl="0" eaLnBrk="1" fontAlgn="b" latinLnBrk="0" hangingPunct="1">
                        <a:lnSpc>
                          <a:spcPct val="100000"/>
                        </a:lnSpc>
                        <a:spcBef>
                          <a:spcPts val="0"/>
                        </a:spcBef>
                        <a:spcAft>
                          <a:spcPts val="0"/>
                        </a:spcAft>
                        <a:buClrTx/>
                        <a:buSzTx/>
                        <a:buFontTx/>
                        <a:buNone/>
                        <a:tabLst/>
                        <a:defRPr/>
                      </a:pPr>
                      <a:r>
                        <a:rPr lang="fr-FR" sz="800" u="none" strike="noStrike" dirty="0">
                          <a:effectLst/>
                        </a:rPr>
                        <a:t>Frais de déplacement, de restauration et </a:t>
                      </a:r>
                      <a:r>
                        <a:rPr lang="fr-FR" sz="800" u="none" strike="noStrike" dirty="0" smtClean="0">
                          <a:effectLst/>
                        </a:rPr>
                        <a:t>d'hébergement pour les types d’action suivants : </a:t>
                      </a:r>
                    </a:p>
                    <a:p>
                      <a:pPr algn="ctr" fontAlgn="b"/>
                      <a:endParaRPr lang="fr-FR" sz="800" u="none" strike="noStrike" dirty="0" smtClean="0">
                        <a:effectLst/>
                      </a:endParaRPr>
                    </a:p>
                    <a:p>
                      <a:pPr algn="ctr" fontAlgn="b"/>
                      <a:endParaRPr lang="fr-FR" sz="800" b="0" i="0" u="none" strike="noStrike" dirty="0" smtClean="0">
                        <a:solidFill>
                          <a:srgbClr val="000000"/>
                        </a:solidFill>
                        <a:effectLst/>
                        <a:latin typeface="Calibri" panose="020F0502020204030204" pitchFamily="34" charset="0"/>
                      </a:endParaRPr>
                    </a:p>
                    <a:p>
                      <a:pPr marL="171450" indent="-171450" algn="l" fontAlgn="b">
                        <a:buFont typeface="Wingdings" panose="05000000000000000000" pitchFamily="2" charset="2"/>
                        <a:buChar char="Ø"/>
                      </a:pPr>
                      <a:r>
                        <a:rPr lang="fr-FR" sz="800" u="none" strike="noStrike" dirty="0" smtClean="0">
                          <a:effectLst/>
                        </a:rPr>
                        <a:t>Recherche et innovation (OS 1.1, 1.6, 2.1, 2.2),</a:t>
                      </a:r>
                    </a:p>
                    <a:p>
                      <a:pPr marL="171450" indent="-171450" algn="l" fontAlgn="b">
                        <a:buFont typeface="Wingdings" panose="05000000000000000000" pitchFamily="2" charset="2"/>
                        <a:buChar char="Ø"/>
                      </a:pPr>
                      <a:r>
                        <a:rPr lang="fr-FR" sz="800" u="none" strike="noStrike" dirty="0" smtClean="0">
                          <a:effectLst/>
                        </a:rPr>
                        <a:t>Partenariat scientifiques-pêcheurs (OS 1.1),</a:t>
                      </a:r>
                    </a:p>
                    <a:p>
                      <a:pPr marL="171450" indent="-171450" algn="l" fontAlgn="b">
                        <a:buFont typeface="Wingdings" panose="05000000000000000000" pitchFamily="2" charset="2"/>
                        <a:buChar char="Ø"/>
                      </a:pPr>
                      <a:r>
                        <a:rPr lang="fr-FR" sz="800" u="none" strike="noStrike" dirty="0" smtClean="0">
                          <a:effectLst/>
                        </a:rPr>
                        <a:t>Opérations de protection et opérations de lutte contre les déchets issus de la pêche et de l’aquaculture (OS 1.6), </a:t>
                      </a:r>
                    </a:p>
                    <a:p>
                      <a:pPr marL="171450" indent="-171450" algn="l" fontAlgn="b">
                        <a:buFont typeface="Wingdings" panose="05000000000000000000" pitchFamily="2" charset="2"/>
                        <a:buChar char="Ø"/>
                      </a:pPr>
                      <a:r>
                        <a:rPr lang="fr-FR" sz="800" u="none" strike="noStrike" dirty="0" smtClean="0">
                          <a:effectLst/>
                        </a:rPr>
                        <a:t>Actions collective (hors GDS) (OS 1.1, 2.1 et 2.2),</a:t>
                      </a:r>
                    </a:p>
                    <a:p>
                      <a:pPr marL="171450" indent="-171450" algn="l" fontAlgn="b">
                        <a:buFont typeface="Wingdings" panose="05000000000000000000" pitchFamily="2" charset="2"/>
                        <a:buChar char="Ø"/>
                      </a:pPr>
                      <a:r>
                        <a:rPr lang="fr-FR" sz="800" u="none" strike="noStrike" dirty="0" smtClean="0">
                          <a:effectLst/>
                        </a:rPr>
                        <a:t>Connaissances du milieu marin, surveillance maritime et coopération garde-côtes (OS 4.1).</a:t>
                      </a:r>
                    </a:p>
                    <a:p>
                      <a:pPr marL="171450" indent="-171450" algn="l" fontAlgn="b">
                        <a:buFont typeface="Wingdings" panose="05000000000000000000" pitchFamily="2" charset="2"/>
                        <a:buChar char="Ø"/>
                      </a:pPr>
                      <a:r>
                        <a:rPr lang="fr-FR" sz="800" u="none" strike="noStrike" dirty="0" smtClean="0">
                          <a:effectLst/>
                        </a:rPr>
                        <a:t>GDS (OS 2.1)</a:t>
                      </a:r>
                    </a:p>
                    <a:p>
                      <a:pPr marL="171450" indent="-171450" algn="l" fontAlgn="b">
                        <a:buFont typeface="Wingdings" panose="05000000000000000000" pitchFamily="2" charset="2"/>
                        <a:buChar char="Ø"/>
                      </a:pPr>
                      <a:r>
                        <a:rPr lang="fr-FR" sz="800" u="none" strike="noStrike" dirty="0" smtClean="0">
                          <a:effectLst/>
                        </a:rPr>
                        <a:t>Collecte de données" (OS 1.4</a:t>
                      </a:r>
                      <a:r>
                        <a:rPr lang="fr-FR" sz="800" u="none" strike="noStrike" baseline="0" dirty="0" smtClean="0">
                          <a:effectLst/>
                        </a:rPr>
                        <a:t> ) </a:t>
                      </a:r>
                    </a:p>
                    <a:p>
                      <a:pPr marL="171450" indent="-171450" algn="l" fontAlgn="b">
                        <a:buFont typeface="Wingdings" panose="05000000000000000000" pitchFamily="2" charset="2"/>
                        <a:buChar char="Ø"/>
                      </a:pPr>
                      <a:r>
                        <a:rPr lang="fr-FR" sz="800" u="none" strike="noStrike" dirty="0" smtClean="0">
                          <a:effectLst/>
                        </a:rPr>
                        <a:t>PPC</a:t>
                      </a:r>
                      <a:r>
                        <a:rPr lang="fr-FR" sz="800" u="none" strike="noStrike" baseline="0" dirty="0" smtClean="0">
                          <a:effectLst/>
                        </a:rPr>
                        <a:t> </a:t>
                      </a:r>
                      <a:r>
                        <a:rPr lang="fr-FR" sz="800" u="none" strike="noStrike" dirty="0" smtClean="0">
                          <a:effectLst/>
                        </a:rPr>
                        <a:t> (OS 2.2)</a:t>
                      </a:r>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957682"/>
                  </a:ext>
                </a:extLst>
              </a:tr>
              <a:tr h="683102">
                <a:tc>
                  <a:txBody>
                    <a:bodyPr/>
                    <a:lstStyle/>
                    <a:p>
                      <a:pPr algn="l" fontAlgn="b"/>
                      <a:r>
                        <a:rPr lang="fr-FR" sz="900" u="none" strike="noStrike" dirty="0" smtClean="0">
                          <a:effectLst/>
                        </a:rPr>
                        <a:t>0007 – FEAMPA</a:t>
                      </a:r>
                      <a:r>
                        <a:rPr lang="fr-FR" sz="900" u="none" strike="noStrike" baseline="0" dirty="0" smtClean="0">
                          <a:effectLst/>
                        </a:rPr>
                        <a:t> - </a:t>
                      </a:r>
                      <a:r>
                        <a:rPr lang="fr-FR" sz="900" u="none" strike="noStrike" dirty="0" smtClean="0">
                          <a:effectLst/>
                        </a:rPr>
                        <a:t>Frais </a:t>
                      </a:r>
                      <a:r>
                        <a:rPr lang="fr-FR" sz="900" u="none" strike="noStrike" dirty="0">
                          <a:effectLst/>
                        </a:rPr>
                        <a:t>de mission (hors taux forfaitaire</a:t>
                      </a:r>
                      <a:r>
                        <a:rPr lang="fr-FR" sz="900" u="none" strike="noStrike" dirty="0" smtClean="0">
                          <a:effectLst/>
                        </a:rPr>
                        <a:t>)</a:t>
                      </a: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smtClean="0">
                          <a:effectLst/>
                        </a:rPr>
                        <a:t>Coût unitaire</a:t>
                      </a:r>
                    </a:p>
                    <a:p>
                      <a:pPr algn="ctr" fontAlgn="b"/>
                      <a:endParaRPr lang="fr-FR" sz="800" u="none" strike="noStrike" dirty="0" smtClean="0">
                        <a:effectLst/>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smtClean="0">
                        <a:solidFill>
                          <a:srgbClr val="000000"/>
                        </a:solidFill>
                        <a:effectLst/>
                        <a:latin typeface="Calibri" panose="020F0502020204030204" pitchFamily="34" charset="0"/>
                      </a:endParaRPr>
                    </a:p>
                    <a:p>
                      <a:pPr algn="ctr" fontAlgn="b"/>
                      <a:r>
                        <a:rPr lang="fr-FR" sz="800" b="0" i="0" u="none" strike="noStrike" dirty="0" smtClean="0">
                          <a:solidFill>
                            <a:srgbClr val="000000"/>
                          </a:solidFill>
                          <a:effectLst/>
                          <a:latin typeface="Calibri" panose="020F0502020204030204" pitchFamily="34" charset="0"/>
                        </a:rPr>
                        <a:t>Frais de déplacement, de restauration et d'hébergement des bénéficiaires pour les TA non-éligibles au taux forfaitaire</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9885341"/>
                  </a:ext>
                </a:extLst>
              </a:tr>
              <a:tr h="819723">
                <a:tc>
                  <a:txBody>
                    <a:bodyPr/>
                    <a:lstStyle/>
                    <a:p>
                      <a:pPr algn="l" fontAlgn="b"/>
                      <a:r>
                        <a:rPr lang="fr-FR" sz="900" u="none" strike="noStrike" dirty="0" smtClean="0">
                          <a:effectLst/>
                        </a:rPr>
                        <a:t>0008 – FEAMPA - Frais </a:t>
                      </a:r>
                      <a:r>
                        <a:rPr lang="fr-FR" sz="900" u="none" strike="noStrike" dirty="0">
                          <a:effectLst/>
                        </a:rPr>
                        <a:t>de fonctionnement et d'animation des </a:t>
                      </a:r>
                      <a:r>
                        <a:rPr lang="fr-FR" sz="900" u="none" strike="noStrike" dirty="0" smtClean="0">
                          <a:effectLst/>
                        </a:rPr>
                        <a:t>GALPA</a:t>
                      </a: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Taux </a:t>
                      </a:r>
                      <a:r>
                        <a:rPr lang="fr-FR" sz="800" u="none" strike="noStrike" dirty="0" smtClean="0">
                          <a:effectLst/>
                        </a:rPr>
                        <a:t>forfaitaire</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fr-FR" sz="800" b="0" i="0" u="none" strike="noStrike" dirty="0" smtClean="0">
                        <a:solidFill>
                          <a:srgbClr val="000000"/>
                        </a:solidFill>
                        <a:effectLst/>
                        <a:latin typeface="Calibri" panose="020F0502020204030204" pitchFamily="34" charset="0"/>
                      </a:endParaRPr>
                    </a:p>
                    <a:p>
                      <a:pPr algn="ctr" fontAlgn="b"/>
                      <a:r>
                        <a:rPr lang="fr-FR" sz="800" b="0" i="0" u="none" strike="noStrike" dirty="0" smtClean="0">
                          <a:solidFill>
                            <a:srgbClr val="000000"/>
                          </a:solidFill>
                          <a:effectLst/>
                          <a:latin typeface="Calibri" panose="020F0502020204030204" pitchFamily="34" charset="0"/>
                        </a:rPr>
                        <a:t>Frais de fonctionnement et d'animation des animateurs des GALPA, notamment frais d'études à inclure dans 25% et frais de déplacement des animateurs pour le TA "animation" de l'OS 3.1</a:t>
                      </a: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2201476"/>
                  </a:ext>
                </a:extLst>
              </a:tr>
              <a:tr h="1092963">
                <a:tc>
                  <a:txBody>
                    <a:bodyPr/>
                    <a:lstStyle/>
                    <a:p>
                      <a:pPr algn="l" fontAlgn="b"/>
                      <a:r>
                        <a:rPr lang="fr-FR" sz="900" u="none" strike="noStrike" dirty="0" smtClean="0">
                          <a:effectLst/>
                        </a:rPr>
                        <a:t>0009 – FEAMPA - Compensation </a:t>
                      </a:r>
                      <a:r>
                        <a:rPr lang="fr-FR" sz="900" u="none" strike="noStrike" dirty="0">
                          <a:effectLst/>
                        </a:rPr>
                        <a:t>des surcoûts </a:t>
                      </a:r>
                      <a:endParaRPr lang="fr-FR" sz="900" u="none" strike="noStrike" dirty="0" smtClean="0">
                        <a:effectLst/>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smtClean="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Coût </a:t>
                      </a:r>
                      <a:r>
                        <a:rPr lang="fr-FR" sz="800" u="none" strike="noStrike" dirty="0" smtClean="0">
                          <a:effectLst/>
                        </a:rPr>
                        <a:t>unitaire</a:t>
                      </a: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800" b="0" i="0" u="none" strike="noStrike" kern="1200" dirty="0" smtClean="0">
                        <a:solidFill>
                          <a:srgbClr val="000000"/>
                        </a:solidFill>
                        <a:effectLst/>
                        <a:latin typeface="Calibri" panose="020F0502020204030204" pitchFamily="34" charset="0"/>
                        <a:ea typeface="+mn-ea"/>
                        <a:cs typeface="+mn-cs"/>
                      </a:endParaRPr>
                    </a:p>
                    <a:p>
                      <a:pPr algn="ctr"/>
                      <a:r>
                        <a:rPr lang="fr-FR" sz="800" b="0" i="0" u="none" strike="noStrike" kern="1200" dirty="0" smtClean="0">
                          <a:solidFill>
                            <a:srgbClr val="000000"/>
                          </a:solidFill>
                          <a:effectLst/>
                          <a:latin typeface="Calibri" panose="020F0502020204030204" pitchFamily="34" charset="0"/>
                          <a:ea typeface="+mn-ea"/>
                          <a:cs typeface="+mn-cs"/>
                        </a:rPr>
                        <a:t>Compensation des surcoûts que subissent les opérateurs lors de la pêche, de l’élevage, de la transformation et de la commercialisation de certains produits de la pêche et de l’aquaculture provenant des régions ultrapériphériques (OS 1.5)</a:t>
                      </a:r>
                    </a:p>
                    <a:p>
                      <a:pPr algn="ctr"/>
                      <a:endParaRPr lang="fr-FR" sz="800" b="0" i="0" u="none" strike="noStrike" kern="1200" dirty="0">
                        <a:solidFill>
                          <a:srgbClr val="000000"/>
                        </a:solidFill>
                        <a:effectLst/>
                        <a:latin typeface="Calibri" panose="020F0502020204030204" pitchFamily="34" charset="0"/>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3669937"/>
                  </a:ext>
                </a:extLst>
              </a:tr>
              <a:tr h="183484">
                <a:tc>
                  <a:txBody>
                    <a:bodyPr/>
                    <a:lstStyle/>
                    <a:p>
                      <a:pPr algn="l" fontAlgn="b"/>
                      <a:r>
                        <a:rPr lang="fr-FR" sz="900" u="none" strike="noStrike" dirty="0" smtClean="0">
                          <a:effectLst/>
                        </a:rPr>
                        <a:t>0010</a:t>
                      </a:r>
                      <a:r>
                        <a:rPr lang="fr-FR" sz="900" u="none" strike="noStrike" baseline="0" dirty="0" smtClean="0">
                          <a:effectLst/>
                        </a:rPr>
                        <a:t> – FEAMPA - </a:t>
                      </a:r>
                      <a:r>
                        <a:rPr lang="fr-FR" sz="900" u="none" strike="noStrike" dirty="0" smtClean="0">
                          <a:effectLst/>
                        </a:rPr>
                        <a:t>Arrêt </a:t>
                      </a:r>
                      <a:r>
                        <a:rPr lang="fr-FR" sz="900" u="none" strike="noStrike" dirty="0">
                          <a:effectLst/>
                        </a:rPr>
                        <a:t>temporaire et arrêt définitif</a:t>
                      </a:r>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Montant forfaitaire</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smtClean="0">
                          <a:effectLst/>
                        </a:rPr>
                        <a:t>Arrêt temporaire et arrêt définitif (OS 1.4)</a:t>
                      </a:r>
                      <a:r>
                        <a:rPr lang="fr-FR" sz="800" u="none" strike="noStrike" dirty="0">
                          <a:effectLst/>
                        </a:rPr>
                        <a:t> </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001528"/>
                  </a:ext>
                </a:extLst>
              </a:tr>
              <a:tr h="307396">
                <a:tc>
                  <a:txBody>
                    <a:bodyPr/>
                    <a:lstStyle/>
                    <a:p>
                      <a:pPr algn="l" fontAlgn="b"/>
                      <a:r>
                        <a:rPr lang="fr-FR" sz="900" u="none" strike="noStrike" dirty="0" smtClean="0">
                          <a:effectLst/>
                        </a:rPr>
                        <a:t>0011 – FEAMPA - Prévention </a:t>
                      </a:r>
                      <a:r>
                        <a:rPr lang="fr-FR" sz="900" u="none" strike="noStrike" dirty="0">
                          <a:effectLst/>
                        </a:rPr>
                        <a:t>des risques et gestion de crise (OS 2.1) + OS 2.2</a:t>
                      </a:r>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Montant forfaitaire </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effectLst/>
                        </a:rPr>
                        <a:t> </a:t>
                      </a:r>
                      <a:r>
                        <a:rPr lang="fr-FR" sz="800" u="none" strike="noStrike" dirty="0" smtClean="0">
                          <a:effectLst/>
                        </a:rPr>
                        <a:t>Prévention des risques et gestion de crise (OS 2.1) + OS 2.2</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7194771"/>
                  </a:ext>
                </a:extLst>
              </a:tr>
              <a:tr h="438265">
                <a:tc>
                  <a:txBody>
                    <a:bodyPr/>
                    <a:lstStyle/>
                    <a:p>
                      <a:pPr marL="0" marR="0" lvl="0" indent="0" algn="l" defTabSz="755934" rtl="0" eaLnBrk="1" fontAlgn="b" latinLnBrk="0" hangingPunct="1">
                        <a:lnSpc>
                          <a:spcPct val="100000"/>
                        </a:lnSpc>
                        <a:spcBef>
                          <a:spcPts val="0"/>
                        </a:spcBef>
                        <a:spcAft>
                          <a:spcPts val="0"/>
                        </a:spcAft>
                        <a:buClrTx/>
                        <a:buSzTx/>
                        <a:buFontTx/>
                        <a:buNone/>
                        <a:tabLst/>
                        <a:defRPr/>
                      </a:pPr>
                      <a:r>
                        <a:rPr lang="fr-FR" sz="900" u="none" strike="noStrike" dirty="0" smtClean="0">
                          <a:effectLst/>
                        </a:rPr>
                        <a:t>0012 – FEAMPA - Prévention </a:t>
                      </a:r>
                      <a:r>
                        <a:rPr lang="fr-FR" sz="900" u="none" strike="noStrike" dirty="0" smtClean="0">
                          <a:effectLst/>
                        </a:rPr>
                        <a:t>des risques et gestion de crise (OS 2.1) + OS 2.2</a:t>
                      </a:r>
                      <a:endParaRPr lang="fr-FR" sz="900" b="0" i="0" u="none" strike="noStrike" dirty="0" smtClean="0">
                        <a:solidFill>
                          <a:srgbClr val="000000"/>
                        </a:solidFill>
                        <a:effectLst/>
                        <a:latin typeface="Calibri" panose="020F0502020204030204" pitchFamily="34" charset="0"/>
                      </a:endParaRPr>
                    </a:p>
                    <a:p>
                      <a:pPr algn="l" fontAlgn="b"/>
                      <a:endParaRPr lang="fr-FR" sz="9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55934" rtl="0" eaLnBrk="1" fontAlgn="b" latinLnBrk="0" hangingPunct="1">
                        <a:lnSpc>
                          <a:spcPct val="100000"/>
                        </a:lnSpc>
                        <a:spcBef>
                          <a:spcPts val="0"/>
                        </a:spcBef>
                        <a:spcAft>
                          <a:spcPts val="0"/>
                        </a:spcAft>
                        <a:buClrTx/>
                        <a:buSzTx/>
                        <a:buFontTx/>
                        <a:buNone/>
                        <a:tabLst/>
                        <a:defRPr/>
                      </a:pPr>
                      <a:r>
                        <a:rPr lang="fr-FR" sz="800" u="none" strike="noStrike" dirty="0" smtClean="0">
                          <a:effectLst/>
                        </a:rPr>
                        <a:t>coût unitaire</a:t>
                      </a:r>
                      <a:endParaRPr lang="fr-FR" sz="800" b="0" i="0" u="none" strike="noStrike" dirty="0" smtClean="0">
                        <a:solidFill>
                          <a:srgbClr val="000000"/>
                        </a:solidFill>
                        <a:effectLst/>
                        <a:latin typeface="Calibri" panose="020F0502020204030204" pitchFamily="34" charset="0"/>
                      </a:endParaRPr>
                    </a:p>
                    <a:p>
                      <a:pPr algn="ctr" fontAlgn="b"/>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b="0" i="0" u="none" strike="noStrike" dirty="0" smtClean="0">
                          <a:solidFill>
                            <a:srgbClr val="000000"/>
                          </a:solidFill>
                          <a:effectLst/>
                          <a:latin typeface="Calibri" panose="020F0502020204030204" pitchFamily="34" charset="0"/>
                        </a:rPr>
                        <a:t>Prévention des risques et gestion de crise (OS 2.1) + OS 2.2</a:t>
                      </a:r>
                      <a:endParaRPr lang="fr-FR" sz="8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2852262"/>
                  </a:ext>
                </a:extLst>
              </a:tr>
            </a:tbl>
          </a:graphicData>
        </a:graphic>
      </p:graphicFrame>
      <p:pic>
        <p:nvPicPr>
          <p:cNvPr id="12" name="Image 11" descr="C:\Users\barbara-e.charvot\AppData\Local\Microsoft\Windows\INetCache\Content.MSO\4D4B6431.t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852" y="220148"/>
            <a:ext cx="1247775" cy="753745"/>
          </a:xfrm>
          <a:prstGeom prst="rect">
            <a:avLst/>
          </a:prstGeom>
          <a:noFill/>
          <a:ln>
            <a:noFill/>
          </a:ln>
        </p:spPr>
      </p:pic>
      <p:pic>
        <p:nvPicPr>
          <p:cNvPr id="13" name="Image 12"/>
          <p:cNvPicPr/>
          <p:nvPr/>
        </p:nvPicPr>
        <p:blipFill rotWithShape="1">
          <a:blip r:embed="rId4"/>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66628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3</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pic>
        <p:nvPicPr>
          <p:cNvPr id="21" name="Image 20"/>
          <p:cNvPicPr>
            <a:picLocks noChangeAspect="1"/>
          </p:cNvPicPr>
          <p:nvPr/>
        </p:nvPicPr>
        <p:blipFill>
          <a:blip r:embed="rId3"/>
          <a:stretch>
            <a:fillRect/>
          </a:stretch>
        </p:blipFill>
        <p:spPr>
          <a:xfrm>
            <a:off x="309760" y="7649015"/>
            <a:ext cx="6899307" cy="750094"/>
          </a:xfrm>
          <a:prstGeom prst="rect">
            <a:avLst/>
          </a:prstGeom>
        </p:spPr>
      </p:pic>
      <p:sp>
        <p:nvSpPr>
          <p:cNvPr id="22" name="Rectangle 21"/>
          <p:cNvSpPr/>
          <p:nvPr/>
        </p:nvSpPr>
        <p:spPr>
          <a:xfrm>
            <a:off x="286572" y="6957177"/>
            <a:ext cx="6745605" cy="461665"/>
          </a:xfrm>
          <a:prstGeom prst="rect">
            <a:avLst/>
          </a:prstGeom>
        </p:spPr>
        <p:txBody>
          <a:bodyPr wrap="square">
            <a:spAutoFit/>
          </a:bodyPr>
          <a:lstStyle/>
          <a:p>
            <a:r>
              <a:rPr lang="fr-FR" sz="1200" dirty="0">
                <a:solidFill>
                  <a:srgbClr val="000000"/>
                </a:solidFill>
                <a:latin typeface="Calibri" panose="020F0502020204030204" pitchFamily="34" charset="0"/>
              </a:rPr>
              <a:t>La saisie de la demande de subvention se déroule ensuite au long de 7 étapes de navigation matérialisées dans le bandeau en haut de l’écran </a:t>
            </a:r>
            <a:r>
              <a:rPr lang="fr-FR" sz="1200" dirty="0" smtClean="0"/>
              <a:t>:</a:t>
            </a:r>
            <a:endParaRPr lang="fr-FR" sz="1200" dirty="0"/>
          </a:p>
        </p:txBody>
      </p:sp>
      <p:pic>
        <p:nvPicPr>
          <p:cNvPr id="2" name="Image 1"/>
          <p:cNvPicPr>
            <a:picLocks noChangeAspect="1"/>
          </p:cNvPicPr>
          <p:nvPr/>
        </p:nvPicPr>
        <p:blipFill>
          <a:blip r:embed="rId4"/>
          <a:stretch>
            <a:fillRect/>
          </a:stretch>
        </p:blipFill>
        <p:spPr>
          <a:xfrm>
            <a:off x="144827" y="3730809"/>
            <a:ext cx="7306897" cy="2996195"/>
          </a:xfrm>
          <a:prstGeom prst="rect">
            <a:avLst/>
          </a:prstGeom>
        </p:spPr>
      </p:pic>
      <p:sp>
        <p:nvSpPr>
          <p:cNvPr id="18" name="Rectangle 17"/>
          <p:cNvSpPr/>
          <p:nvPr/>
        </p:nvSpPr>
        <p:spPr>
          <a:xfrm>
            <a:off x="286572" y="1309696"/>
            <a:ext cx="6753375" cy="2308324"/>
          </a:xfrm>
          <a:prstGeom prst="rect">
            <a:avLst/>
          </a:prstGeom>
        </p:spPr>
        <p:txBody>
          <a:bodyPr wrap="square">
            <a:spAutoFit/>
          </a:bodyPr>
          <a:lstStyle/>
          <a:p>
            <a:r>
              <a:rPr lang="fr-FR" sz="1200" dirty="0">
                <a:solidFill>
                  <a:srgbClr val="000000"/>
                </a:solidFill>
                <a:latin typeface="Calibri" panose="020F0502020204030204" pitchFamily="34" charset="0"/>
              </a:rPr>
              <a:t>Vous accédez au 1</a:t>
            </a:r>
            <a:r>
              <a:rPr lang="fr-FR" sz="1200" b="0" i="0" u="none" strike="noStrike" baseline="0" dirty="0" smtClean="0">
                <a:solidFill>
                  <a:srgbClr val="000000"/>
                </a:solidFill>
                <a:latin typeface="Calibri" panose="020F0502020204030204" pitchFamily="34" charset="0"/>
              </a:rPr>
              <a:t>er </a:t>
            </a:r>
            <a:r>
              <a:rPr lang="fr-FR" sz="1200" dirty="0">
                <a:solidFill>
                  <a:srgbClr val="000000"/>
                </a:solidFill>
                <a:latin typeface="Calibri" panose="020F0502020204030204" pitchFamily="34" charset="0"/>
              </a:rPr>
              <a:t>écran de la </a:t>
            </a:r>
            <a:r>
              <a:rPr lang="fr-FR" sz="1200" dirty="0" smtClean="0">
                <a:solidFill>
                  <a:srgbClr val="000000"/>
                </a:solidFill>
                <a:latin typeface="Calibri" panose="020F0502020204030204" pitchFamily="34" charset="0"/>
              </a:rPr>
              <a:t>demande </a:t>
            </a:r>
            <a:r>
              <a:rPr lang="fr-FR" sz="1200" dirty="0">
                <a:solidFill>
                  <a:srgbClr val="000000"/>
                </a:solidFill>
                <a:latin typeface="Calibri" panose="020F0502020204030204" pitchFamily="34" charset="0"/>
              </a:rPr>
              <a:t>de Subvention, dans lequel vous complèterez la partie </a:t>
            </a:r>
            <a:r>
              <a:rPr lang="fr-FR" sz="1200" b="1" dirty="0">
                <a:solidFill>
                  <a:srgbClr val="000000"/>
                </a:solidFill>
                <a:latin typeface="Calibri" panose="020F0502020204030204" pitchFamily="34" charset="0"/>
              </a:rPr>
              <a:t>Contexte de la Demande</a:t>
            </a:r>
            <a:r>
              <a:rPr lang="fr-FR" sz="1200" dirty="0">
                <a:solidFill>
                  <a:srgbClr val="000000"/>
                </a:solidFill>
                <a:latin typeface="Calibri" panose="020F0502020204030204" pitchFamily="34" charset="0"/>
              </a:rPr>
              <a:t>, à savoir : </a:t>
            </a:r>
            <a:endParaRPr lang="fr-FR" sz="1200" dirty="0" smtClean="0">
              <a:solidFill>
                <a:srgbClr val="000000"/>
              </a:solidFill>
              <a:latin typeface="Calibri" panose="020F0502020204030204" pitchFamily="34" charset="0"/>
            </a:endParaRPr>
          </a:p>
          <a:p>
            <a:endParaRPr lang="fr-FR" sz="1200" dirty="0">
              <a:solidFill>
                <a:srgbClr val="000000"/>
              </a:solidFill>
              <a:latin typeface="Calibri" panose="020F0502020204030204" pitchFamily="34" charset="0"/>
            </a:endParaRP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Territoire</a:t>
            </a:r>
            <a:r>
              <a:rPr lang="fr-FR" sz="1200" dirty="0">
                <a:solidFill>
                  <a:srgbClr val="000000"/>
                </a:solidFill>
                <a:latin typeface="Calibri" panose="020F0502020204030204" pitchFamily="34" charset="0"/>
              </a:rPr>
              <a:t> », sélectionnez </a:t>
            </a:r>
            <a:r>
              <a:rPr lang="fr-FR" sz="1200" dirty="0" smtClean="0">
                <a:solidFill>
                  <a:srgbClr val="000000"/>
                </a:solidFill>
                <a:latin typeface="Calibri" panose="020F0502020204030204" pitchFamily="34" charset="0"/>
              </a:rPr>
              <a:t>‘FEAMPA’, </a:t>
            </a:r>
            <a:endParaRPr lang="fr-FR" sz="1200" dirty="0">
              <a:solidFill>
                <a:srgbClr val="000000"/>
              </a:solidFill>
              <a:latin typeface="Calibri" panose="020F0502020204030204" pitchFamily="34" charset="0"/>
            </a:endParaRP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Programme</a:t>
            </a:r>
            <a:r>
              <a:rPr lang="fr-FR" sz="1200" dirty="0">
                <a:solidFill>
                  <a:srgbClr val="000000"/>
                </a:solidFill>
                <a:latin typeface="Calibri" panose="020F0502020204030204" pitchFamily="34" charset="0"/>
              </a:rPr>
              <a:t> », sélectionnez ‘Programme Opérationnel </a:t>
            </a:r>
            <a:r>
              <a:rPr lang="fr-FR" sz="1200" dirty="0" smtClean="0">
                <a:solidFill>
                  <a:srgbClr val="000000"/>
                </a:solidFill>
                <a:latin typeface="Calibri" panose="020F0502020204030204" pitchFamily="34" charset="0"/>
              </a:rPr>
              <a:t>FEAMPA FranceAgriMer 2021-2027’, </a:t>
            </a:r>
            <a:endParaRPr lang="fr-FR" sz="1200" dirty="0">
              <a:solidFill>
                <a:srgbClr val="000000"/>
              </a:solidFill>
              <a:latin typeface="Calibri" panose="020F0502020204030204" pitchFamily="34" charset="0"/>
            </a:endParaRPr>
          </a:p>
          <a:p>
            <a:pPr marL="171450" indent="-171450">
              <a:buFont typeface="Wingdings" panose="05000000000000000000" pitchFamily="2" charset="2"/>
              <a:buChar char="Ø"/>
            </a:pPr>
            <a:r>
              <a:rPr lang="fr-FR" sz="1200" dirty="0">
                <a:solidFill>
                  <a:srgbClr val="000000"/>
                </a:solidFill>
                <a:latin typeface="Calibri" panose="020F0502020204030204" pitchFamily="34" charset="0"/>
              </a:rPr>
              <a:t>« </a:t>
            </a:r>
            <a:r>
              <a:rPr lang="fr-FR" sz="1200" b="1" i="1" dirty="0">
                <a:solidFill>
                  <a:srgbClr val="000000"/>
                </a:solidFill>
                <a:latin typeface="Calibri" panose="020F0502020204030204" pitchFamily="34" charset="0"/>
              </a:rPr>
              <a:t>Codification</a:t>
            </a:r>
            <a:r>
              <a:rPr lang="fr-FR" sz="1200" dirty="0">
                <a:solidFill>
                  <a:srgbClr val="000000"/>
                </a:solidFill>
                <a:latin typeface="Calibri" panose="020F0502020204030204" pitchFamily="34" charset="0"/>
              </a:rPr>
              <a:t> », choisissez la codification qui vous semble la plus proche possible de votre projet, tout en sachant : </a:t>
            </a:r>
            <a:r>
              <a:rPr lang="fr-FR" sz="1200" dirty="0" smtClean="0">
                <a:solidFill>
                  <a:srgbClr val="000000"/>
                </a:solidFill>
                <a:latin typeface="Calibri" panose="020F0502020204030204" pitchFamily="34" charset="0"/>
              </a:rPr>
              <a:t>  - </a:t>
            </a:r>
            <a:r>
              <a:rPr lang="fr-FR" sz="1200" dirty="0">
                <a:solidFill>
                  <a:srgbClr val="000000"/>
                </a:solidFill>
                <a:latin typeface="Calibri" panose="020F0502020204030204" pitchFamily="34" charset="0"/>
              </a:rPr>
              <a:t>que l’instructeur en charge de votre dossier reviendra vers vous afin d’affiner ce choix et </a:t>
            </a:r>
            <a:r>
              <a:rPr lang="fr-FR" sz="1200" dirty="0" smtClean="0">
                <a:solidFill>
                  <a:srgbClr val="000000"/>
                </a:solidFill>
                <a:latin typeface="Calibri" panose="020F0502020204030204" pitchFamily="34" charset="0"/>
              </a:rPr>
              <a:t>	     d’éventuels </a:t>
            </a:r>
            <a:r>
              <a:rPr lang="fr-FR" sz="1200" dirty="0">
                <a:solidFill>
                  <a:srgbClr val="000000"/>
                </a:solidFill>
                <a:latin typeface="Calibri" panose="020F0502020204030204" pitchFamily="34" charset="0"/>
              </a:rPr>
              <a:t>autres points à préciser, </a:t>
            </a:r>
          </a:p>
          <a:p>
            <a:r>
              <a:rPr lang="fr-FR" sz="1200" dirty="0" smtClean="0">
                <a:solidFill>
                  <a:srgbClr val="000000"/>
                </a:solidFill>
                <a:latin typeface="Calibri" panose="020F0502020204030204" pitchFamily="34" charset="0"/>
              </a:rPr>
              <a:t>	   - </a:t>
            </a:r>
            <a:r>
              <a:rPr lang="fr-FR" sz="1200" dirty="0">
                <a:solidFill>
                  <a:srgbClr val="000000"/>
                </a:solidFill>
                <a:latin typeface="Calibri" panose="020F0502020204030204" pitchFamily="34" charset="0"/>
              </a:rPr>
              <a:t>et qu’il faut obligatoirement descendre jusqu’au </a:t>
            </a:r>
            <a:r>
              <a:rPr lang="fr-FR" sz="1200" dirty="0" smtClean="0">
                <a:solidFill>
                  <a:srgbClr val="000000"/>
                </a:solidFill>
                <a:latin typeface="Calibri" panose="020F0502020204030204" pitchFamily="34" charset="0"/>
              </a:rPr>
              <a:t>3</a:t>
            </a:r>
            <a:r>
              <a:rPr lang="fr-FR" sz="1200" b="0" i="0" u="none" strike="noStrike" baseline="0" dirty="0" smtClean="0">
                <a:solidFill>
                  <a:srgbClr val="000000"/>
                </a:solidFill>
                <a:latin typeface="Calibri" panose="020F0502020204030204" pitchFamily="34" charset="0"/>
              </a:rPr>
              <a:t>ème </a:t>
            </a:r>
            <a:r>
              <a:rPr lang="fr-FR" sz="1200" dirty="0">
                <a:solidFill>
                  <a:srgbClr val="000000"/>
                </a:solidFill>
                <a:latin typeface="Calibri" panose="020F0502020204030204" pitchFamily="34" charset="0"/>
              </a:rPr>
              <a:t>niveau de la codification (axe, </a:t>
            </a:r>
            <a:r>
              <a:rPr lang="fr-FR" sz="1200" dirty="0" smtClean="0">
                <a:solidFill>
                  <a:srgbClr val="000000"/>
                </a:solidFill>
                <a:latin typeface="Calibri" panose="020F0502020204030204" pitchFamily="34" charset="0"/>
              </a:rPr>
              <a:t>	 	     objectif spécifique, type d’action).</a:t>
            </a:r>
          </a:p>
          <a:p>
            <a:r>
              <a:rPr lang="fr-FR" sz="1200" dirty="0" smtClean="0">
                <a:solidFill>
                  <a:srgbClr val="000000"/>
                </a:solidFill>
                <a:latin typeface="Calibri" panose="020F0502020204030204" pitchFamily="34" charset="0"/>
              </a:rPr>
              <a:t> </a:t>
            </a:r>
          </a:p>
          <a:p>
            <a:r>
              <a:rPr lang="fr-FR" sz="1200" i="1" dirty="0" smtClean="0">
                <a:solidFill>
                  <a:srgbClr val="000000"/>
                </a:solidFill>
                <a:latin typeface="Calibri" panose="020F0502020204030204" pitchFamily="34" charset="0"/>
              </a:rPr>
              <a:t>Pour plus d’information, se référer à l’annexe 1 du présent document. </a:t>
            </a:r>
            <a:endParaRPr lang="fr-FR" sz="1200" i="1" dirty="0">
              <a:solidFill>
                <a:srgbClr val="000000"/>
              </a:solidFill>
              <a:latin typeface="Calibri" panose="020F0502020204030204" pitchFamily="34" charset="0"/>
            </a:endParaRPr>
          </a:p>
        </p:txBody>
      </p:sp>
      <p:pic>
        <p:nvPicPr>
          <p:cNvPr id="12" name="Image 11"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541" y="175516"/>
            <a:ext cx="1247775" cy="753745"/>
          </a:xfrm>
          <a:prstGeom prst="rect">
            <a:avLst/>
          </a:prstGeom>
          <a:noFill/>
          <a:ln>
            <a:noFill/>
          </a:ln>
        </p:spPr>
      </p:pic>
      <p:pic>
        <p:nvPicPr>
          <p:cNvPr id="13" name="Image 12"/>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25071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4</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23" name="Rectangle 22"/>
          <p:cNvSpPr/>
          <p:nvPr/>
        </p:nvSpPr>
        <p:spPr>
          <a:xfrm>
            <a:off x="356852" y="1206655"/>
            <a:ext cx="1659621"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1 - Porteur(s) </a:t>
            </a:r>
            <a:endParaRPr lang="fr-FR" sz="1400" u="sng" dirty="0">
              <a:solidFill>
                <a:schemeClr val="accent2"/>
              </a:solidFill>
            </a:endParaRPr>
          </a:p>
        </p:txBody>
      </p:sp>
      <p:pic>
        <p:nvPicPr>
          <p:cNvPr id="11" name="Image 10" descr="C:\Users\barbara-e.charvot\AppData\Local\Microsoft\Windows\INetCache\Content.MSO\4D4B6431.tmp"/>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541" y="158815"/>
            <a:ext cx="1247775" cy="753745"/>
          </a:xfrm>
          <a:prstGeom prst="rect">
            <a:avLst/>
          </a:prstGeom>
          <a:noFill/>
          <a:ln>
            <a:noFill/>
          </a:ln>
        </p:spPr>
      </p:pic>
      <p:pic>
        <p:nvPicPr>
          <p:cNvPr id="12" name="Image 11"/>
          <p:cNvPicPr/>
          <p:nvPr/>
        </p:nvPicPr>
        <p:blipFill rotWithShape="1">
          <a:blip r:embed="rId4"/>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pic>
        <p:nvPicPr>
          <p:cNvPr id="2" name="Image 1"/>
          <p:cNvPicPr>
            <a:picLocks noChangeAspect="1"/>
          </p:cNvPicPr>
          <p:nvPr/>
        </p:nvPicPr>
        <p:blipFill>
          <a:blip r:embed="rId5"/>
          <a:stretch>
            <a:fillRect/>
          </a:stretch>
        </p:blipFill>
        <p:spPr>
          <a:xfrm>
            <a:off x="1332604" y="4306259"/>
            <a:ext cx="5060137" cy="4249163"/>
          </a:xfrm>
          <a:prstGeom prst="rect">
            <a:avLst/>
          </a:prstGeom>
        </p:spPr>
      </p:pic>
      <p:pic>
        <p:nvPicPr>
          <p:cNvPr id="4" name="Image 3"/>
          <p:cNvPicPr>
            <a:picLocks noChangeAspect="1"/>
          </p:cNvPicPr>
          <p:nvPr/>
        </p:nvPicPr>
        <p:blipFill>
          <a:blip r:embed="rId6"/>
          <a:stretch>
            <a:fillRect/>
          </a:stretch>
        </p:blipFill>
        <p:spPr>
          <a:xfrm>
            <a:off x="356852" y="1747073"/>
            <a:ext cx="7123545" cy="2326545"/>
          </a:xfrm>
          <a:prstGeom prst="rect">
            <a:avLst/>
          </a:prstGeom>
        </p:spPr>
      </p:pic>
    </p:spTree>
    <p:extLst>
      <p:ext uri="{BB962C8B-B14F-4D97-AF65-F5344CB8AC3E}">
        <p14:creationId xmlns:p14="http://schemas.microsoft.com/office/powerpoint/2010/main" val="396846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5</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2" name="Rectangle 1"/>
          <p:cNvSpPr/>
          <p:nvPr/>
        </p:nvSpPr>
        <p:spPr>
          <a:xfrm>
            <a:off x="267805" y="1995307"/>
            <a:ext cx="7119380" cy="2308324"/>
          </a:xfrm>
          <a:prstGeom prst="rect">
            <a:avLst/>
          </a:prstGeom>
        </p:spPr>
        <p:txBody>
          <a:bodyPr wrap="square">
            <a:spAutoFit/>
          </a:bodyPr>
          <a:lstStyle/>
          <a:p>
            <a:r>
              <a:rPr lang="fr-FR" sz="1200" b="1" u="sng" dirty="0" smtClean="0">
                <a:solidFill>
                  <a:srgbClr val="000000"/>
                </a:solidFill>
                <a:latin typeface="Calibri" panose="020F0502020204030204" pitchFamily="34" charset="0"/>
              </a:rPr>
              <a:t>Autres porteurs concernés par le projet </a:t>
            </a:r>
          </a:p>
          <a:p>
            <a:endParaRPr lang="fr-FR" sz="1200" u="sng" dirty="0" smtClean="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Vous n’utiliserez l’option « Rattacher un autre porteur » que dans les cas suivants : </a:t>
            </a:r>
          </a:p>
          <a:p>
            <a:endParaRPr lang="fr-FR" sz="1200" dirty="0" smtClean="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 1</a:t>
            </a:r>
            <a:r>
              <a:rPr lang="fr-FR" sz="1200" b="0" i="0" u="none" strike="noStrike" baseline="0" dirty="0" smtClean="0">
                <a:solidFill>
                  <a:srgbClr val="000000"/>
                </a:solidFill>
                <a:latin typeface="Calibri" panose="020F0502020204030204" pitchFamily="34" charset="0"/>
              </a:rPr>
              <a:t>er </a:t>
            </a:r>
            <a:r>
              <a:rPr lang="fr-FR" sz="1200" dirty="0" smtClean="0">
                <a:solidFill>
                  <a:srgbClr val="000000"/>
                </a:solidFill>
                <a:latin typeface="Calibri" panose="020F0502020204030204" pitchFamily="34" charset="0"/>
              </a:rPr>
              <a:t>cas : Le projet fait l’objet de plusieurs dossiers de demande de subvention, chacun porté par un porteur différent. Les autres porteurs à préciser sont donc les porteurs des autres dossiers. </a:t>
            </a:r>
          </a:p>
          <a:p>
            <a:r>
              <a:rPr lang="fr-FR" sz="1200" dirty="0" smtClean="0">
                <a:solidFill>
                  <a:srgbClr val="000000"/>
                </a:solidFill>
                <a:latin typeface="Calibri" panose="020F0502020204030204" pitchFamily="34" charset="0"/>
              </a:rPr>
              <a:t>• 2</a:t>
            </a:r>
            <a:r>
              <a:rPr lang="fr-FR" sz="1200" b="0" i="0" u="none" strike="noStrike" baseline="0" dirty="0" smtClean="0">
                <a:solidFill>
                  <a:srgbClr val="000000"/>
                </a:solidFill>
                <a:latin typeface="Calibri" panose="020F0502020204030204" pitchFamily="34" charset="0"/>
              </a:rPr>
              <a:t>ème </a:t>
            </a:r>
            <a:r>
              <a:rPr lang="fr-FR" sz="1200" dirty="0" smtClean="0">
                <a:solidFill>
                  <a:srgbClr val="000000"/>
                </a:solidFill>
                <a:latin typeface="Calibri" panose="020F0502020204030204" pitchFamily="34" charset="0"/>
              </a:rPr>
              <a:t>cas : le projet fait l’objet d’un seul dossier de demande de subvention, porté par un seul porteur, le chef de file</a:t>
            </a:r>
            <a:r>
              <a:rPr lang="fr-FR" sz="1200" i="1" dirty="0" smtClean="0">
                <a:solidFill>
                  <a:srgbClr val="000000"/>
                </a:solidFill>
                <a:latin typeface="Calibri" panose="020F0502020204030204" pitchFamily="34" charset="0"/>
              </a:rPr>
              <a:t>, </a:t>
            </a:r>
            <a:r>
              <a:rPr lang="fr-FR" sz="1200" dirty="0" smtClean="0">
                <a:solidFill>
                  <a:srgbClr val="000000"/>
                </a:solidFill>
                <a:latin typeface="Calibri" panose="020F0502020204030204" pitchFamily="34" charset="0"/>
              </a:rPr>
              <a:t>à la tête d’un partenariat avec d’autres entreprises. Dans ce cas, les autres porteurs à préciser sont ces porteurs partenaires. </a:t>
            </a:r>
          </a:p>
          <a:p>
            <a:endParaRPr lang="fr-FR" sz="1200" dirty="0" smtClean="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Dans les deux cas, il vous faudra cliquer sur rattacher un autre porteur et renseigner la catégorie juridique, le type juridique et valider.</a:t>
            </a:r>
          </a:p>
        </p:txBody>
      </p:sp>
      <p:pic>
        <p:nvPicPr>
          <p:cNvPr id="4" name="Image 3"/>
          <p:cNvPicPr>
            <a:picLocks noChangeAspect="1"/>
          </p:cNvPicPr>
          <p:nvPr/>
        </p:nvPicPr>
        <p:blipFill>
          <a:blip r:embed="rId3"/>
          <a:stretch>
            <a:fillRect/>
          </a:stretch>
        </p:blipFill>
        <p:spPr>
          <a:xfrm>
            <a:off x="209367" y="1194458"/>
            <a:ext cx="7177818" cy="765034"/>
          </a:xfrm>
          <a:prstGeom prst="rect">
            <a:avLst/>
          </a:prstGeom>
        </p:spPr>
      </p:pic>
      <p:pic>
        <p:nvPicPr>
          <p:cNvPr id="8" name="Image 7"/>
          <p:cNvPicPr>
            <a:picLocks noChangeAspect="1"/>
          </p:cNvPicPr>
          <p:nvPr/>
        </p:nvPicPr>
        <p:blipFill>
          <a:blip r:embed="rId4"/>
          <a:stretch>
            <a:fillRect/>
          </a:stretch>
        </p:blipFill>
        <p:spPr>
          <a:xfrm>
            <a:off x="773132" y="4378562"/>
            <a:ext cx="5856227" cy="2928114"/>
          </a:xfrm>
          <a:prstGeom prst="rect">
            <a:avLst/>
          </a:prstGeom>
        </p:spPr>
      </p:pic>
      <p:sp>
        <p:nvSpPr>
          <p:cNvPr id="14" name="Rectangle 13"/>
          <p:cNvSpPr/>
          <p:nvPr/>
        </p:nvSpPr>
        <p:spPr>
          <a:xfrm>
            <a:off x="356852" y="7418161"/>
            <a:ext cx="7119380" cy="276999"/>
          </a:xfrm>
          <a:prstGeom prst="rect">
            <a:avLst/>
          </a:prstGeom>
        </p:spPr>
        <p:txBody>
          <a:bodyPr wrap="square">
            <a:spAutoFit/>
          </a:bodyPr>
          <a:lstStyle/>
          <a:p>
            <a:r>
              <a:rPr lang="fr-FR" sz="1200" dirty="0" smtClean="0">
                <a:solidFill>
                  <a:srgbClr val="000000"/>
                </a:solidFill>
                <a:latin typeface="Calibri" panose="020F0502020204030204" pitchFamily="34" charset="0"/>
              </a:rPr>
              <a:t>Une fois valider, vous </a:t>
            </a:r>
            <a:r>
              <a:rPr lang="fr-FR" sz="1200" u="sng" dirty="0" smtClean="0">
                <a:solidFill>
                  <a:schemeClr val="bg2">
                    <a:lumMod val="50000"/>
                  </a:schemeClr>
                </a:solidFill>
                <a:latin typeface="Calibri" panose="020F0502020204030204" pitchFamily="34" charset="0"/>
              </a:rPr>
              <a:t>devez cliquer sur le champs gris</a:t>
            </a:r>
            <a:r>
              <a:rPr lang="fr-FR" sz="1200" dirty="0" smtClean="0">
                <a:solidFill>
                  <a:srgbClr val="000000"/>
                </a:solidFill>
                <a:latin typeface="Calibri" panose="020F0502020204030204" pitchFamily="34" charset="0"/>
              </a:rPr>
              <a:t> afin de remplir les éléments concernant votre partenaire </a:t>
            </a:r>
          </a:p>
        </p:txBody>
      </p:sp>
      <p:pic>
        <p:nvPicPr>
          <p:cNvPr id="15" name="Image 14"/>
          <p:cNvPicPr>
            <a:picLocks noChangeAspect="1"/>
          </p:cNvPicPr>
          <p:nvPr/>
        </p:nvPicPr>
        <p:blipFill>
          <a:blip r:embed="rId5"/>
          <a:stretch>
            <a:fillRect/>
          </a:stretch>
        </p:blipFill>
        <p:spPr>
          <a:xfrm>
            <a:off x="696839" y="7714931"/>
            <a:ext cx="6008812" cy="2304873"/>
          </a:xfrm>
          <a:prstGeom prst="rect">
            <a:avLst/>
          </a:prstGeom>
        </p:spPr>
      </p:pic>
      <p:cxnSp>
        <p:nvCxnSpPr>
          <p:cNvPr id="16" name="Connecteur droit avec flèche 15"/>
          <p:cNvCxnSpPr/>
          <p:nvPr/>
        </p:nvCxnSpPr>
        <p:spPr>
          <a:xfrm flipH="1">
            <a:off x="1503947" y="7695160"/>
            <a:ext cx="950495" cy="84726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Image 16" descr="C:\Users\barbara-e.charvot\AppData\Local\Microsoft\Windows\INetCache\Content.MSO\4D4B6431.tmp"/>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0716" y="139415"/>
            <a:ext cx="1247775" cy="753745"/>
          </a:xfrm>
          <a:prstGeom prst="rect">
            <a:avLst/>
          </a:prstGeom>
          <a:noFill/>
          <a:ln>
            <a:noFill/>
          </a:ln>
        </p:spPr>
      </p:pic>
      <p:pic>
        <p:nvPicPr>
          <p:cNvPr id="18" name="Image 17"/>
          <p:cNvPicPr/>
          <p:nvPr/>
        </p:nvPicPr>
        <p:blipFill rotWithShape="1">
          <a:blip r:embed="rId7"/>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30968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6</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pic>
        <p:nvPicPr>
          <p:cNvPr id="3" name="Image 2"/>
          <p:cNvPicPr>
            <a:picLocks noChangeAspect="1"/>
          </p:cNvPicPr>
          <p:nvPr/>
        </p:nvPicPr>
        <p:blipFill>
          <a:blip r:embed="rId3"/>
          <a:stretch>
            <a:fillRect/>
          </a:stretch>
        </p:blipFill>
        <p:spPr>
          <a:xfrm>
            <a:off x="1008453" y="1206655"/>
            <a:ext cx="5424463" cy="4379383"/>
          </a:xfrm>
          <a:prstGeom prst="rect">
            <a:avLst/>
          </a:prstGeom>
        </p:spPr>
      </p:pic>
      <p:pic>
        <p:nvPicPr>
          <p:cNvPr id="14" name="Image 13"/>
          <p:cNvPicPr>
            <a:picLocks noChangeAspect="1"/>
          </p:cNvPicPr>
          <p:nvPr/>
        </p:nvPicPr>
        <p:blipFill rotWithShape="1">
          <a:blip r:embed="rId4"/>
          <a:srcRect t="40057"/>
          <a:stretch/>
        </p:blipFill>
        <p:spPr>
          <a:xfrm>
            <a:off x="446638" y="7218947"/>
            <a:ext cx="6867624" cy="1579085"/>
          </a:xfrm>
          <a:prstGeom prst="rect">
            <a:avLst/>
          </a:prstGeom>
        </p:spPr>
      </p:pic>
      <p:sp>
        <p:nvSpPr>
          <p:cNvPr id="12" name="Rectangle 11"/>
          <p:cNvSpPr/>
          <p:nvPr/>
        </p:nvSpPr>
        <p:spPr>
          <a:xfrm>
            <a:off x="356852" y="5855344"/>
            <a:ext cx="7047196" cy="1200329"/>
          </a:xfrm>
          <a:prstGeom prst="rect">
            <a:avLst/>
          </a:prstGeom>
        </p:spPr>
        <p:txBody>
          <a:bodyPr wrap="square">
            <a:spAutoFit/>
          </a:bodyPr>
          <a:lstStyle/>
          <a:p>
            <a:r>
              <a:rPr lang="fr-FR" sz="1200" dirty="0">
                <a:solidFill>
                  <a:srgbClr val="000000"/>
                </a:solidFill>
                <a:latin typeface="Calibri" panose="020F0502020204030204" pitchFamily="34" charset="0"/>
              </a:rPr>
              <a:t>Veuillez </a:t>
            </a:r>
            <a:r>
              <a:rPr lang="fr-FR" sz="1200" dirty="0" smtClean="0">
                <a:solidFill>
                  <a:srgbClr val="000000"/>
                </a:solidFill>
                <a:latin typeface="Calibri" panose="020F0502020204030204" pitchFamily="34" charset="0"/>
              </a:rPr>
              <a:t>préciser dans les champs </a:t>
            </a:r>
            <a:r>
              <a:rPr lang="fr-FR" sz="1200" b="1" u="sng" dirty="0" smtClean="0">
                <a:solidFill>
                  <a:srgbClr val="10C2D2"/>
                </a:solidFill>
                <a:latin typeface="Calibri" panose="020F0502020204030204" pitchFamily="34" charset="0"/>
              </a:rPr>
              <a:t>Partenariat</a:t>
            </a:r>
            <a:r>
              <a:rPr lang="fr-FR" sz="1200" dirty="0" smtClean="0">
                <a:solidFill>
                  <a:srgbClr val="000000"/>
                </a:solidFill>
                <a:latin typeface="Calibri" panose="020F0502020204030204" pitchFamily="34" charset="0"/>
              </a:rPr>
              <a:t> </a:t>
            </a:r>
            <a:r>
              <a:rPr lang="fr-FR" sz="1200" dirty="0">
                <a:solidFill>
                  <a:srgbClr val="000000"/>
                </a:solidFill>
                <a:latin typeface="Calibri" panose="020F0502020204030204" pitchFamily="34" charset="0"/>
              </a:rPr>
              <a:t>si la convention partenariale type a été acceptée et signée par chaque partenaire. Veuillez indiquer également la répartition des missions entre chaque partenaire pour la mise en œuvre de l’opération.</a:t>
            </a:r>
          </a:p>
          <a:p>
            <a:endParaRPr lang="fr-FR" sz="1200" dirty="0">
              <a:solidFill>
                <a:srgbClr val="000000"/>
              </a:solidFill>
              <a:latin typeface="Calibri" panose="020F0502020204030204" pitchFamily="34" charset="0"/>
            </a:endParaRPr>
          </a:p>
          <a:p>
            <a:r>
              <a:rPr lang="fr-FR" sz="1200" dirty="0" smtClean="0">
                <a:solidFill>
                  <a:srgbClr val="000000"/>
                </a:solidFill>
                <a:latin typeface="Calibri" panose="020F0502020204030204" pitchFamily="34" charset="0"/>
              </a:rPr>
              <a:t>Vous pourrez dans l’onglets « plan de financement » </a:t>
            </a:r>
            <a:r>
              <a:rPr lang="fr-FR" sz="1200" dirty="0">
                <a:solidFill>
                  <a:srgbClr val="000000"/>
                </a:solidFill>
                <a:latin typeface="Calibri" panose="020F0502020204030204" pitchFamily="34" charset="0"/>
              </a:rPr>
              <a:t>télécharger les ressources et dépenses par partenaires </a:t>
            </a:r>
            <a:r>
              <a:rPr lang="fr-FR" sz="1200" dirty="0" smtClean="0">
                <a:solidFill>
                  <a:srgbClr val="000000"/>
                </a:solidFill>
                <a:latin typeface="Calibri" panose="020F0502020204030204" pitchFamily="34" charset="0"/>
              </a:rPr>
              <a:t>ou </a:t>
            </a:r>
            <a:r>
              <a:rPr lang="fr-FR" sz="1200" dirty="0">
                <a:solidFill>
                  <a:srgbClr val="000000"/>
                </a:solidFill>
                <a:latin typeface="Calibri" panose="020F0502020204030204" pitchFamily="34" charset="0"/>
              </a:rPr>
              <a:t>les saisir dans </a:t>
            </a:r>
            <a:r>
              <a:rPr lang="fr-FR" sz="1200" dirty="0" smtClean="0">
                <a:solidFill>
                  <a:srgbClr val="000000"/>
                </a:solidFill>
                <a:latin typeface="Calibri" panose="020F0502020204030204" pitchFamily="34" charset="0"/>
              </a:rPr>
              <a:t>les champs destiné à cette effet.</a:t>
            </a:r>
            <a:endParaRPr lang="fr-FR" sz="1200" dirty="0">
              <a:solidFill>
                <a:srgbClr val="000000"/>
              </a:solidFill>
              <a:latin typeface="Calibri" panose="020F0502020204030204" pitchFamily="34" charset="0"/>
            </a:endParaRPr>
          </a:p>
        </p:txBody>
      </p:sp>
      <p:pic>
        <p:nvPicPr>
          <p:cNvPr id="11" name="Image 10"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716" y="150735"/>
            <a:ext cx="1247775" cy="753745"/>
          </a:xfrm>
          <a:prstGeom prst="rect">
            <a:avLst/>
          </a:prstGeom>
          <a:noFill/>
          <a:ln>
            <a:noFill/>
          </a:ln>
        </p:spPr>
      </p:pic>
      <p:pic>
        <p:nvPicPr>
          <p:cNvPr id="13" name="Image 12"/>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6829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7</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13" name="Rectangle 12"/>
          <p:cNvSpPr/>
          <p:nvPr/>
        </p:nvSpPr>
        <p:spPr>
          <a:xfrm>
            <a:off x="192505" y="1268943"/>
            <a:ext cx="7046895" cy="461665"/>
          </a:xfrm>
          <a:prstGeom prst="rect">
            <a:avLst/>
          </a:prstGeom>
        </p:spPr>
        <p:txBody>
          <a:bodyPr wrap="square">
            <a:spAutoFit/>
          </a:bodyPr>
          <a:lstStyle/>
          <a:p>
            <a:r>
              <a:rPr lang="fr-FR" sz="1200" dirty="0" smtClean="0">
                <a:solidFill>
                  <a:srgbClr val="000000"/>
                </a:solidFill>
                <a:latin typeface="Calibri" panose="020F0502020204030204" pitchFamily="34" charset="0"/>
              </a:rPr>
              <a:t> Si vous êtes représenté par un mandataire, merci de remplir les différents éléments concernant celui-ci et de joindre l’attestation.   </a:t>
            </a:r>
            <a:endParaRPr lang="fr-FR" sz="1200" dirty="0">
              <a:solidFill>
                <a:srgbClr val="000000"/>
              </a:solidFill>
              <a:latin typeface="Calibri" panose="020F0502020204030204" pitchFamily="34" charset="0"/>
            </a:endParaRPr>
          </a:p>
        </p:txBody>
      </p:sp>
      <p:pic>
        <p:nvPicPr>
          <p:cNvPr id="8" name="Image 7"/>
          <p:cNvPicPr>
            <a:picLocks noChangeAspect="1"/>
          </p:cNvPicPr>
          <p:nvPr/>
        </p:nvPicPr>
        <p:blipFill>
          <a:blip r:embed="rId3"/>
          <a:stretch>
            <a:fillRect/>
          </a:stretch>
        </p:blipFill>
        <p:spPr>
          <a:xfrm>
            <a:off x="192505" y="1932764"/>
            <a:ext cx="7046895" cy="2242194"/>
          </a:xfrm>
          <a:prstGeom prst="rect">
            <a:avLst/>
          </a:prstGeom>
        </p:spPr>
      </p:pic>
      <p:pic>
        <p:nvPicPr>
          <p:cNvPr id="11" name="Image 10"/>
          <p:cNvPicPr>
            <a:picLocks noChangeAspect="1"/>
          </p:cNvPicPr>
          <p:nvPr/>
        </p:nvPicPr>
        <p:blipFill>
          <a:blip r:embed="rId4"/>
          <a:stretch>
            <a:fillRect/>
          </a:stretch>
        </p:blipFill>
        <p:spPr>
          <a:xfrm>
            <a:off x="83484" y="5331960"/>
            <a:ext cx="7429584" cy="1132558"/>
          </a:xfrm>
          <a:prstGeom prst="rect">
            <a:avLst/>
          </a:prstGeom>
        </p:spPr>
      </p:pic>
      <p:sp>
        <p:nvSpPr>
          <p:cNvPr id="16" name="Rectangle 15"/>
          <p:cNvSpPr/>
          <p:nvPr/>
        </p:nvSpPr>
        <p:spPr>
          <a:xfrm>
            <a:off x="192204" y="4364593"/>
            <a:ext cx="7047196" cy="830997"/>
          </a:xfrm>
          <a:prstGeom prst="rect">
            <a:avLst/>
          </a:prstGeom>
        </p:spPr>
        <p:txBody>
          <a:bodyPr wrap="square">
            <a:spAutoFit/>
          </a:bodyPr>
          <a:lstStyle/>
          <a:p>
            <a:r>
              <a:rPr lang="fr-FR" sz="1200" dirty="0" smtClean="0">
                <a:solidFill>
                  <a:srgbClr val="000000"/>
                </a:solidFill>
                <a:latin typeface="Calibri" panose="020F0502020204030204" pitchFamily="34" charset="0"/>
              </a:rPr>
              <a:t>Veuillez indiquer le nombre de personnes directement impliquées </a:t>
            </a:r>
            <a:r>
              <a:rPr lang="fr-FR" sz="1200" dirty="0">
                <a:solidFill>
                  <a:srgbClr val="000000"/>
                </a:solidFill>
                <a:latin typeface="Calibri" panose="020F0502020204030204" pitchFamily="34" charset="0"/>
              </a:rPr>
              <a:t>dans l’opération. </a:t>
            </a:r>
            <a:r>
              <a:rPr lang="fr-FR" sz="1200" dirty="0" smtClean="0">
                <a:solidFill>
                  <a:srgbClr val="000000"/>
                </a:solidFill>
                <a:latin typeface="Calibri" panose="020F0502020204030204" pitchFamily="34" charset="0"/>
              </a:rPr>
              <a:t>Pour </a:t>
            </a:r>
            <a:r>
              <a:rPr lang="fr-FR" sz="1200" dirty="0">
                <a:solidFill>
                  <a:srgbClr val="000000"/>
                </a:solidFill>
                <a:latin typeface="Calibri" panose="020F0502020204030204" pitchFamily="34" charset="0"/>
              </a:rPr>
              <a:t>les cas où ce champ n'est pas pertinent, il est possible de saisir une valeur de 0</a:t>
            </a:r>
          </a:p>
          <a:p>
            <a:endParaRPr lang="fr-FR" sz="1200" dirty="0">
              <a:solidFill>
                <a:srgbClr val="000000"/>
              </a:solidFill>
              <a:latin typeface="Calibri" panose="020F0502020204030204" pitchFamily="34" charset="0"/>
            </a:endParaRPr>
          </a:p>
          <a:p>
            <a:r>
              <a:rPr lang="fr-FR" sz="1200" b="1" dirty="0" smtClean="0">
                <a:solidFill>
                  <a:srgbClr val="000000"/>
                </a:solidFill>
                <a:latin typeface="Calibri" panose="020F0502020204030204" pitchFamily="34" charset="0"/>
              </a:rPr>
              <a:t>Exclu </a:t>
            </a:r>
            <a:r>
              <a:rPr lang="fr-FR" sz="1200" b="1" dirty="0">
                <a:solidFill>
                  <a:srgbClr val="000000"/>
                </a:solidFill>
                <a:latin typeface="Calibri" panose="020F0502020204030204" pitchFamily="34" charset="0"/>
              </a:rPr>
              <a:t>les contractants et les employés qui ne participent pas directement à l'opération</a:t>
            </a:r>
          </a:p>
        </p:txBody>
      </p:sp>
      <p:pic>
        <p:nvPicPr>
          <p:cNvPr id="12" name="Image 11"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0027" y="196723"/>
            <a:ext cx="1247775" cy="753745"/>
          </a:xfrm>
          <a:prstGeom prst="rect">
            <a:avLst/>
          </a:prstGeom>
          <a:noFill/>
          <a:ln>
            <a:noFill/>
          </a:ln>
        </p:spPr>
      </p:pic>
      <p:pic>
        <p:nvPicPr>
          <p:cNvPr id="14" name="Image 13"/>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31920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8</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11" name="Rectangle 10"/>
          <p:cNvSpPr/>
          <p:nvPr/>
        </p:nvSpPr>
        <p:spPr>
          <a:xfrm>
            <a:off x="356852" y="1206655"/>
            <a:ext cx="1702967"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a:t>
            </a:r>
            <a:r>
              <a:rPr lang="fr-FR" sz="1400" b="1" u="sng" dirty="0" smtClean="0">
                <a:solidFill>
                  <a:schemeClr val="accent2"/>
                </a:solidFill>
                <a:latin typeface="Calibri" panose="020F0502020204030204" pitchFamily="34" charset="0"/>
              </a:rPr>
              <a:t>2 – Contact(s) </a:t>
            </a:r>
            <a:endParaRPr lang="fr-FR" sz="1400" u="sng" dirty="0">
              <a:solidFill>
                <a:schemeClr val="accent2"/>
              </a:solidFill>
            </a:endParaRPr>
          </a:p>
        </p:txBody>
      </p:sp>
      <p:sp>
        <p:nvSpPr>
          <p:cNvPr id="8" name="Rectangle 7"/>
          <p:cNvSpPr/>
          <p:nvPr/>
        </p:nvSpPr>
        <p:spPr>
          <a:xfrm>
            <a:off x="556605" y="5516761"/>
            <a:ext cx="6594049" cy="830997"/>
          </a:xfrm>
          <a:prstGeom prst="rect">
            <a:avLst/>
          </a:prstGeom>
        </p:spPr>
        <p:txBody>
          <a:bodyPr wrap="square">
            <a:spAutoFit/>
          </a:bodyPr>
          <a:lstStyle/>
          <a:p>
            <a:r>
              <a:rPr lang="fr-FR" sz="1200" dirty="0" smtClean="0"/>
              <a:t>Suivant le type de dossier, il peut donc y avoir plusieurs porteurs et un porteur peut avoir plusieurs contacts. Dans ce cas, il y aura autant de blocs « contacts » qu’il y aura de porteurs. Les coordonnées affichées dans la partie chef de file, sont par défaut, les coordonnées du porteur qui a créé la demande de subvention. </a:t>
            </a:r>
            <a:endParaRPr lang="fr-FR" sz="1200" dirty="0"/>
          </a:p>
        </p:txBody>
      </p:sp>
      <p:sp>
        <p:nvSpPr>
          <p:cNvPr id="14" name="Rectangle 13"/>
          <p:cNvSpPr/>
          <p:nvPr/>
        </p:nvSpPr>
        <p:spPr>
          <a:xfrm>
            <a:off x="533655" y="6470949"/>
            <a:ext cx="6594048" cy="276999"/>
          </a:xfrm>
          <a:prstGeom prst="rect">
            <a:avLst/>
          </a:prstGeom>
        </p:spPr>
        <p:txBody>
          <a:bodyPr wrap="square">
            <a:spAutoFit/>
          </a:bodyPr>
          <a:lstStyle/>
          <a:p>
            <a:r>
              <a:rPr lang="fr-FR" sz="1200" dirty="0">
                <a:solidFill>
                  <a:srgbClr val="000000"/>
                </a:solidFill>
                <a:latin typeface="Calibri" panose="020F0502020204030204" pitchFamily="34" charset="0"/>
              </a:rPr>
              <a:t>Les mentions « </a:t>
            </a:r>
            <a:r>
              <a:rPr lang="fr-FR" sz="1200" dirty="0" err="1">
                <a:solidFill>
                  <a:srgbClr val="000000"/>
                </a:solidFill>
                <a:latin typeface="Calibri" panose="020F0502020204030204" pitchFamily="34" charset="0"/>
              </a:rPr>
              <a:t>Rep</a:t>
            </a:r>
            <a:r>
              <a:rPr lang="fr-FR" sz="1200" dirty="0">
                <a:solidFill>
                  <a:srgbClr val="000000"/>
                </a:solidFill>
                <a:latin typeface="Calibri" panose="020F0502020204030204" pitchFamily="34" charset="0"/>
              </a:rPr>
              <a:t>. » Et « Réf. » représentent soit le représentant légal, soit le référent de l’opération </a:t>
            </a:r>
            <a:endParaRPr lang="fr-FR" sz="1200" dirty="0"/>
          </a:p>
        </p:txBody>
      </p:sp>
      <p:sp>
        <p:nvSpPr>
          <p:cNvPr id="15" name="Rectangle 14"/>
          <p:cNvSpPr/>
          <p:nvPr/>
        </p:nvSpPr>
        <p:spPr>
          <a:xfrm>
            <a:off x="401375" y="7842122"/>
            <a:ext cx="6793801" cy="1754326"/>
          </a:xfrm>
          <a:prstGeom prst="rect">
            <a:avLst/>
          </a:prstGeom>
        </p:spPr>
        <p:txBody>
          <a:bodyPr wrap="square">
            <a:spAutoFit/>
          </a:bodyPr>
          <a:lstStyle/>
          <a:p>
            <a:r>
              <a:rPr lang="fr-FR" sz="1200" dirty="0"/>
              <a:t>Pour les porteurs chef de file, il faut un contact représentant légal qui est habilité a signer la demande de subvention et un référent de l’opération le point de contact des gestionnaires du dossier</a:t>
            </a:r>
            <a:r>
              <a:rPr lang="fr-FR" sz="1200" dirty="0" smtClean="0"/>
              <a:t> (un même contact peut endosser les 2 rôles). </a:t>
            </a:r>
          </a:p>
          <a:p>
            <a:r>
              <a:rPr lang="fr-FR" sz="1200" dirty="0" smtClean="0"/>
              <a:t>Pour les autres porteurs, seul l’un ou l’autre est obligatoire. Il ne peut y avoir qu’un seul représentant légal par porteur et qu’un seul contact référent de l’opération par demande de subvention. </a:t>
            </a:r>
          </a:p>
          <a:p>
            <a:endParaRPr lang="fr-FR" sz="1200" dirty="0"/>
          </a:p>
          <a:p>
            <a:r>
              <a:rPr lang="fr-FR" sz="1200" dirty="0" smtClean="0"/>
              <a:t>Les parties « Service à contacter » et « Informations sur l’autorité de gestion » se remplissent automatiquement. </a:t>
            </a:r>
          </a:p>
          <a:p>
            <a:endParaRPr lang="fr-FR" sz="1200" dirty="0"/>
          </a:p>
        </p:txBody>
      </p:sp>
      <p:pic>
        <p:nvPicPr>
          <p:cNvPr id="2" name="Image 1"/>
          <p:cNvPicPr>
            <a:picLocks noChangeAspect="1"/>
          </p:cNvPicPr>
          <p:nvPr/>
        </p:nvPicPr>
        <p:blipFill>
          <a:blip r:embed="rId3"/>
          <a:stretch>
            <a:fillRect/>
          </a:stretch>
        </p:blipFill>
        <p:spPr>
          <a:xfrm>
            <a:off x="600594" y="1530668"/>
            <a:ext cx="6306315" cy="3937711"/>
          </a:xfrm>
          <a:prstGeom prst="rect">
            <a:avLst/>
          </a:prstGeom>
        </p:spPr>
      </p:pic>
      <p:pic>
        <p:nvPicPr>
          <p:cNvPr id="3" name="Image 2"/>
          <p:cNvPicPr>
            <a:picLocks noChangeAspect="1"/>
          </p:cNvPicPr>
          <p:nvPr/>
        </p:nvPicPr>
        <p:blipFill>
          <a:blip r:embed="rId4"/>
          <a:stretch>
            <a:fillRect/>
          </a:stretch>
        </p:blipFill>
        <p:spPr>
          <a:xfrm>
            <a:off x="230761" y="6871139"/>
            <a:ext cx="7093162" cy="735216"/>
          </a:xfrm>
          <a:prstGeom prst="rect">
            <a:avLst/>
          </a:prstGeom>
        </p:spPr>
      </p:pic>
      <p:pic>
        <p:nvPicPr>
          <p:cNvPr id="16" name="Image 15"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6852" y="197860"/>
            <a:ext cx="1247775" cy="753745"/>
          </a:xfrm>
          <a:prstGeom prst="rect">
            <a:avLst/>
          </a:prstGeom>
          <a:noFill/>
          <a:ln>
            <a:noFill/>
          </a:ln>
        </p:spPr>
      </p:pic>
      <p:pic>
        <p:nvPicPr>
          <p:cNvPr id="17" name="Image 16"/>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47805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4"/>
          <p:cNvCxnSpPr/>
          <p:nvPr/>
        </p:nvCxnSpPr>
        <p:spPr>
          <a:xfrm flipV="1">
            <a:off x="356852" y="1044348"/>
            <a:ext cx="6882849" cy="2243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Espace réservé du pied de page 8"/>
          <p:cNvSpPr>
            <a:spLocks noGrp="1"/>
          </p:cNvSpPr>
          <p:nvPr>
            <p:ph type="ftr" sz="quarter" idx="11"/>
          </p:nvPr>
        </p:nvSpPr>
        <p:spPr>
          <a:xfrm>
            <a:off x="1609316" y="9929500"/>
            <a:ext cx="4377920" cy="569240"/>
          </a:xfrm>
        </p:spPr>
        <p:txBody>
          <a:bodyPr/>
          <a:lstStyle/>
          <a:p>
            <a:r>
              <a:rPr lang="fr-FR" dirty="0" err="1" smtClean="0"/>
              <a:t>FranceAgrimer</a:t>
            </a:r>
            <a:r>
              <a:rPr lang="fr-FR" dirty="0" smtClean="0"/>
              <a:t> – Programme National FEAMPA </a:t>
            </a:r>
            <a:r>
              <a:rPr lang="fr-FR" dirty="0" err="1" smtClean="0"/>
              <a:t>FranceAgrimer</a:t>
            </a:r>
            <a:r>
              <a:rPr lang="fr-FR" dirty="0" smtClean="0"/>
              <a:t> 2021-2027</a:t>
            </a:r>
            <a:endParaRPr lang="fr-FR" dirty="0"/>
          </a:p>
        </p:txBody>
      </p:sp>
      <p:sp>
        <p:nvSpPr>
          <p:cNvPr id="10" name="Espace réservé du numéro de diapositive 9"/>
          <p:cNvSpPr>
            <a:spLocks noGrp="1"/>
          </p:cNvSpPr>
          <p:nvPr>
            <p:ph type="sldNum" sz="quarter" idx="12"/>
          </p:nvPr>
        </p:nvSpPr>
        <p:spPr/>
        <p:txBody>
          <a:bodyPr/>
          <a:lstStyle/>
          <a:p>
            <a:fld id="{C5280DF6-9967-4709-9203-23176088CFAC}" type="slidenum">
              <a:rPr lang="fr-FR" smtClean="0"/>
              <a:t>9</a:t>
            </a:fld>
            <a:endParaRPr lang="fr-FR" dirty="0"/>
          </a:p>
        </p:txBody>
      </p:sp>
      <p:pic>
        <p:nvPicPr>
          <p:cNvPr id="20" name="Image 19"/>
          <p:cNvPicPr>
            <a:picLocks noChangeAspect="1"/>
          </p:cNvPicPr>
          <p:nvPr/>
        </p:nvPicPr>
        <p:blipFill>
          <a:blip r:embed="rId2"/>
          <a:stretch>
            <a:fillRect/>
          </a:stretch>
        </p:blipFill>
        <p:spPr>
          <a:xfrm>
            <a:off x="556605" y="9909729"/>
            <a:ext cx="775999" cy="411373"/>
          </a:xfrm>
          <a:prstGeom prst="rect">
            <a:avLst/>
          </a:prstGeom>
        </p:spPr>
      </p:pic>
      <p:sp>
        <p:nvSpPr>
          <p:cNvPr id="16" name="Rectangle 15"/>
          <p:cNvSpPr/>
          <p:nvPr/>
        </p:nvSpPr>
        <p:spPr>
          <a:xfrm>
            <a:off x="356852" y="1206655"/>
            <a:ext cx="1398396" cy="307777"/>
          </a:xfrm>
          <a:prstGeom prst="rect">
            <a:avLst/>
          </a:prstGeom>
        </p:spPr>
        <p:txBody>
          <a:bodyPr wrap="none">
            <a:spAutoFit/>
          </a:bodyPr>
          <a:lstStyle/>
          <a:p>
            <a:r>
              <a:rPr lang="fr-FR" sz="1400" b="1" u="sng" dirty="0">
                <a:solidFill>
                  <a:schemeClr val="accent2"/>
                </a:solidFill>
                <a:latin typeface="Calibri" panose="020F0502020204030204" pitchFamily="34" charset="0"/>
              </a:rPr>
              <a:t>Etape 3</a:t>
            </a:r>
            <a:r>
              <a:rPr lang="fr-FR" sz="1400" b="1" u="sng" dirty="0" smtClean="0">
                <a:solidFill>
                  <a:schemeClr val="accent2"/>
                </a:solidFill>
                <a:latin typeface="Calibri" panose="020F0502020204030204" pitchFamily="34" charset="0"/>
              </a:rPr>
              <a:t> – Projet </a:t>
            </a:r>
            <a:endParaRPr lang="fr-FR" sz="1400" u="sng" dirty="0">
              <a:solidFill>
                <a:schemeClr val="accent2"/>
              </a:solidFill>
            </a:endParaRPr>
          </a:p>
        </p:txBody>
      </p:sp>
      <p:pic>
        <p:nvPicPr>
          <p:cNvPr id="12" name="Image 11"/>
          <p:cNvPicPr>
            <a:picLocks noChangeAspect="1"/>
          </p:cNvPicPr>
          <p:nvPr/>
        </p:nvPicPr>
        <p:blipFill>
          <a:blip r:embed="rId3"/>
          <a:stretch>
            <a:fillRect/>
          </a:stretch>
        </p:blipFill>
        <p:spPr>
          <a:xfrm>
            <a:off x="807004" y="5329299"/>
            <a:ext cx="5574956" cy="2350306"/>
          </a:xfrm>
          <a:prstGeom prst="rect">
            <a:avLst/>
          </a:prstGeom>
        </p:spPr>
      </p:pic>
      <p:sp>
        <p:nvSpPr>
          <p:cNvPr id="17" name="Rectangle 16"/>
          <p:cNvSpPr/>
          <p:nvPr/>
        </p:nvSpPr>
        <p:spPr>
          <a:xfrm>
            <a:off x="556605" y="8158221"/>
            <a:ext cx="6440677" cy="646331"/>
          </a:xfrm>
          <a:prstGeom prst="rect">
            <a:avLst/>
          </a:prstGeom>
        </p:spPr>
        <p:txBody>
          <a:bodyPr wrap="square">
            <a:spAutoFit/>
          </a:bodyPr>
          <a:lstStyle/>
          <a:p>
            <a:r>
              <a:rPr lang="fr-FR" sz="1200" dirty="0">
                <a:solidFill>
                  <a:srgbClr val="000000"/>
                </a:solidFill>
                <a:latin typeface="Calibri" panose="020F0502020204030204" pitchFamily="34" charset="0"/>
              </a:rPr>
              <a:t>La codification du programme saisie lors de la création de la demande est rappelée dans cet écran. </a:t>
            </a:r>
          </a:p>
          <a:p>
            <a:r>
              <a:rPr lang="fr-FR" sz="1200" dirty="0">
                <a:solidFill>
                  <a:srgbClr val="000000"/>
                </a:solidFill>
                <a:latin typeface="Calibri" panose="020F0502020204030204" pitchFamily="34" charset="0"/>
              </a:rPr>
              <a:t>Si vous constatez une erreur dans la saisie de la codification du programme et/ou du service guichet, il vous est possible de corriger votre demande de la manière décrite ci-dessous. </a:t>
            </a:r>
            <a:endParaRPr lang="fr-FR" sz="1200" dirty="0"/>
          </a:p>
        </p:txBody>
      </p:sp>
      <p:pic>
        <p:nvPicPr>
          <p:cNvPr id="18" name="Image 17"/>
          <p:cNvPicPr>
            <a:picLocks noChangeAspect="1"/>
          </p:cNvPicPr>
          <p:nvPr/>
        </p:nvPicPr>
        <p:blipFill>
          <a:blip r:embed="rId4"/>
          <a:stretch>
            <a:fillRect/>
          </a:stretch>
        </p:blipFill>
        <p:spPr>
          <a:xfrm>
            <a:off x="807004" y="1534203"/>
            <a:ext cx="5667375" cy="3810000"/>
          </a:xfrm>
          <a:prstGeom prst="rect">
            <a:avLst/>
          </a:prstGeom>
        </p:spPr>
      </p:pic>
      <p:sp>
        <p:nvSpPr>
          <p:cNvPr id="21" name="ZoneTexte 20"/>
          <p:cNvSpPr txBox="1"/>
          <p:nvPr/>
        </p:nvSpPr>
        <p:spPr>
          <a:xfrm>
            <a:off x="807004" y="2050890"/>
            <a:ext cx="5250636" cy="923330"/>
          </a:xfrm>
          <a:prstGeom prst="rect">
            <a:avLst/>
          </a:prstGeom>
          <a:noFill/>
        </p:spPr>
        <p:txBody>
          <a:bodyPr wrap="square" rtlCol="0">
            <a:spAutoFit/>
          </a:bodyPr>
          <a:lstStyle/>
          <a:p>
            <a:r>
              <a:rPr lang="fr-FR" sz="900" b="1" dirty="0" smtClean="0"/>
              <a:t>Programme : </a:t>
            </a:r>
            <a:r>
              <a:rPr lang="fr-FR" sz="900" dirty="0" smtClean="0"/>
              <a:t>Programme opérationnel FEAMPA FranceAgriMer 2021-2027</a:t>
            </a:r>
          </a:p>
          <a:p>
            <a:r>
              <a:rPr lang="fr-FR" sz="900" b="1" dirty="0" smtClean="0"/>
              <a:t>Service Guichet : FAM- </a:t>
            </a:r>
            <a:r>
              <a:rPr lang="fr-FR" sz="900" dirty="0" smtClean="0"/>
              <a:t>FranceAgriMer</a:t>
            </a:r>
          </a:p>
          <a:p>
            <a:r>
              <a:rPr lang="fr-FR" sz="900" b="1" dirty="0" smtClean="0"/>
              <a:t>Codification : </a:t>
            </a:r>
          </a:p>
          <a:p>
            <a:pPr marL="171450" indent="-171450">
              <a:buFont typeface="Arial" panose="020B0604020202020204" pitchFamily="34" charset="0"/>
              <a:buChar char="•"/>
            </a:pPr>
            <a:r>
              <a:rPr lang="fr-FR" sz="900" b="1" dirty="0" smtClean="0"/>
              <a:t>PR 2 </a:t>
            </a:r>
            <a:r>
              <a:rPr lang="fr-FR" sz="900" dirty="0" smtClean="0"/>
              <a:t>: </a:t>
            </a:r>
            <a:r>
              <a:rPr lang="fr-FR" sz="900" dirty="0"/>
              <a:t>Encourager les activités aquacoles durables </a:t>
            </a:r>
            <a:endParaRPr lang="fr-FR" sz="900" dirty="0" smtClean="0"/>
          </a:p>
          <a:p>
            <a:pPr marL="171450" indent="-171450">
              <a:buFont typeface="Arial" panose="020B0604020202020204" pitchFamily="34" charset="0"/>
              <a:buChar char="•"/>
            </a:pPr>
            <a:r>
              <a:rPr lang="fr-FR" sz="900" b="1" dirty="0" smtClean="0"/>
              <a:t>OS 2.2 </a:t>
            </a:r>
            <a:r>
              <a:rPr lang="fr-FR" sz="900" dirty="0" smtClean="0"/>
              <a:t>:Promouvoir la commercialisation et la qualité  des produits de la pêche et de l'aquaculture</a:t>
            </a:r>
          </a:p>
          <a:p>
            <a:pPr marL="171450" indent="-171450">
              <a:buFont typeface="Arial" panose="020B0604020202020204" pitchFamily="34" charset="0"/>
              <a:buChar char="•"/>
            </a:pPr>
            <a:r>
              <a:rPr lang="fr-FR" sz="900" b="1" dirty="0" smtClean="0"/>
              <a:t>TA 2.2.3 </a:t>
            </a:r>
            <a:r>
              <a:rPr lang="fr-FR" sz="900" dirty="0" smtClean="0"/>
              <a:t>:Plans de production et de commercialisation des OP </a:t>
            </a:r>
            <a:endParaRPr lang="fr-FR" sz="900" dirty="0"/>
          </a:p>
        </p:txBody>
      </p:sp>
      <p:pic>
        <p:nvPicPr>
          <p:cNvPr id="13" name="Image 12" descr="C:\Users\barbara-e.charvot\AppData\Local\Microsoft\Windows\INetCache\Content.MSO\4D4B6431.tmp"/>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6852" y="176864"/>
            <a:ext cx="1247775" cy="753745"/>
          </a:xfrm>
          <a:prstGeom prst="rect">
            <a:avLst/>
          </a:prstGeom>
          <a:noFill/>
          <a:ln>
            <a:noFill/>
          </a:ln>
        </p:spPr>
      </p:pic>
      <p:pic>
        <p:nvPicPr>
          <p:cNvPr id="15" name="Image 14"/>
          <p:cNvPicPr/>
          <p:nvPr/>
        </p:nvPicPr>
        <p:blipFill rotWithShape="1">
          <a:blip r:embed="rId6"/>
          <a:srcRect l="29056" t="51863" r="63160" b="39861"/>
          <a:stretch/>
        </p:blipFill>
        <p:spPr bwMode="auto">
          <a:xfrm>
            <a:off x="6039662" y="160276"/>
            <a:ext cx="1146175" cy="762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53482236"/>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4308</TotalTime>
  <Words>3823</Words>
  <Application>Microsoft Office PowerPoint</Application>
  <PresentationFormat>Personnalisé</PresentationFormat>
  <Paragraphs>360</Paragraphs>
  <Slides>20</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20</vt:i4>
      </vt:variant>
    </vt:vector>
  </HeadingPairs>
  <TitlesOfParts>
    <vt:vector size="28" baseType="lpstr">
      <vt:lpstr>Arial</vt:lpstr>
      <vt:lpstr>Calibri</vt:lpstr>
      <vt:lpstr>Calibri Light</vt:lpstr>
      <vt:lpstr>Cambria</vt:lpstr>
      <vt:lpstr>daxregular</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MTES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BURNY Cynthia</dc:creator>
  <cp:lastModifiedBy>BURNY Cynthia</cp:lastModifiedBy>
  <cp:revision>108</cp:revision>
  <dcterms:created xsi:type="dcterms:W3CDTF">2022-05-31T08:52:23Z</dcterms:created>
  <dcterms:modified xsi:type="dcterms:W3CDTF">2022-09-27T09:03:32Z</dcterms:modified>
</cp:coreProperties>
</file>