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"/>
  </p:notesMasterIdLst>
  <p:sldIdLst>
    <p:sldId id="256" r:id="rId2"/>
    <p:sldId id="259" r:id="rId3"/>
    <p:sldId id="258" r:id="rId4"/>
  </p:sldIdLst>
  <p:sldSz cx="7559675" cy="1069181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CHARVOT Barbara" initials="CB" lastIdx="6" clrIdx="0">
    <p:extLst>
      <p:ext uri="{19B8F6BF-5375-455C-9EA6-DF929625EA0E}">
        <p15:presenceInfo xmlns:p15="http://schemas.microsoft.com/office/powerpoint/2012/main" userId="CHARVOT Barbara" providerId="None"/>
      </p:ext>
    </p:extLst>
  </p:cmAuthor>
  <p:cmAuthor id="2" name="LELOIR Manon" initials="LM" lastIdx="2" clrIdx="1">
    <p:extLst>
      <p:ext uri="{19B8F6BF-5375-455C-9EA6-DF929625EA0E}">
        <p15:presenceInfo xmlns:p15="http://schemas.microsoft.com/office/powerpoint/2012/main" userId="LELOIR Manon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DC3E6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9" autoAdjust="0"/>
    <p:restoredTop sz="94660"/>
  </p:normalViewPr>
  <p:slideViewPr>
    <p:cSldViewPr snapToGrid="0">
      <p:cViewPr>
        <p:scale>
          <a:sx n="200" d="100"/>
          <a:sy n="200" d="100"/>
        </p:scale>
        <p:origin x="744" y="-85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E4D6145-46C9-45C7-A245-DD47B7B66475}" type="datetimeFigureOut">
              <a:rPr lang="fr-FR" smtClean="0"/>
              <a:t>15/02/2024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2338388" y="1143000"/>
            <a:ext cx="21812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93E9C0-EB30-4FAF-94F3-D230AC03CC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073065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fr-FR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6EB6B5-13B5-470E-9ABA-9C4CF0738D1A}" type="datetime1">
              <a:rPr lang="fr-FR" smtClean="0"/>
              <a:t>15/02/2024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Version du 01/06/2022                  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217679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83CC5E-BB82-4C99-995D-0059811A16ED}" type="datetime1">
              <a:rPr lang="fr-FR" smtClean="0"/>
              <a:t>15/02/2024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Version du 01/06/2022                  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015207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0238F-D5D5-4807-988C-99B8AEBBCB46}" type="datetime1">
              <a:rPr lang="fr-FR" smtClean="0"/>
              <a:t>15/02/2024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Version du 01/06/2022                  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658918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C52C18-288F-4E0E-90EF-003E058BE7C3}" type="datetime1">
              <a:rPr lang="fr-FR" smtClean="0"/>
              <a:t>15/02/2024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Version du 01/06/2022                  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04023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30F9D-2A54-427C-9869-1BF684E84379}" type="datetime1">
              <a:rPr lang="fr-FR" smtClean="0"/>
              <a:t>15/02/2024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Version du 01/06/2022                  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464826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A3619-E0A2-4D77-9887-3AEE627158FB}" type="datetime1">
              <a:rPr lang="fr-FR" smtClean="0"/>
              <a:t>15/02/2024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Version du 01/06/2022                  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39555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3903CC-C23A-4AD3-A252-01AACEDDA925}" type="datetime1">
              <a:rPr lang="fr-FR" smtClean="0"/>
              <a:t>15/02/2024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Version du 01/06/2022                  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03591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58D9F-EA3F-49C6-A87A-005F0530711A}" type="datetime1">
              <a:rPr lang="fr-FR" smtClean="0"/>
              <a:t>15/02/2024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Version du 01/06/2022                               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060778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79E8A-C1D1-4E80-B802-CBA45A77CD94}" type="datetime1">
              <a:rPr lang="fr-FR" smtClean="0"/>
              <a:t>15/02/2024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Version du 01/06/2022                               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37134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A805C4-9E6C-4192-BA5A-83A65631A9B5}" type="datetime1">
              <a:rPr lang="fr-FR" smtClean="0"/>
              <a:t>15/02/2024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Version du 01/06/2022                  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337238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FEF61-22A1-407B-8294-F54B36EC6632}" type="datetime1">
              <a:rPr lang="fr-FR" smtClean="0"/>
              <a:t>15/02/2024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Version du 01/06/2022                  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432226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B6830E-9A07-4792-8D10-CE35126543A7}" type="datetime1">
              <a:rPr lang="fr-FR" smtClean="0"/>
              <a:t>15/02/2024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fr-FR"/>
              <a:t>Version du 01/06/2022                  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2FA2C3-344A-4AAA-B278-B58E566A51A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088147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dt="0"/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447517" y="1340752"/>
            <a:ext cx="4519186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fr-FR" sz="3600" b="1" cap="none" spc="0" dirty="0">
                <a:ln w="0"/>
                <a:solidFill>
                  <a:srgbClr val="5B9BD5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</a:rPr>
              <a:t>E-Synergie</a:t>
            </a:r>
          </a:p>
          <a:p>
            <a:pPr algn="ctr"/>
            <a:r>
              <a:rPr lang="fr-FR" sz="2800" b="1" dirty="0">
                <a:ln w="0"/>
                <a:solidFill>
                  <a:srgbClr val="5B9BD5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</a:rPr>
              <a:t>Liste des pièces justificatives </a:t>
            </a:r>
          </a:p>
          <a:p>
            <a:pPr algn="ctr"/>
            <a:r>
              <a:rPr lang="fr-FR" sz="1600" cap="none" spc="0" dirty="0">
                <a:ln w="0"/>
                <a:solidFill>
                  <a:srgbClr val="5B9BD5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</a:rPr>
              <a:t>Programme opérationnel FEAMPA 2021-2027</a:t>
            </a:r>
          </a:p>
        </p:txBody>
      </p:sp>
      <p:cxnSp>
        <p:nvCxnSpPr>
          <p:cNvPr id="5" name="Connecteur droit 4"/>
          <p:cNvCxnSpPr/>
          <p:nvPr/>
        </p:nvCxnSpPr>
        <p:spPr>
          <a:xfrm>
            <a:off x="302042" y="1340752"/>
            <a:ext cx="6882849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Connecteur droit 5"/>
          <p:cNvCxnSpPr/>
          <p:nvPr/>
        </p:nvCxnSpPr>
        <p:spPr>
          <a:xfrm flipV="1">
            <a:off x="302042" y="2837053"/>
            <a:ext cx="6882849" cy="22439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Espace réservé du pied de page 8"/>
          <p:cNvSpPr>
            <a:spLocks noGrp="1"/>
          </p:cNvSpPr>
          <p:nvPr>
            <p:ph type="ftr" sz="quarter" idx="11"/>
          </p:nvPr>
        </p:nvSpPr>
        <p:spPr>
          <a:xfrm>
            <a:off x="0" y="9909729"/>
            <a:ext cx="2551390" cy="569240"/>
          </a:xfrm>
        </p:spPr>
        <p:txBody>
          <a:bodyPr/>
          <a:lstStyle/>
          <a:p>
            <a:r>
              <a:rPr lang="fr-FR" dirty="0"/>
              <a:t>Version du 01/06/2022                                </a:t>
            </a:r>
          </a:p>
        </p:txBody>
      </p:sp>
      <p:sp>
        <p:nvSpPr>
          <p:cNvPr id="10" name="Espace réservé du numéro de diapositive 9"/>
          <p:cNvSpPr>
            <a:spLocks noGrp="1"/>
          </p:cNvSpPr>
          <p:nvPr>
            <p:ph type="sldNum" sz="quarter" idx="12"/>
          </p:nvPr>
        </p:nvSpPr>
        <p:spPr>
          <a:xfrm>
            <a:off x="5339020" y="9866566"/>
            <a:ext cx="1700927" cy="569240"/>
          </a:xfrm>
        </p:spPr>
        <p:txBody>
          <a:bodyPr/>
          <a:lstStyle/>
          <a:p>
            <a:fld id="{DE2FA2C3-344A-4AAA-B278-B58E566A51AB}" type="slidenum">
              <a:rPr lang="fr-FR" smtClean="0"/>
              <a:t>1</a:t>
            </a:fld>
            <a:endParaRPr lang="fr-FR"/>
          </a:p>
        </p:txBody>
      </p:sp>
      <p:sp>
        <p:nvSpPr>
          <p:cNvPr id="12" name="Rectangle 11"/>
          <p:cNvSpPr/>
          <p:nvPr/>
        </p:nvSpPr>
        <p:spPr>
          <a:xfrm>
            <a:off x="862013" y="3141244"/>
            <a:ext cx="5976937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u="sng" dirty="0"/>
              <a:t>Pièces nécessaires à l’instruction du dossier OS 2.1 et OS 2.2</a:t>
            </a:r>
          </a:p>
        </p:txBody>
      </p:sp>
      <p:sp>
        <p:nvSpPr>
          <p:cNvPr id="13" name="Rectangle 12"/>
          <p:cNvSpPr/>
          <p:nvPr/>
        </p:nvSpPr>
        <p:spPr>
          <a:xfrm>
            <a:off x="408596" y="3804889"/>
            <a:ext cx="6882849" cy="17235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fr-FR" sz="1600" dirty="0"/>
              <a:t>Les pièces à fournir listées ci-dessous doivent être transmises en cliquant sur le bouton « + Ajouter une pièce » -&gt; </a:t>
            </a:r>
            <a:r>
              <a:rPr lang="fr-FR" sz="1600" i="1" dirty="0">
                <a:solidFill>
                  <a:srgbClr val="FF0000"/>
                </a:solidFill>
              </a:rPr>
              <a:t>limite de 100 Mo par fichier et de 1000 Mo pour l’ensemble de fichiers joints. </a:t>
            </a:r>
          </a:p>
          <a:p>
            <a:pPr algn="ctr"/>
            <a:endParaRPr lang="fr-FR" sz="1600" dirty="0"/>
          </a:p>
          <a:p>
            <a:pPr algn="ctr"/>
            <a:r>
              <a:rPr lang="fr-FR" sz="1400" b="1" u="sng" dirty="0">
                <a:solidFill>
                  <a:schemeClr val="accent2"/>
                </a:solidFill>
                <a:latin typeface="Calibri" panose="020F0502020204030204" pitchFamily="34" charset="0"/>
              </a:rPr>
              <a:t>NB : Le service guichet pourra demander des pièces complémentaires qu'il juge nécessaires à l'instruction de votre dossier en fonction de la nature de votre, du statut de votre structure et des dépenses qui seront présentées. </a:t>
            </a:r>
          </a:p>
        </p:txBody>
      </p:sp>
      <p:sp>
        <p:nvSpPr>
          <p:cNvPr id="14" name="ZoneTexte 13"/>
          <p:cNvSpPr txBox="1"/>
          <p:nvPr/>
        </p:nvSpPr>
        <p:spPr>
          <a:xfrm>
            <a:off x="1723292" y="8288447"/>
            <a:ext cx="5316655" cy="42203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lang="fr-FR" dirty="0"/>
          </a:p>
        </p:txBody>
      </p:sp>
      <p:sp>
        <p:nvSpPr>
          <p:cNvPr id="16" name="ZoneTexte 15"/>
          <p:cNvSpPr txBox="1"/>
          <p:nvPr/>
        </p:nvSpPr>
        <p:spPr>
          <a:xfrm>
            <a:off x="625064" y="8314796"/>
            <a:ext cx="1098228" cy="369332"/>
          </a:xfrm>
          <a:prstGeom prst="rect">
            <a:avLst/>
          </a:prstGeom>
          <a:noFill/>
          <a:ln w="12700">
            <a:noFill/>
          </a:ln>
        </p:spPr>
        <p:txBody>
          <a:bodyPr wrap="square" rtlCol="0">
            <a:spAutoFit/>
          </a:bodyPr>
          <a:lstStyle/>
          <a:p>
            <a:r>
              <a:rPr lang="fr-FR" dirty="0"/>
              <a:t>Projet :</a:t>
            </a:r>
          </a:p>
        </p:txBody>
      </p:sp>
      <p:sp>
        <p:nvSpPr>
          <p:cNvPr id="18" name="ZoneTexte 17"/>
          <p:cNvSpPr txBox="1"/>
          <p:nvPr/>
        </p:nvSpPr>
        <p:spPr>
          <a:xfrm>
            <a:off x="1723293" y="9085913"/>
            <a:ext cx="1828800" cy="42203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lang="fr-FR" dirty="0"/>
          </a:p>
        </p:txBody>
      </p:sp>
      <p:sp>
        <p:nvSpPr>
          <p:cNvPr id="19" name="ZoneTexte 18"/>
          <p:cNvSpPr txBox="1"/>
          <p:nvPr/>
        </p:nvSpPr>
        <p:spPr>
          <a:xfrm>
            <a:off x="312532" y="9154838"/>
            <a:ext cx="1723292" cy="369332"/>
          </a:xfrm>
          <a:prstGeom prst="rect">
            <a:avLst/>
          </a:prstGeom>
          <a:noFill/>
          <a:ln w="12700">
            <a:noFill/>
          </a:ln>
        </p:spPr>
        <p:txBody>
          <a:bodyPr wrap="square" rtlCol="0">
            <a:spAutoFit/>
          </a:bodyPr>
          <a:lstStyle/>
          <a:p>
            <a:r>
              <a:rPr lang="fr-FR" dirty="0"/>
              <a:t>Contrôlé le :</a:t>
            </a:r>
          </a:p>
        </p:txBody>
      </p:sp>
      <p:sp>
        <p:nvSpPr>
          <p:cNvPr id="20" name="ZoneTexte 19"/>
          <p:cNvSpPr txBox="1"/>
          <p:nvPr/>
        </p:nvSpPr>
        <p:spPr>
          <a:xfrm>
            <a:off x="3743466" y="9154838"/>
            <a:ext cx="782557" cy="369332"/>
          </a:xfrm>
          <a:prstGeom prst="rect">
            <a:avLst/>
          </a:prstGeom>
          <a:noFill/>
          <a:ln w="12700">
            <a:noFill/>
          </a:ln>
        </p:spPr>
        <p:txBody>
          <a:bodyPr wrap="square" rtlCol="0">
            <a:spAutoFit/>
          </a:bodyPr>
          <a:lstStyle/>
          <a:p>
            <a:r>
              <a:rPr lang="fr-FR" dirty="0"/>
              <a:t>Par :</a:t>
            </a:r>
          </a:p>
        </p:txBody>
      </p:sp>
      <p:sp>
        <p:nvSpPr>
          <p:cNvPr id="21" name="ZoneTexte 20"/>
          <p:cNvSpPr txBox="1"/>
          <p:nvPr/>
        </p:nvSpPr>
        <p:spPr>
          <a:xfrm>
            <a:off x="4496975" y="9102139"/>
            <a:ext cx="2542971" cy="42203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lang="fr-FR" dirty="0"/>
          </a:p>
        </p:txBody>
      </p:sp>
      <p:sp>
        <p:nvSpPr>
          <p:cNvPr id="17" name="Rectangle 16"/>
          <p:cNvSpPr/>
          <p:nvPr/>
        </p:nvSpPr>
        <p:spPr>
          <a:xfrm>
            <a:off x="387102" y="7642116"/>
            <a:ext cx="688285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fr-FR" sz="1100" i="1" dirty="0">
                <a:solidFill>
                  <a:schemeClr val="accent2"/>
                </a:solidFill>
                <a:latin typeface="Calibri" panose="020F0502020204030204" pitchFamily="34" charset="0"/>
              </a:rPr>
              <a:t>Une partie est réservé au service instructeur pour vérification des pièces, merci d’imprimer, scanner et télécharger ce document  dans l’onglet 7 : pièces justificatives.</a:t>
            </a:r>
          </a:p>
        </p:txBody>
      </p:sp>
      <p:pic>
        <p:nvPicPr>
          <p:cNvPr id="23" name="Image 22"/>
          <p:cNvPicPr/>
          <p:nvPr/>
        </p:nvPicPr>
        <p:blipFill rotWithShape="1">
          <a:blip r:embed="rId2"/>
          <a:srcRect l="29056" t="51863" r="63160" b="39861"/>
          <a:stretch/>
        </p:blipFill>
        <p:spPr bwMode="auto">
          <a:xfrm>
            <a:off x="5858933" y="395355"/>
            <a:ext cx="1167825" cy="648136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  <p:pic>
        <p:nvPicPr>
          <p:cNvPr id="3" name="Image 2" descr="Une image contenant texte&#10;&#10;Description générée automatiquement">
            <a:extLst>
              <a:ext uri="{FF2B5EF4-FFF2-40B4-BE49-F238E27FC236}">
                <a16:creationId xmlns:a16="http://schemas.microsoft.com/office/drawing/2014/main" id="{24AD89B5-C847-4AFB-AFCB-DBDA2B42DFEF}"/>
              </a:ext>
            </a:extLst>
          </p:cNvPr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2400" y="199965"/>
            <a:ext cx="1570892" cy="9361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293025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2504143" y="10122573"/>
            <a:ext cx="2551390" cy="569240"/>
          </a:xfrm>
        </p:spPr>
        <p:txBody>
          <a:bodyPr/>
          <a:lstStyle/>
          <a:p>
            <a:r>
              <a:rPr lang="fr-FR" dirty="0"/>
              <a:t>Version du 01/02/2024                                </a:t>
            </a:r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>
          <a:xfrm>
            <a:off x="5360285" y="10122573"/>
            <a:ext cx="1700927" cy="569240"/>
          </a:xfrm>
        </p:spPr>
        <p:txBody>
          <a:bodyPr/>
          <a:lstStyle/>
          <a:p>
            <a:fld id="{DE2FA2C3-344A-4AAA-B278-B58E566A51AB}" type="slidenum">
              <a:rPr lang="fr-FR" smtClean="0"/>
              <a:t>2</a:t>
            </a:fld>
            <a:endParaRPr lang="fr-FR" dirty="0"/>
          </a:p>
        </p:txBody>
      </p:sp>
      <p:cxnSp>
        <p:nvCxnSpPr>
          <p:cNvPr id="6" name="Connecteur droit 5"/>
          <p:cNvCxnSpPr/>
          <p:nvPr/>
        </p:nvCxnSpPr>
        <p:spPr>
          <a:xfrm>
            <a:off x="302040" y="873497"/>
            <a:ext cx="6882849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9" name="Tableau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581710"/>
              </p:ext>
            </p:extLst>
          </p:nvPr>
        </p:nvGraphicFramePr>
        <p:xfrm>
          <a:off x="302039" y="1313853"/>
          <a:ext cx="6882850" cy="71535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46567">
                  <a:extLst>
                    <a:ext uri="{9D8B030D-6E8A-4147-A177-3AD203B41FA5}">
                      <a16:colId xmlns:a16="http://schemas.microsoft.com/office/drawing/2014/main" val="2636959680"/>
                    </a:ext>
                  </a:extLst>
                </a:gridCol>
                <a:gridCol w="1044656">
                  <a:extLst>
                    <a:ext uri="{9D8B030D-6E8A-4147-A177-3AD203B41FA5}">
                      <a16:colId xmlns:a16="http://schemas.microsoft.com/office/drawing/2014/main" val="3078815547"/>
                    </a:ext>
                  </a:extLst>
                </a:gridCol>
                <a:gridCol w="879094">
                  <a:extLst>
                    <a:ext uri="{9D8B030D-6E8A-4147-A177-3AD203B41FA5}">
                      <a16:colId xmlns:a16="http://schemas.microsoft.com/office/drawing/2014/main" val="2535599827"/>
                    </a:ext>
                  </a:extLst>
                </a:gridCol>
                <a:gridCol w="1012533">
                  <a:extLst>
                    <a:ext uri="{9D8B030D-6E8A-4147-A177-3AD203B41FA5}">
                      <a16:colId xmlns:a16="http://schemas.microsoft.com/office/drawing/2014/main" val="2921261580"/>
                    </a:ext>
                  </a:extLst>
                </a:gridCol>
              </a:tblGrid>
              <a:tr h="383759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PIECES</a:t>
                      </a:r>
                      <a:r>
                        <a:rPr lang="fr-FR" sz="1200" baseline="0" dirty="0"/>
                        <a:t> JUSTIFICATIVES COMMUNES</a:t>
                      </a:r>
                      <a:endParaRPr lang="fr-FR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000" dirty="0"/>
                        <a:t>ORIGINAL</a:t>
                      </a:r>
                      <a:r>
                        <a:rPr lang="fr-FR" sz="1000" baseline="0" dirty="0"/>
                        <a:t> /</a:t>
                      </a:r>
                    </a:p>
                    <a:p>
                      <a:pPr algn="ctr"/>
                      <a:r>
                        <a:rPr lang="fr-FR" sz="1000" baseline="0" dirty="0"/>
                        <a:t>COPIE</a:t>
                      </a:r>
                      <a:endParaRPr lang="fr-FR" sz="10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000" dirty="0"/>
                        <a:t>Pièce</a:t>
                      </a:r>
                      <a:r>
                        <a:rPr lang="fr-FR" sz="1000" baseline="0" dirty="0"/>
                        <a:t> </a:t>
                      </a:r>
                    </a:p>
                    <a:p>
                      <a:pPr algn="ctr"/>
                      <a:r>
                        <a:rPr lang="fr-FR" sz="1000" baseline="0" dirty="0"/>
                        <a:t>Jointe </a:t>
                      </a:r>
                      <a:endParaRPr lang="fr-FR" sz="10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000" dirty="0"/>
                        <a:t>Service </a:t>
                      </a:r>
                    </a:p>
                    <a:p>
                      <a:pPr algn="ctr"/>
                      <a:r>
                        <a:rPr lang="fr-FR" sz="1000" dirty="0"/>
                        <a:t>Instructeur</a:t>
                      </a: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04793808"/>
                  </a:ext>
                </a:extLst>
              </a:tr>
              <a:tr h="301587">
                <a:tc gridSpan="4">
                  <a:txBody>
                    <a:bodyPr/>
                    <a:lstStyle/>
                    <a:p>
                      <a:r>
                        <a:rPr lang="fr-FR" sz="1000" b="1" i="1" dirty="0">
                          <a:solidFill>
                            <a:schemeClr val="bg1"/>
                          </a:solidFill>
                        </a:rPr>
                        <a:t>Pièces à fournir pour tous les bénéficiaires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 sz="1000" i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715828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fr-FR" sz="1000" dirty="0"/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fr-FR" sz="1000" dirty="0"/>
                        <a:t>Document</a:t>
                      </a:r>
                      <a:r>
                        <a:rPr lang="fr-FR" sz="1000" baseline="0" dirty="0"/>
                        <a:t> attestant la capacité du représentant </a:t>
                      </a: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légal ou du pouvoir donné (convention, délégation, procuration)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fr-FR" sz="1000" baseline="0" dirty="0"/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fr-FR" sz="1000" baseline="0" dirty="0"/>
                        <a:t>Relevé d’identité bancaire IBAN/code BIC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fr-FR" sz="1000" baseline="0" dirty="0"/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fr-FR" sz="1000" baseline="0" dirty="0"/>
                        <a:t>Attestation de non-assujettissement à la TVA, le cas échéant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defTabSz="755934" rtl="0" eaLnBrk="1" latinLnBrk="0" hangingPunct="1">
                        <a:buFont typeface="Arial" panose="020B0604020202020204" pitchFamily="34" charset="0"/>
                        <a:buNone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indent="0" algn="ctr" defTabSz="755934" rtl="0" eaLnBrk="1" latinLnBrk="0" hangingPunct="1">
                        <a:buFont typeface="Arial" panose="020B0604020202020204" pitchFamily="34" charset="0"/>
                        <a:buNone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 </a:t>
                      </a:r>
                    </a:p>
                    <a:p>
                      <a:pPr marL="0" indent="0" algn="ctr" defTabSz="755934" rtl="0" eaLnBrk="1" latinLnBrk="0" hangingPunct="1">
                        <a:buFont typeface="Arial" panose="020B0604020202020204" pitchFamily="34" charset="0"/>
                        <a:buNone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indent="0" algn="ctr" defTabSz="755934" rtl="0" eaLnBrk="1" latinLnBrk="0" hangingPunct="1">
                        <a:buFont typeface="Arial" panose="020B0604020202020204" pitchFamily="34" charset="0"/>
                        <a:buNone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indent="0" algn="ctr" defTabSz="755934" rtl="0" eaLnBrk="1" latinLnBrk="0" hangingPunct="1">
                        <a:buFont typeface="Arial" panose="020B0604020202020204" pitchFamily="34" charset="0"/>
                        <a:buNone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marL="0" indent="0" algn="ctr" defTabSz="755934" rtl="0" eaLnBrk="1" latinLnBrk="0" hangingPunct="1">
                        <a:buFont typeface="Arial" panose="020B0604020202020204" pitchFamily="34" charset="0"/>
                        <a:buNone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indent="0" algn="ctr" defTabSz="755934" rtl="0" eaLnBrk="1" latinLnBrk="0" hangingPunct="1">
                        <a:buFont typeface="Arial" panose="020B0604020202020204" pitchFamily="34" charset="0"/>
                        <a:buNone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/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/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/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/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/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/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0736539"/>
                  </a:ext>
                </a:extLst>
              </a:tr>
              <a:tr h="236159">
                <a:tc gridSpan="4">
                  <a:txBody>
                    <a:bodyPr/>
                    <a:lstStyle/>
                    <a:p>
                      <a:pPr marL="0" algn="l" defTabSz="755934" rtl="0" eaLnBrk="1" latinLnBrk="0" hangingPunct="1"/>
                      <a:r>
                        <a:rPr lang="fr-FR" sz="1000" i="1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Pour les entreprises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algn="l" defTabSz="755934" rtl="0" eaLnBrk="1" latinLnBrk="0" hangingPunct="1"/>
                      <a:endParaRPr lang="fr-FR" sz="1000" i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3908383"/>
                  </a:ext>
                </a:extLst>
              </a:tr>
              <a:tr h="1612131">
                <a:tc>
                  <a:txBody>
                    <a:bodyPr/>
                    <a:lstStyle/>
                    <a:p>
                      <a:pPr marL="285750" indent="-285750" algn="l" defTabSz="755934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Attestation de régularité fiscale et sociale (URSSAF/MSA/ENIM - sauf nouvel installé n’ayant pas encore eu à s’acquitter de ces obligations)</a:t>
                      </a:r>
                    </a:p>
                    <a:p>
                      <a:pPr marL="285750" indent="-285750" algn="l" defTabSz="755934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Extrait K-Bis de moins de 3 mois au moment du dépôt</a:t>
                      </a:r>
                    </a:p>
                    <a:p>
                      <a:pPr marL="285750" indent="-285750" algn="l" defTabSz="755934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Rapport / Compte rendu d’activité </a:t>
                      </a:r>
                    </a:p>
                    <a:p>
                      <a:pPr marL="285750" indent="-285750" algn="l" defTabSz="755934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Dernière liasse fiscale complète de l’année écoulée</a:t>
                      </a:r>
                    </a:p>
                    <a:p>
                      <a:pPr marL="285750" indent="-285750" algn="l" defTabSz="755934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Bilan comptable ou comptes de résultat des trois dernières années, ou compte d’exploitation et bilan du dernier exercice clos </a:t>
                      </a:r>
                    </a:p>
                    <a:p>
                      <a:pPr marL="285750" marR="0" lvl="0" indent="-28575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fr-FR" sz="1000" b="1" u="sng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Pour les entreprises appartenant à un groupe </a:t>
                      </a: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: </a:t>
                      </a:r>
                    </a:p>
                    <a:p>
                      <a:pPr marL="228600" marR="0" lvl="0" indent="-22860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L’organigramme précisant les niveaux de participation, effectifs, chiffre d'affaires, bilan des entreprises du groupe</a:t>
                      </a:r>
                    </a:p>
                    <a:p>
                      <a:pPr marL="228600" marR="0" lvl="0" indent="-22860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La liste des associés et des filiales, composition du capital et liens éventuels avec d’autres personnes privées si cela n’apparait pas dans la liasse fiscale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algn="ctr"/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algn="ctr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algn="ctr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algn="ctr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algn="ctr"/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67599392"/>
                  </a:ext>
                </a:extLst>
              </a:tr>
              <a:tr h="236159">
                <a:tc gridSpan="4">
                  <a:txBody>
                    <a:bodyPr/>
                    <a:lstStyle/>
                    <a:p>
                      <a:pPr marL="0" marR="0" lvl="0" indent="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i="1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Pour les personnes physiques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9648508"/>
                  </a:ext>
                </a:extLst>
              </a:tr>
              <a:tr h="531358">
                <a:tc>
                  <a:txBody>
                    <a:bodyPr/>
                    <a:lstStyle/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Pièce d’identité 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Statut de copropriété (le cas échéant)</a:t>
                      </a:r>
                    </a:p>
                    <a:p>
                      <a:pPr marL="171450" marR="0" lvl="0" indent="-17145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fr-FR" sz="1000" u="none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Attestation de régularité fiscale et sociale </a:t>
                      </a:r>
                    </a:p>
                    <a:p>
                      <a:pPr marL="171450" marR="0" lvl="0" indent="-17145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fr-FR" sz="1000" u="none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Dernière déclaration de revenus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mpd="sng">
                      <a:noFill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755934" rtl="0" eaLnBrk="1" latinLnBrk="0" hangingPunct="1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marL="0" algn="ctr" defTabSz="755934" rtl="0" eaLnBrk="1" latinLnBrk="0" hangingPunct="1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marL="0" algn="ctr" defTabSz="755934" rtl="0" eaLnBrk="1" latinLnBrk="0" hangingPunct="1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marL="0" algn="ctr" defTabSz="755934" rtl="0" eaLnBrk="1" latinLnBrk="0" hangingPunct="1"/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mpd="sng">
                      <a:noFill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mpd="sng">
                      <a:noFill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mpd="sng">
                      <a:noFill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20369970"/>
                  </a:ext>
                </a:extLst>
              </a:tr>
              <a:tr h="1121757">
                <a:tc>
                  <a:txBody>
                    <a:bodyPr/>
                    <a:lstStyle/>
                    <a:p>
                      <a:pPr marL="171450" lvl="0" indent="-171450">
                        <a:buFont typeface="Arial" panose="020B0604020202020204" pitchFamily="34" charset="0"/>
                        <a:buChar char="•"/>
                      </a:pPr>
                      <a:endParaRPr lang="fr-FR" sz="1000" kern="1200" baseline="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755934" rtl="0" eaLnBrk="1" latinLnBrk="0" hangingPunct="1"/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2211716"/>
                  </a:ext>
                </a:extLst>
              </a:tr>
            </a:tbl>
          </a:graphicData>
        </a:graphic>
      </p:graphicFrame>
      <p:sp>
        <p:nvSpPr>
          <p:cNvPr id="10" name="ZoneTexte 9"/>
          <p:cNvSpPr txBox="1"/>
          <p:nvPr/>
        </p:nvSpPr>
        <p:spPr>
          <a:xfrm>
            <a:off x="302039" y="948736"/>
            <a:ext cx="68828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b="1" u="sng" dirty="0">
                <a:solidFill>
                  <a:schemeClr val="accent2"/>
                </a:solidFill>
                <a:latin typeface="Calibri" panose="020F0502020204030204" pitchFamily="34" charset="0"/>
              </a:rPr>
              <a:t>Les pièces ci-dessous sont nécessaires à l’instruction du dossier</a:t>
            </a:r>
          </a:p>
        </p:txBody>
      </p:sp>
      <p:pic>
        <p:nvPicPr>
          <p:cNvPr id="12" name="Image 11"/>
          <p:cNvPicPr/>
          <p:nvPr/>
        </p:nvPicPr>
        <p:blipFill rotWithShape="1">
          <a:blip r:embed="rId2"/>
          <a:srcRect l="29056" t="51863" r="63160" b="39861"/>
          <a:stretch/>
        </p:blipFill>
        <p:spPr bwMode="auto">
          <a:xfrm>
            <a:off x="6102328" y="86027"/>
            <a:ext cx="1082561" cy="729986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  <p:pic>
        <p:nvPicPr>
          <p:cNvPr id="13" name="Image 12" descr="Une image contenant texte&#10;&#10;Description générée automatiquement">
            <a:extLst>
              <a:ext uri="{FF2B5EF4-FFF2-40B4-BE49-F238E27FC236}">
                <a16:creationId xmlns:a16="http://schemas.microsoft.com/office/drawing/2014/main" id="{50C6CF04-9C6B-4E8B-8191-368855F07D09}"/>
              </a:ext>
            </a:extLst>
          </p:cNvPr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2400" y="-17070"/>
            <a:ext cx="1570892" cy="9361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247459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Espace réservé du contenu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15400228"/>
              </p:ext>
            </p:extLst>
          </p:nvPr>
        </p:nvGraphicFramePr>
        <p:xfrm>
          <a:off x="395287" y="1046162"/>
          <a:ext cx="6789602" cy="17705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48336">
                  <a:extLst>
                    <a:ext uri="{9D8B030D-6E8A-4147-A177-3AD203B41FA5}">
                      <a16:colId xmlns:a16="http://schemas.microsoft.com/office/drawing/2014/main" val="3448400694"/>
                    </a:ext>
                  </a:extLst>
                </a:gridCol>
                <a:gridCol w="1046428">
                  <a:extLst>
                    <a:ext uri="{9D8B030D-6E8A-4147-A177-3AD203B41FA5}">
                      <a16:colId xmlns:a16="http://schemas.microsoft.com/office/drawing/2014/main" val="3198261938"/>
                    </a:ext>
                  </a:extLst>
                </a:gridCol>
                <a:gridCol w="880587">
                  <a:extLst>
                    <a:ext uri="{9D8B030D-6E8A-4147-A177-3AD203B41FA5}">
                      <a16:colId xmlns:a16="http://schemas.microsoft.com/office/drawing/2014/main" val="764796383"/>
                    </a:ext>
                  </a:extLst>
                </a:gridCol>
                <a:gridCol w="1014251">
                  <a:extLst>
                    <a:ext uri="{9D8B030D-6E8A-4147-A177-3AD203B41FA5}">
                      <a16:colId xmlns:a16="http://schemas.microsoft.com/office/drawing/2014/main" val="2438773549"/>
                    </a:ext>
                  </a:extLst>
                </a:gridCol>
              </a:tblGrid>
              <a:tr h="403818">
                <a:tc>
                  <a:txBody>
                    <a:bodyPr/>
                    <a:lstStyle/>
                    <a:p>
                      <a:pPr algn="ctr"/>
                      <a:r>
                        <a:rPr lang="fr-FR" sz="1200" dirty="0"/>
                        <a:t>PIECES</a:t>
                      </a:r>
                      <a:r>
                        <a:rPr lang="fr-FR" sz="1200" baseline="0" dirty="0"/>
                        <a:t> JUSTIFICATIVES COMMUNES</a:t>
                      </a:r>
                      <a:endParaRPr lang="fr-FR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000" dirty="0"/>
                        <a:t>ORIGINAL</a:t>
                      </a:r>
                      <a:r>
                        <a:rPr lang="fr-FR" sz="1000" baseline="0" dirty="0"/>
                        <a:t> /</a:t>
                      </a:r>
                    </a:p>
                    <a:p>
                      <a:pPr algn="ctr"/>
                      <a:r>
                        <a:rPr lang="fr-FR" sz="1000" baseline="0" dirty="0"/>
                        <a:t>COPIE</a:t>
                      </a:r>
                      <a:endParaRPr lang="fr-FR" sz="10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000" dirty="0"/>
                        <a:t>Pièce</a:t>
                      </a:r>
                      <a:r>
                        <a:rPr lang="fr-FR" sz="1000" baseline="0" dirty="0"/>
                        <a:t> </a:t>
                      </a:r>
                    </a:p>
                    <a:p>
                      <a:pPr algn="ctr"/>
                      <a:r>
                        <a:rPr lang="fr-FR" sz="1000" baseline="0" dirty="0"/>
                        <a:t>Jointe </a:t>
                      </a:r>
                      <a:endParaRPr lang="fr-FR" sz="10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000" dirty="0"/>
                        <a:t>Service </a:t>
                      </a:r>
                    </a:p>
                    <a:p>
                      <a:pPr algn="ctr"/>
                      <a:r>
                        <a:rPr lang="fr-FR" sz="1000" dirty="0"/>
                        <a:t>Instructeur</a:t>
                      </a: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7578469"/>
                  </a:ext>
                </a:extLst>
              </a:tr>
              <a:tr h="248504">
                <a:tc gridSpan="4">
                  <a:txBody>
                    <a:bodyPr/>
                    <a:lstStyle/>
                    <a:p>
                      <a:pPr marL="0" algn="l" defTabSz="755934" rtl="0" eaLnBrk="1" latinLnBrk="0" hangingPunct="1"/>
                      <a:r>
                        <a:rPr lang="fr-FR" sz="1000" i="1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Plan de financement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algn="l" defTabSz="755934" rtl="0" eaLnBrk="1" latinLnBrk="0" hangingPunct="1"/>
                      <a:endParaRPr lang="fr-FR" sz="1000" i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48259910"/>
                  </a:ext>
                </a:extLst>
              </a:tr>
              <a:tr h="869762">
                <a:tc>
                  <a:txBody>
                    <a:bodyPr/>
                    <a:lstStyle/>
                    <a:p>
                      <a:pPr marL="285750" indent="-285750" algn="l" defTabSz="755934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Fichier Excel Plan de financement</a:t>
                      </a:r>
                    </a:p>
                    <a:p>
                      <a:pPr marL="285750" indent="-285750" algn="l" defTabSz="755934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Pièces justificatives pour les dépenses prévisionnelles (devis, attestation ou tout document probant)</a:t>
                      </a:r>
                      <a:endParaRPr lang="fr-FR" sz="1000" b="1" kern="1200" baseline="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indent="0" algn="l" defTabSz="755934" rtl="0" eaLnBrk="1" latinLnBrk="0" hangingPunct="1">
                        <a:buFont typeface="Arial" panose="020B0604020202020204" pitchFamily="34" charset="0"/>
                        <a:buNone/>
                      </a:pPr>
                      <a:r>
                        <a:rPr lang="fr-FR" sz="1000" b="1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Pour les bénéficiaires soumis à la commande publique : </a:t>
                      </a:r>
                    </a:p>
                    <a:p>
                      <a:pPr marL="171450" indent="-171450" algn="l" defTabSz="755934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fr-FR" sz="1000" b="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</a:t>
                      </a:r>
                      <a:r>
                        <a:rPr lang="fr-FR" sz="1000" kern="1200" baseline="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rocédure interne des achats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algn="ctr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  <a:p>
                      <a:pPr algn="ctr"/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Copie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☐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78393539"/>
                  </a:ext>
                </a:extLst>
              </a:tr>
              <a:tr h="248504">
                <a:tc>
                  <a:txBody>
                    <a:bodyPr/>
                    <a:lstStyle/>
                    <a:p>
                      <a:pPr marL="0" indent="0" algn="l" defTabSz="755934" rtl="0" eaLnBrk="1" latinLnBrk="0" hangingPunct="1">
                        <a:buFont typeface="Arial" panose="020B0604020202020204" pitchFamily="34" charset="0"/>
                        <a:buNone/>
                      </a:pPr>
                      <a:endParaRPr lang="fr-FR" sz="1000" b="0" i="0" u="none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13048314"/>
                  </a:ext>
                </a:extLst>
              </a:tr>
            </a:tbl>
          </a:graphicData>
        </a:graphic>
      </p:graphicFrame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/>
              <a:t>Version du 01/02/2024                                </a:t>
            </a:r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FA2C3-344A-4AAA-B278-B58E566A51AB}" type="slidenum">
              <a:rPr lang="fr-FR" smtClean="0"/>
              <a:t>3</a:t>
            </a:fld>
            <a:endParaRPr lang="fr-FR"/>
          </a:p>
        </p:txBody>
      </p:sp>
      <p:cxnSp>
        <p:nvCxnSpPr>
          <p:cNvPr id="8" name="Connecteur droit 7"/>
          <p:cNvCxnSpPr/>
          <p:nvPr/>
        </p:nvCxnSpPr>
        <p:spPr>
          <a:xfrm>
            <a:off x="302040" y="860618"/>
            <a:ext cx="6882849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Image 10"/>
          <p:cNvPicPr/>
          <p:nvPr/>
        </p:nvPicPr>
        <p:blipFill rotWithShape="1">
          <a:blip r:embed="rId2"/>
          <a:srcRect l="29056" t="51863" r="63160" b="39861"/>
          <a:stretch/>
        </p:blipFill>
        <p:spPr bwMode="auto">
          <a:xfrm>
            <a:off x="6102328" y="41422"/>
            <a:ext cx="1082561" cy="729986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  <p:pic>
        <p:nvPicPr>
          <p:cNvPr id="12" name="Image 11" descr="Une image contenant texte&#10;&#10;Description générée automatiquement">
            <a:extLst>
              <a:ext uri="{FF2B5EF4-FFF2-40B4-BE49-F238E27FC236}">
                <a16:creationId xmlns:a16="http://schemas.microsoft.com/office/drawing/2014/main" id="{7C24B2EA-9F6B-498C-8A7F-EE7C8A6520FA}"/>
              </a:ext>
            </a:extLst>
          </p:cNvPr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9521" y="0"/>
            <a:ext cx="1570892" cy="9361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1662506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2027</TotalTime>
  <Words>442</Words>
  <Application>Microsoft Office PowerPoint</Application>
  <PresentationFormat>Personnalisé</PresentationFormat>
  <Paragraphs>143</Paragraphs>
  <Slides>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Thème Office</vt:lpstr>
      <vt:lpstr>Présentation PowerPoint</vt:lpstr>
      <vt:lpstr>Présentation PowerPoint</vt:lpstr>
      <vt:lpstr>Présentation PowerPoint</vt:lpstr>
    </vt:vector>
  </TitlesOfParts>
  <Company>MTES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BURNY Cynthia</dc:creator>
  <cp:lastModifiedBy>JOT David</cp:lastModifiedBy>
  <cp:revision>74</cp:revision>
  <dcterms:created xsi:type="dcterms:W3CDTF">2022-06-01T16:29:40Z</dcterms:created>
  <dcterms:modified xsi:type="dcterms:W3CDTF">2024-02-15T16:06:14Z</dcterms:modified>
</cp:coreProperties>
</file>

<file path=docProps/thumbnail.jpeg>
</file>