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charts/chart2.xml" ContentType="application/vnd.openxmlformats-officedocument.drawingml.chart+xml"/>
  <Override PartName="/ppt/notesSlides/notesSlide8.xml" ContentType="application/vnd.openxmlformats-officedocument.presentationml.notesSlide+xml"/>
  <Override PartName="/ppt/charts/chart3.xml" ContentType="application/vnd.openxmlformats-officedocument.drawingml.chart+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5.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4.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5.xml" ContentType="application/vnd.openxmlformats-officedocument.drawingml.chart+xml"/>
  <Override PartName="/ppt/drawings/drawing1.xml" ContentType="application/vnd.openxmlformats-officedocument.drawingml.chartshape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6.xml" ContentType="application/vnd.openxmlformats-officedocument.drawingml.chart+xml"/>
  <Override PartName="/ppt/notesSlides/notesSlide24.xml" ContentType="application/vnd.openxmlformats-officedocument.presentationml.notesSlide+xml"/>
  <Override PartName="/ppt/charts/chart7.xml" ContentType="application/vnd.openxmlformats-officedocument.drawingml.chart+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8.xml" ContentType="application/vnd.openxmlformats-officedocument.drawingml.chart+xml"/>
  <Override PartName="/ppt/charts/chart9.xml" ContentType="application/vnd.openxmlformats-officedocument.drawingml.chart+xml"/>
  <Override PartName="/ppt/drawings/drawing2.xml" ContentType="application/vnd.openxmlformats-officedocument.drawingml.chartshapes+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7.xml" ContentType="application/vnd.openxmlformats-officedocument.presentationml.notesSlide+xml"/>
  <Override PartName="/ppt/charts/chart10.xml" ContentType="application/vnd.openxmlformats-officedocument.drawingml.chart+xml"/>
  <Override PartName="/ppt/charts/chart11.xml" ContentType="application/vnd.openxmlformats-officedocument.drawingml.chart+xml"/>
  <Override PartName="/ppt/notesSlides/notesSlide28.xml" ContentType="application/vnd.openxmlformats-officedocument.presentationml.notesSlide+xml"/>
  <Override PartName="/ppt/charts/chart12.xml" ContentType="application/vnd.openxmlformats-officedocument.drawingml.chart+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13.xml" ContentType="application/vnd.openxmlformats-officedocument.drawingml.chart+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rts/chart14.xml" ContentType="application/vnd.openxmlformats-officedocument.drawingml.chart+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48.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49.xml" ContentType="application/vnd.openxmlformats-officedocument.presentationml.notesSlide+xml"/>
  <Override PartName="/ppt/charts/chart15.xml" ContentType="application/vnd.openxmlformats-officedocument.drawingml.chart+xml"/>
  <Override PartName="/ppt/theme/themeOverride1.xml" ContentType="application/vnd.openxmlformats-officedocument.themeOverride+xml"/>
  <Override PartName="/ppt/notesSlides/notesSlide50.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charts/chart16.xml" ContentType="application/vnd.openxmlformats-officedocument.drawingml.chart+xml"/>
  <Override PartName="/ppt/theme/themeOverride2.xml" ContentType="application/vnd.openxmlformats-officedocument.themeOverride+xml"/>
  <Override PartName="/ppt/notesSlides/notesSlide59.xml" ContentType="application/vnd.openxmlformats-officedocument.presentationml.notesSl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notesSlides/notesSlide60.xml" ContentType="application/vnd.openxmlformats-officedocument.presentationml.notesSlide+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notesSlides/notesSlide61.xml" ContentType="application/vnd.openxmlformats-officedocument.presentationml.notesSlide+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62.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notesSlides/notesSlide63.xml" ContentType="application/vnd.openxmlformats-officedocument.presentationml.notesSlide+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notesSlides/notesSlide64.xml" ContentType="application/vnd.openxmlformats-officedocument.presentationml.notesSlide+xml"/>
  <Override PartName="/ppt/charts/chart20.xml" ContentType="application/vnd.openxmlformats-officedocument.drawingml.chart+xml"/>
  <Override PartName="/ppt/notesSlides/notesSlide65.xml" ContentType="application/vnd.openxmlformats-officedocument.presentationml.notesSlide+xml"/>
  <Override PartName="/ppt/charts/chart21.xml" ContentType="application/vnd.openxmlformats-officedocument.drawingml.chart+xml"/>
  <Override PartName="/ppt/notesSlides/notesSlide66.xml" ContentType="application/vnd.openxmlformats-officedocument.presentationml.notesSlide+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notesSlides/notesSlide67.xml" ContentType="application/vnd.openxmlformats-officedocument.presentationml.notesSlide+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notesSlides/notesSlide68.xml" ContentType="application/vnd.openxmlformats-officedocument.presentationml.notesSlide+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notesSlides/notesSlide69.xml" ContentType="application/vnd.openxmlformats-officedocument.presentationml.notesSlide+xml"/>
  <Override PartName="/ppt/charts/chart22.xml" ContentType="application/vnd.openxmlformats-officedocument.drawingml.chart+xml"/>
  <Override PartName="/ppt/notesSlides/notesSlide70.xml" ContentType="application/vnd.openxmlformats-officedocument.presentationml.notesSlide+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notesSlides/notesSlide71.xml" ContentType="application/vnd.openxmlformats-officedocument.presentationml.notesSlide+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notesSlides/notesSlide72.xml" ContentType="application/vnd.openxmlformats-officedocument.presentationml.notesSlide+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notesSlides/notesSlide75.xml" ContentType="application/vnd.openxmlformats-officedocument.presentationml.notesSlide+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notesSlides/notesSlide76.xml" ContentType="application/vnd.openxmlformats-officedocument.presentationml.notesSlide+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diagrams/data54.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diagrams/data55.xml" ContentType="application/vnd.openxmlformats-officedocument.drawingml.diagramData+xml"/>
  <Override PartName="/ppt/diagrams/layout55.xml" ContentType="application/vnd.openxmlformats-officedocument.drawingml.diagramLayout+xml"/>
  <Override PartName="/ppt/diagrams/quickStyle55.xml" ContentType="application/vnd.openxmlformats-officedocument.drawingml.diagramStyle+xml"/>
  <Override PartName="/ppt/diagrams/colors55.xml" ContentType="application/vnd.openxmlformats-officedocument.drawingml.diagramColors+xml"/>
  <Override PartName="/ppt/diagrams/drawing55.xml" ContentType="application/vnd.ms-office.drawingml.diagramDrawing+xml"/>
  <Override PartName="/ppt/diagrams/data56.xml" ContentType="application/vnd.openxmlformats-officedocument.drawingml.diagramData+xml"/>
  <Override PartName="/ppt/diagrams/layout56.xml" ContentType="application/vnd.openxmlformats-officedocument.drawingml.diagramLayout+xml"/>
  <Override PartName="/ppt/diagrams/quickStyle56.xml" ContentType="application/vnd.openxmlformats-officedocument.drawingml.diagramStyle+xml"/>
  <Override PartName="/ppt/diagrams/colors56.xml" ContentType="application/vnd.openxmlformats-officedocument.drawingml.diagramColors+xml"/>
  <Override PartName="/ppt/diagrams/drawing56.xml" ContentType="application/vnd.ms-office.drawingml.diagramDrawing+xml"/>
  <Override PartName="/ppt/notesSlides/notesSlide77.xml" ContentType="application/vnd.openxmlformats-officedocument.presentationml.notesSlide+xml"/>
  <Override PartName="/ppt/diagrams/data57.xml" ContentType="application/vnd.openxmlformats-officedocument.drawingml.diagramData+xml"/>
  <Override PartName="/ppt/diagrams/layout57.xml" ContentType="application/vnd.openxmlformats-officedocument.drawingml.diagramLayout+xml"/>
  <Override PartName="/ppt/diagrams/quickStyle57.xml" ContentType="application/vnd.openxmlformats-officedocument.drawingml.diagramStyle+xml"/>
  <Override PartName="/ppt/diagrams/colors57.xml" ContentType="application/vnd.openxmlformats-officedocument.drawingml.diagramColors+xml"/>
  <Override PartName="/ppt/diagrams/drawing57.xml" ContentType="application/vnd.ms-office.drawingml.diagramDrawing+xml"/>
  <Override PartName="/ppt/notesSlides/notesSlide78.xml" ContentType="application/vnd.openxmlformats-officedocument.presentationml.notesSlide+xml"/>
  <Override PartName="/ppt/diagrams/data58.xml" ContentType="application/vnd.openxmlformats-officedocument.drawingml.diagramData+xml"/>
  <Override PartName="/ppt/diagrams/layout58.xml" ContentType="application/vnd.openxmlformats-officedocument.drawingml.diagramLayout+xml"/>
  <Override PartName="/ppt/diagrams/quickStyle58.xml" ContentType="application/vnd.openxmlformats-officedocument.drawingml.diagramStyle+xml"/>
  <Override PartName="/ppt/diagrams/colors58.xml" ContentType="application/vnd.openxmlformats-officedocument.drawingml.diagramColors+xml"/>
  <Override PartName="/ppt/diagrams/drawing58.xml" ContentType="application/vnd.ms-office.drawingml.diagramDrawing+xml"/>
  <Override PartName="/ppt/diagrams/data59.xml" ContentType="application/vnd.openxmlformats-officedocument.drawingml.diagramData+xml"/>
  <Override PartName="/ppt/diagrams/layout59.xml" ContentType="application/vnd.openxmlformats-officedocument.drawingml.diagramLayout+xml"/>
  <Override PartName="/ppt/diagrams/quickStyle59.xml" ContentType="application/vnd.openxmlformats-officedocument.drawingml.diagramStyle+xml"/>
  <Override PartName="/ppt/diagrams/colors59.xml" ContentType="application/vnd.openxmlformats-officedocument.drawingml.diagramColors+xml"/>
  <Override PartName="/ppt/diagrams/drawing59.xml" ContentType="application/vnd.ms-office.drawingml.diagramDrawing+xml"/>
  <Override PartName="/ppt/notesSlides/notesSlide79.xml" ContentType="application/vnd.openxmlformats-officedocument.presentationml.notesSlide+xml"/>
  <Override PartName="/ppt/diagrams/data60.xml" ContentType="application/vnd.openxmlformats-officedocument.drawingml.diagramData+xml"/>
  <Override PartName="/ppt/diagrams/layout60.xml" ContentType="application/vnd.openxmlformats-officedocument.drawingml.diagramLayout+xml"/>
  <Override PartName="/ppt/diagrams/quickStyle60.xml" ContentType="application/vnd.openxmlformats-officedocument.drawingml.diagramStyle+xml"/>
  <Override PartName="/ppt/diagrams/colors60.xml" ContentType="application/vnd.openxmlformats-officedocument.drawingml.diagramColors+xml"/>
  <Override PartName="/ppt/diagrams/drawing60.xml" ContentType="application/vnd.ms-office.drawingml.diagramDrawing+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diagrams/data61.xml" ContentType="application/vnd.openxmlformats-officedocument.drawingml.diagramData+xml"/>
  <Override PartName="/ppt/diagrams/layout61.xml" ContentType="application/vnd.openxmlformats-officedocument.drawingml.diagramLayout+xml"/>
  <Override PartName="/ppt/diagrams/quickStyle61.xml" ContentType="application/vnd.openxmlformats-officedocument.drawingml.diagramStyle+xml"/>
  <Override PartName="/ppt/diagrams/colors61.xml" ContentType="application/vnd.openxmlformats-officedocument.drawingml.diagramColors+xml"/>
  <Override PartName="/ppt/diagrams/drawing6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7" r:id="rId1"/>
    <p:sldMasterId id="2147483817" r:id="rId2"/>
    <p:sldMasterId id="2147483827" r:id="rId3"/>
    <p:sldMasterId id="2147483837" r:id="rId4"/>
    <p:sldMasterId id="2147483849" r:id="rId5"/>
    <p:sldMasterId id="2147483861" r:id="rId6"/>
  </p:sldMasterIdLst>
  <p:notesMasterIdLst>
    <p:notesMasterId r:id="rId117"/>
  </p:notesMasterIdLst>
  <p:handoutMasterIdLst>
    <p:handoutMasterId r:id="rId118"/>
  </p:handoutMasterIdLst>
  <p:sldIdLst>
    <p:sldId id="415" r:id="rId7"/>
    <p:sldId id="672" r:id="rId8"/>
    <p:sldId id="843" r:id="rId9"/>
    <p:sldId id="569" r:id="rId10"/>
    <p:sldId id="949" r:id="rId11"/>
    <p:sldId id="950" r:id="rId12"/>
    <p:sldId id="951" r:id="rId13"/>
    <p:sldId id="1006" r:id="rId14"/>
    <p:sldId id="856" r:id="rId15"/>
    <p:sldId id="1179" r:id="rId16"/>
    <p:sldId id="628" r:id="rId17"/>
    <p:sldId id="845" r:id="rId18"/>
    <p:sldId id="874" r:id="rId19"/>
    <p:sldId id="1156" r:id="rId20"/>
    <p:sldId id="937" r:id="rId21"/>
    <p:sldId id="844" r:id="rId22"/>
    <p:sldId id="1077" r:id="rId23"/>
    <p:sldId id="1143" r:id="rId24"/>
    <p:sldId id="1144" r:id="rId25"/>
    <p:sldId id="1145" r:id="rId26"/>
    <p:sldId id="1146" r:id="rId27"/>
    <p:sldId id="1147" r:id="rId28"/>
    <p:sldId id="1148" r:id="rId29"/>
    <p:sldId id="1149" r:id="rId30"/>
    <p:sldId id="1150" r:id="rId31"/>
    <p:sldId id="1151" r:id="rId32"/>
    <p:sldId id="1152" r:id="rId33"/>
    <p:sldId id="1181" r:id="rId34"/>
    <p:sldId id="1153" r:id="rId35"/>
    <p:sldId id="1154" r:id="rId36"/>
    <p:sldId id="1155" r:id="rId37"/>
    <p:sldId id="1039" r:id="rId38"/>
    <p:sldId id="1129" r:id="rId39"/>
    <p:sldId id="1130" r:id="rId40"/>
    <p:sldId id="1131" r:id="rId41"/>
    <p:sldId id="1132" r:id="rId42"/>
    <p:sldId id="1133" r:id="rId43"/>
    <p:sldId id="1178" r:id="rId44"/>
    <p:sldId id="1134" r:id="rId45"/>
    <p:sldId id="1135" r:id="rId46"/>
    <p:sldId id="1157" r:id="rId47"/>
    <p:sldId id="1158" r:id="rId48"/>
    <p:sldId id="1159" r:id="rId49"/>
    <p:sldId id="1160" r:id="rId50"/>
    <p:sldId id="1161" r:id="rId51"/>
    <p:sldId id="1163" r:id="rId52"/>
    <p:sldId id="1164" r:id="rId53"/>
    <p:sldId id="1165" r:id="rId54"/>
    <p:sldId id="1166" r:id="rId55"/>
    <p:sldId id="890" r:id="rId56"/>
    <p:sldId id="1121" r:id="rId57"/>
    <p:sldId id="1122" r:id="rId58"/>
    <p:sldId id="1123" r:id="rId59"/>
    <p:sldId id="1124" r:id="rId60"/>
    <p:sldId id="1125" r:id="rId61"/>
    <p:sldId id="1126" r:id="rId62"/>
    <p:sldId id="1127" r:id="rId63"/>
    <p:sldId id="927" r:id="rId64"/>
    <p:sldId id="1137" r:id="rId65"/>
    <p:sldId id="1138" r:id="rId66"/>
    <p:sldId id="1139" r:id="rId67"/>
    <p:sldId id="1210" r:id="rId68"/>
    <p:sldId id="1142" r:id="rId69"/>
    <p:sldId id="1141" r:id="rId70"/>
    <p:sldId id="1118" r:id="rId71"/>
    <p:sldId id="1119" r:id="rId72"/>
    <p:sldId id="1120" r:id="rId73"/>
    <p:sldId id="1182" r:id="rId74"/>
    <p:sldId id="1183" r:id="rId75"/>
    <p:sldId id="908" r:id="rId76"/>
    <p:sldId id="1169" r:id="rId77"/>
    <p:sldId id="1170" r:id="rId78"/>
    <p:sldId id="1173" r:id="rId79"/>
    <p:sldId id="1175" r:id="rId80"/>
    <p:sldId id="1184" r:id="rId81"/>
    <p:sldId id="1185" r:id="rId82"/>
    <p:sldId id="1186" r:id="rId83"/>
    <p:sldId id="1188" r:id="rId84"/>
    <p:sldId id="1191" r:id="rId85"/>
    <p:sldId id="1192" r:id="rId86"/>
    <p:sldId id="1193" r:id="rId87"/>
    <p:sldId id="1204" r:id="rId88"/>
    <p:sldId id="1195" r:id="rId89"/>
    <p:sldId id="1196" r:id="rId90"/>
    <p:sldId id="1026" r:id="rId91"/>
    <p:sldId id="1116" r:id="rId92"/>
    <p:sldId id="1018" r:id="rId93"/>
    <p:sldId id="1104" r:id="rId94"/>
    <p:sldId id="1201" r:id="rId95"/>
    <p:sldId id="1105" r:id="rId96"/>
    <p:sldId id="1106" r:id="rId97"/>
    <p:sldId id="1107" r:id="rId98"/>
    <p:sldId id="1109" r:id="rId99"/>
    <p:sldId id="1200" r:id="rId100"/>
    <p:sldId id="1197" r:id="rId101"/>
    <p:sldId id="1199" r:id="rId102"/>
    <p:sldId id="1198" r:id="rId103"/>
    <p:sldId id="1205" r:id="rId104"/>
    <p:sldId id="1206" r:id="rId105"/>
    <p:sldId id="1207" r:id="rId106"/>
    <p:sldId id="1208" r:id="rId107"/>
    <p:sldId id="1209" r:id="rId108"/>
    <p:sldId id="1189" r:id="rId109"/>
    <p:sldId id="1049" r:id="rId110"/>
    <p:sldId id="1050" r:id="rId111"/>
    <p:sldId id="1051" r:id="rId112"/>
    <p:sldId id="1054" r:id="rId113"/>
    <p:sldId id="1055" r:id="rId114"/>
    <p:sldId id="1056" r:id="rId115"/>
    <p:sldId id="1009" r:id="rId116"/>
  </p:sldIdLst>
  <p:sldSz cx="9144000" cy="6858000" type="screen4x3"/>
  <p:notesSz cx="9926638" cy="679767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594" autoAdjust="0"/>
  </p:normalViewPr>
  <p:slideViewPr>
    <p:cSldViewPr>
      <p:cViewPr>
        <p:scale>
          <a:sx n="100" d="100"/>
          <a:sy n="100" d="100"/>
        </p:scale>
        <p:origin x="-1308" y="-21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117" Type="http://schemas.openxmlformats.org/officeDocument/2006/relationships/notesMaster" Target="notesMasters/notesMaster1.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84" Type="http://schemas.openxmlformats.org/officeDocument/2006/relationships/slide" Target="slides/slide78.xml"/><Relationship Id="rId89" Type="http://schemas.openxmlformats.org/officeDocument/2006/relationships/slide" Target="slides/slide83.xml"/><Relationship Id="rId112" Type="http://schemas.openxmlformats.org/officeDocument/2006/relationships/slide" Target="slides/slide106.xml"/><Relationship Id="rId16" Type="http://schemas.openxmlformats.org/officeDocument/2006/relationships/slide" Target="slides/slide10.xml"/><Relationship Id="rId107" Type="http://schemas.openxmlformats.org/officeDocument/2006/relationships/slide" Target="slides/slide101.xml"/><Relationship Id="rId11" Type="http://schemas.openxmlformats.org/officeDocument/2006/relationships/slide" Target="slides/slide5.xml"/><Relationship Id="rId32" Type="http://schemas.openxmlformats.org/officeDocument/2006/relationships/slide" Target="slides/slide26.xml"/><Relationship Id="rId37" Type="http://schemas.openxmlformats.org/officeDocument/2006/relationships/slide" Target="slides/slide31.xml"/><Relationship Id="rId53" Type="http://schemas.openxmlformats.org/officeDocument/2006/relationships/slide" Target="slides/slide47.xml"/><Relationship Id="rId58" Type="http://schemas.openxmlformats.org/officeDocument/2006/relationships/slide" Target="slides/slide52.xml"/><Relationship Id="rId74" Type="http://schemas.openxmlformats.org/officeDocument/2006/relationships/slide" Target="slides/slide68.xml"/><Relationship Id="rId79" Type="http://schemas.openxmlformats.org/officeDocument/2006/relationships/slide" Target="slides/slide73.xml"/><Relationship Id="rId102" Type="http://schemas.openxmlformats.org/officeDocument/2006/relationships/slide" Target="slides/slide96.xml"/><Relationship Id="rId5" Type="http://schemas.openxmlformats.org/officeDocument/2006/relationships/slideMaster" Target="slideMasters/slideMaster5.xml"/><Relationship Id="rId61" Type="http://schemas.openxmlformats.org/officeDocument/2006/relationships/slide" Target="slides/slide55.xml"/><Relationship Id="rId82" Type="http://schemas.openxmlformats.org/officeDocument/2006/relationships/slide" Target="slides/slide76.xml"/><Relationship Id="rId90" Type="http://schemas.openxmlformats.org/officeDocument/2006/relationships/slide" Target="slides/slide84.xml"/><Relationship Id="rId95" Type="http://schemas.openxmlformats.org/officeDocument/2006/relationships/slide" Target="slides/slide89.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slide" Target="slides/slide71.xml"/><Relationship Id="rId100" Type="http://schemas.openxmlformats.org/officeDocument/2006/relationships/slide" Target="slides/slide94.xml"/><Relationship Id="rId105" Type="http://schemas.openxmlformats.org/officeDocument/2006/relationships/slide" Target="slides/slide99.xml"/><Relationship Id="rId113" Type="http://schemas.openxmlformats.org/officeDocument/2006/relationships/slide" Target="slides/slide107.xml"/><Relationship Id="rId118" Type="http://schemas.openxmlformats.org/officeDocument/2006/relationships/handoutMaster" Target="handoutMasters/handoutMaster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80" Type="http://schemas.openxmlformats.org/officeDocument/2006/relationships/slide" Target="slides/slide74.xml"/><Relationship Id="rId85" Type="http://schemas.openxmlformats.org/officeDocument/2006/relationships/slide" Target="slides/slide79.xml"/><Relationship Id="rId93" Type="http://schemas.openxmlformats.org/officeDocument/2006/relationships/slide" Target="slides/slide87.xml"/><Relationship Id="rId98" Type="http://schemas.openxmlformats.org/officeDocument/2006/relationships/slide" Target="slides/slide92.xml"/><Relationship Id="rId121"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103" Type="http://schemas.openxmlformats.org/officeDocument/2006/relationships/slide" Target="slides/slide97.xml"/><Relationship Id="rId108" Type="http://schemas.openxmlformats.org/officeDocument/2006/relationships/slide" Target="slides/slide102.xml"/><Relationship Id="rId116" Type="http://schemas.openxmlformats.org/officeDocument/2006/relationships/slide" Target="slides/slide110.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83" Type="http://schemas.openxmlformats.org/officeDocument/2006/relationships/slide" Target="slides/slide77.xml"/><Relationship Id="rId88" Type="http://schemas.openxmlformats.org/officeDocument/2006/relationships/slide" Target="slides/slide82.xml"/><Relationship Id="rId91" Type="http://schemas.openxmlformats.org/officeDocument/2006/relationships/slide" Target="slides/slide85.xml"/><Relationship Id="rId96" Type="http://schemas.openxmlformats.org/officeDocument/2006/relationships/slide" Target="slides/slide90.xml"/><Relationship Id="rId111" Type="http://schemas.openxmlformats.org/officeDocument/2006/relationships/slide" Target="slides/slide105.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6" Type="http://schemas.openxmlformats.org/officeDocument/2006/relationships/slide" Target="slides/slide100.xml"/><Relationship Id="rId114" Type="http://schemas.openxmlformats.org/officeDocument/2006/relationships/slide" Target="slides/slide108.xml"/><Relationship Id="rId119" Type="http://schemas.openxmlformats.org/officeDocument/2006/relationships/presProps" Target="presProps.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slide" Target="slides/slide75.xml"/><Relationship Id="rId86" Type="http://schemas.openxmlformats.org/officeDocument/2006/relationships/slide" Target="slides/slide80.xml"/><Relationship Id="rId94" Type="http://schemas.openxmlformats.org/officeDocument/2006/relationships/slide" Target="slides/slide88.xml"/><Relationship Id="rId99" Type="http://schemas.openxmlformats.org/officeDocument/2006/relationships/slide" Target="slides/slide93.xml"/><Relationship Id="rId101" Type="http://schemas.openxmlformats.org/officeDocument/2006/relationships/slide" Target="slides/slide95.xml"/><Relationship Id="rId12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109" Type="http://schemas.openxmlformats.org/officeDocument/2006/relationships/slide" Target="slides/slide10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slide" Target="slides/slide70.xml"/><Relationship Id="rId97" Type="http://schemas.openxmlformats.org/officeDocument/2006/relationships/slide" Target="slides/slide91.xml"/><Relationship Id="rId104" Type="http://schemas.openxmlformats.org/officeDocument/2006/relationships/slide" Target="slides/slide98.xml"/><Relationship Id="rId120" Type="http://schemas.openxmlformats.org/officeDocument/2006/relationships/viewProps" Target="viewProps.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slide" Target="slides/slide86.xml"/><Relationship Id="rId2" Type="http://schemas.openxmlformats.org/officeDocument/2006/relationships/slideMaster" Target="slideMasters/slideMaster2.xml"/><Relationship Id="rId29" Type="http://schemas.openxmlformats.org/officeDocument/2006/relationships/slide" Target="slides/slide23.xml"/><Relationship Id="rId24" Type="http://schemas.openxmlformats.org/officeDocument/2006/relationships/slide" Target="slides/slide18.xml"/><Relationship Id="rId40" Type="http://schemas.openxmlformats.org/officeDocument/2006/relationships/slide" Target="slides/slide34.xml"/><Relationship Id="rId45" Type="http://schemas.openxmlformats.org/officeDocument/2006/relationships/slide" Target="slides/slide39.xml"/><Relationship Id="rId66" Type="http://schemas.openxmlformats.org/officeDocument/2006/relationships/slide" Target="slides/slide60.xml"/><Relationship Id="rId87" Type="http://schemas.openxmlformats.org/officeDocument/2006/relationships/slide" Target="slides/slide81.xml"/><Relationship Id="rId110" Type="http://schemas.openxmlformats.org/officeDocument/2006/relationships/slide" Target="slides/slide104.xml"/><Relationship Id="rId115" Type="http://schemas.openxmlformats.org/officeDocument/2006/relationships/slide" Target="slides/slide109.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oleObject" Target="file:///C:\Users\raymond.lloret\Desktop\IEJ%20Graphiques%20-%20CRS%202021.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raymond.lloret\Desktop\IEJ%20Graphiques%20-%20CRS%202021.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raymond.lloret\Desktop\IEJ%20Graphiques%20-%20CRS%202021.xlsx" TargetMode="External"/></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15.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1.xml"/></Relationships>
</file>

<file path=ppt/charts/_rels/chart16.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2.xml"/></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oleObject" Target="file:///\\PRO-NAS01-20131\USERS\Pole3E-FSE\A\2-%202014%20-%202020\Comit&#233;%20de%20suivi%20(CRS%20et%20CNS)\2021-07%20CRS%20du%209%20juillet%202021\IEJ%20Graphiques%20-%20CRS%202020.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PRO-NAS01-20131\USERS\Pole3E-FSE\A\2-%202014%20-%202020\Comit&#233;%20de%20suivi%20(CRS%20et%20CNS)\2021-07%20CRS%20du%209%20juillet%202021\IEJ%20Graphiques%20-%20CRS%202020.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PRO-NAS01-20131\USERS\Pole3E-FSE\A\2-%202014%20-%202020\Comit&#233;%20de%20suivi%20(CRS%20et%20CNS)\2021-07%20CRS%20du%209%20juillet%202021\IEJ%20Graphiques%20-%20CRS%202020.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PRO-NAS01-20131\USERS\Pole3E-FSE\A\2-%202014%20-%202020\Comit&#233;%20de%20suivi%20(CRS%20et%20CNS)\2021-07%20CRS%20du%209%20juillet%202021\IEJ%20Graphiques%20-%20CRS%202020.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PRO-SVC01-20131\USERS\Pole3E-FSE\A\2-%202014%20-%202020\Comit&#233;%20de%20suivi%20(CRS%20et%20CNS)\2019-07%20CRS%20des%208%20et%209%20juillet%202019\Chiffres%20IEJ.xlsx" TargetMode="Externa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raymond.lloret\Desktop\IEJ%20Graphiques%20-%20CRS%20202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31"/>
    </mc:Choice>
    <mc:Fallback>
      <c:style val="31"/>
    </mc:Fallback>
  </mc:AlternateContent>
  <c:chart>
    <c:autoTitleDeleted val="1"/>
    <c:plotArea>
      <c:layout>
        <c:manualLayout>
          <c:layoutTarget val="inner"/>
          <c:xMode val="edge"/>
          <c:yMode val="edge"/>
          <c:x val="6.3967386021191799E-2"/>
          <c:y val="7.383493335576792E-2"/>
          <c:w val="0.91905730533683294"/>
          <c:h val="0.63676094387302018"/>
        </c:manualLayout>
      </c:layout>
      <c:barChart>
        <c:barDir val="col"/>
        <c:grouping val="clustered"/>
        <c:varyColors val="0"/>
        <c:ser>
          <c:idx val="0"/>
          <c:order val="0"/>
          <c:tx>
            <c:strRef>
              <c:f>Feuil1!$B$1</c:f>
              <c:strCache>
                <c:ptCount val="1"/>
                <c:pt idx="0">
                  <c:v>Série 1</c:v>
                </c:pt>
              </c:strCache>
            </c:strRef>
          </c:tx>
          <c:invertIfNegative val="0"/>
          <c:dLbls>
            <c:dLbl>
              <c:idx val="8"/>
              <c:layout/>
              <c:tx>
                <c:rich>
                  <a:bodyPr/>
                  <a:lstStyle/>
                  <a:p>
                    <a:r>
                      <a:rPr lang="en-US" dirty="0" smtClean="0"/>
                      <a:t>12,6</a:t>
                    </a:r>
                    <a:endParaRPr lang="en-US" dirty="0"/>
                  </a:p>
                </c:rich>
              </c:tx>
              <c:showLegendKey val="0"/>
              <c:showVal val="1"/>
              <c:showCatName val="0"/>
              <c:showSerName val="0"/>
              <c:showPercent val="0"/>
              <c:showBubbleSize val="0"/>
            </c:dLbl>
            <c:showLegendKey val="0"/>
            <c:showVal val="1"/>
            <c:showCatName val="0"/>
            <c:showSerName val="0"/>
            <c:showPercent val="0"/>
            <c:showBubbleSize val="0"/>
            <c:showLeaderLines val="0"/>
          </c:dLbls>
          <c:cat>
            <c:strRef>
              <c:f>Feuil1!$A$2:$A$11</c:f>
              <c:strCache>
                <c:ptCount val="10"/>
                <c:pt idx="0">
                  <c:v>déc-17</c:v>
                </c:pt>
                <c:pt idx="1">
                  <c:v>janv-18</c:v>
                </c:pt>
                <c:pt idx="2">
                  <c:v>mars-18</c:v>
                </c:pt>
                <c:pt idx="3">
                  <c:v>avr-18</c:v>
                </c:pt>
                <c:pt idx="4">
                  <c:v>mai-18</c:v>
                </c:pt>
                <c:pt idx="5">
                  <c:v>dec-18</c:v>
                </c:pt>
                <c:pt idx="6">
                  <c:v>juin-19</c:v>
                </c:pt>
                <c:pt idx="7">
                  <c:v>oct-19</c:v>
                </c:pt>
                <c:pt idx="8">
                  <c:v>déc-20</c:v>
                </c:pt>
                <c:pt idx="9">
                  <c:v>juil-21</c:v>
                </c:pt>
              </c:strCache>
            </c:strRef>
          </c:cat>
          <c:val>
            <c:numRef>
              <c:f>Feuil1!$B$2:$B$11</c:f>
              <c:numCache>
                <c:formatCode>General</c:formatCode>
                <c:ptCount val="10"/>
                <c:pt idx="0">
                  <c:v>9</c:v>
                </c:pt>
                <c:pt idx="1">
                  <c:v>10</c:v>
                </c:pt>
                <c:pt idx="2">
                  <c:v>11</c:v>
                </c:pt>
                <c:pt idx="3">
                  <c:v>12</c:v>
                </c:pt>
                <c:pt idx="4">
                  <c:v>13</c:v>
                </c:pt>
                <c:pt idx="5">
                  <c:v>13.8</c:v>
                </c:pt>
                <c:pt idx="6">
                  <c:v>12.9</c:v>
                </c:pt>
                <c:pt idx="7">
                  <c:v>12.9</c:v>
                </c:pt>
                <c:pt idx="8">
                  <c:v>11.6</c:v>
                </c:pt>
                <c:pt idx="9">
                  <c:v>9.8000000000000007</c:v>
                </c:pt>
              </c:numCache>
            </c:numRef>
          </c:val>
        </c:ser>
        <c:dLbls>
          <c:showLegendKey val="0"/>
          <c:showVal val="1"/>
          <c:showCatName val="0"/>
          <c:showSerName val="0"/>
          <c:showPercent val="0"/>
          <c:showBubbleSize val="0"/>
        </c:dLbls>
        <c:gapWidth val="75"/>
        <c:axId val="261210112"/>
        <c:axId val="256025344"/>
      </c:barChart>
      <c:catAx>
        <c:axId val="261210112"/>
        <c:scaling>
          <c:orientation val="minMax"/>
        </c:scaling>
        <c:delete val="0"/>
        <c:axPos val="b"/>
        <c:numFmt formatCode="General" sourceLinked="1"/>
        <c:majorTickMark val="none"/>
        <c:minorTickMark val="none"/>
        <c:tickLblPos val="nextTo"/>
        <c:crossAx val="256025344"/>
        <c:crosses val="autoZero"/>
        <c:auto val="1"/>
        <c:lblAlgn val="ctr"/>
        <c:lblOffset val="100"/>
        <c:noMultiLvlLbl val="0"/>
      </c:catAx>
      <c:valAx>
        <c:axId val="256025344"/>
        <c:scaling>
          <c:orientation val="minMax"/>
          <c:max val="22"/>
          <c:min val="7"/>
        </c:scaling>
        <c:delete val="0"/>
        <c:axPos val="l"/>
        <c:numFmt formatCode="General" sourceLinked="0"/>
        <c:majorTickMark val="none"/>
        <c:minorTickMark val="none"/>
        <c:tickLblPos val="nextTo"/>
        <c:crossAx val="261210112"/>
        <c:crosses val="autoZero"/>
        <c:crossBetween val="between"/>
        <c:majorUnit val="1"/>
        <c:minorUnit val="1"/>
      </c:valAx>
    </c:plotArea>
    <c:plotVisOnly val="1"/>
    <c:dispBlanksAs val="zero"/>
    <c:showDLblsOverMax val="0"/>
  </c:chart>
  <c:txPr>
    <a:bodyPr/>
    <a:lstStyle/>
    <a:p>
      <a:pPr>
        <a:defRPr sz="1800"/>
      </a:pPr>
      <a:endParaRPr lang="fr-FR"/>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dLbls>
            <c:dLbl>
              <c:idx val="0"/>
              <c:layout/>
              <c:tx>
                <c:rich>
                  <a:bodyPr/>
                  <a:lstStyle/>
                  <a:p>
                    <a:r>
                      <a:rPr lang="en-US" sz="1400" b="1" dirty="0" smtClean="0"/>
                      <a:t>41%</a:t>
                    </a:r>
                    <a:endParaRPr lang="en-US" dirty="0"/>
                  </a:p>
                </c:rich>
              </c:tx>
              <c:dLblPos val="ctr"/>
              <c:showLegendKey val="0"/>
              <c:showVal val="1"/>
              <c:showCatName val="0"/>
              <c:showSerName val="0"/>
              <c:showPercent val="0"/>
              <c:showBubbleSize val="0"/>
            </c:dLbl>
            <c:dLbl>
              <c:idx val="1"/>
              <c:layout/>
              <c:tx>
                <c:rich>
                  <a:bodyPr/>
                  <a:lstStyle/>
                  <a:p>
                    <a:r>
                      <a:rPr lang="en-US" sz="1400" b="1" dirty="0"/>
                      <a:t>58%</a:t>
                    </a:r>
                    <a:endParaRPr lang="en-US" dirty="0"/>
                  </a:p>
                </c:rich>
              </c:tx>
              <c:dLblPos val="ctr"/>
              <c:showLegendKey val="0"/>
              <c:showVal val="1"/>
              <c:showCatName val="0"/>
              <c:showSerName val="0"/>
              <c:showPercent val="0"/>
              <c:showBubbleSize val="0"/>
            </c:dLbl>
            <c:txPr>
              <a:bodyPr/>
              <a:lstStyle/>
              <a:p>
                <a:pPr>
                  <a:defRPr sz="1400" b="1"/>
                </a:pPr>
                <a:endParaRPr lang="fr-FR"/>
              </a:p>
            </c:txPr>
            <c:dLblPos val="ctr"/>
            <c:showLegendKey val="0"/>
            <c:showVal val="1"/>
            <c:showCatName val="0"/>
            <c:showSerName val="0"/>
            <c:showPercent val="0"/>
            <c:showBubbleSize val="0"/>
            <c:showLeaderLines val="1"/>
          </c:dLbls>
          <c:cat>
            <c:strRef>
              <c:f>Indicateurs!$B$6:$B$7</c:f>
              <c:strCache>
                <c:ptCount val="2"/>
                <c:pt idx="0">
                  <c:v>Femmes</c:v>
                </c:pt>
                <c:pt idx="1">
                  <c:v>Hommes</c:v>
                </c:pt>
              </c:strCache>
            </c:strRef>
          </c:cat>
          <c:val>
            <c:numRef>
              <c:f>Indicateurs!$C$6:$C$7</c:f>
              <c:numCache>
                <c:formatCode>General</c:formatCode>
                <c:ptCount val="2"/>
                <c:pt idx="0">
                  <c:v>1379</c:v>
                </c:pt>
                <c:pt idx="1">
                  <c:v>1688</c:v>
                </c:pt>
              </c:numCache>
            </c:numRef>
          </c:val>
        </c:ser>
        <c:dLbls>
          <c:dLblPos val="ctr"/>
          <c:showLegendKey val="0"/>
          <c:showVal val="1"/>
          <c:showCatName val="0"/>
          <c:showSerName val="0"/>
          <c:showPercent val="0"/>
          <c:showBubbleSize val="0"/>
          <c:showLeaderLines val="1"/>
        </c:dLbls>
        <c:firstSliceAng val="0"/>
      </c:pieChart>
    </c:plotArea>
    <c:legend>
      <c:legendPos val="r"/>
      <c:layout/>
      <c:overlay val="0"/>
    </c:legend>
    <c:plotVisOnly val="1"/>
    <c:dispBlanksAs val="gap"/>
    <c:showDLblsOverMax val="0"/>
  </c:chart>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1"/>
          <c:order val="1"/>
          <c:dLbls>
            <c:txPr>
              <a:bodyPr/>
              <a:lstStyle/>
              <a:p>
                <a:pPr>
                  <a:defRPr sz="1600" b="1"/>
                </a:pPr>
                <a:endParaRPr lang="fr-FR"/>
              </a:p>
            </c:txPr>
            <c:showLegendKey val="0"/>
            <c:showVal val="1"/>
            <c:showCatName val="0"/>
            <c:showSerName val="0"/>
            <c:showPercent val="0"/>
            <c:showBubbleSize val="0"/>
            <c:showLeaderLines val="1"/>
          </c:dLbls>
          <c:cat>
            <c:strRef>
              <c:f>(Indicateurs!$B$5,Indicateurs!$B$9)</c:f>
              <c:strCache>
                <c:ptCount val="2"/>
                <c:pt idx="0">
                  <c:v>Chômeurs</c:v>
                </c:pt>
                <c:pt idx="1">
                  <c:v>Inactifs</c:v>
                </c:pt>
              </c:strCache>
            </c:strRef>
          </c:cat>
          <c:val>
            <c:numRef>
              <c:f>(Indicateurs!$C$5,Indicateurs!$C$9)</c:f>
              <c:numCache>
                <c:formatCode>General</c:formatCode>
                <c:ptCount val="2"/>
                <c:pt idx="0">
                  <c:v>3067</c:v>
                </c:pt>
                <c:pt idx="1">
                  <c:v>5363</c:v>
                </c:pt>
              </c:numCache>
            </c:numRef>
          </c:val>
        </c:ser>
        <c:ser>
          <c:idx val="0"/>
          <c:order val="0"/>
          <c:cat>
            <c:strRef>
              <c:f>(Indicateurs!$B$5,Indicateurs!$B$9)</c:f>
              <c:strCache>
                <c:ptCount val="2"/>
                <c:pt idx="0">
                  <c:v>Chômeurs</c:v>
                </c:pt>
                <c:pt idx="1">
                  <c:v>Inactifs</c:v>
                </c:pt>
              </c:strCache>
            </c:strRef>
          </c:cat>
          <c:val>
            <c:numRef>
              <c:f>(Indicateurs!$C$5,Indicateurs!$C$9)</c:f>
              <c:numCache>
                <c:formatCode>General</c:formatCode>
                <c:ptCount val="2"/>
                <c:pt idx="0">
                  <c:v>3067</c:v>
                </c:pt>
                <c:pt idx="1">
                  <c:v>5363</c:v>
                </c:pt>
              </c:numCache>
            </c:numRef>
          </c:val>
        </c:ser>
        <c:dLbls>
          <c:showLegendKey val="0"/>
          <c:showVal val="0"/>
          <c:showCatName val="0"/>
          <c:showSerName val="0"/>
          <c:showPercent val="0"/>
          <c:showBubbleSize val="0"/>
          <c:showLeaderLines val="1"/>
        </c:dLbls>
        <c:firstSliceAng val="0"/>
      </c:pieChart>
    </c:plotArea>
    <c:legend>
      <c:legendPos val="r"/>
      <c:layout/>
      <c:overlay val="0"/>
    </c:legend>
    <c:plotVisOnly val="1"/>
    <c:dispBlanksAs val="gap"/>
    <c:showDLblsOverMax val="0"/>
  </c:chart>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8167485851159684E-2"/>
          <c:y val="0.12348592614991419"/>
          <c:w val="0.46851506464885301"/>
          <c:h val="0.66969479158322165"/>
        </c:manualLayout>
      </c:layout>
      <c:pieChart>
        <c:varyColors val="1"/>
        <c:ser>
          <c:idx val="0"/>
          <c:order val="0"/>
          <c:explosion val="25"/>
          <c:dLbls>
            <c:txPr>
              <a:bodyPr/>
              <a:lstStyle/>
              <a:p>
                <a:pPr>
                  <a:defRPr sz="1200" b="1"/>
                </a:pPr>
                <a:endParaRPr lang="fr-FR"/>
              </a:p>
            </c:txPr>
            <c:dLblPos val="outEnd"/>
            <c:showLegendKey val="0"/>
            <c:showVal val="1"/>
            <c:showCatName val="0"/>
            <c:showSerName val="0"/>
            <c:showPercent val="0"/>
            <c:showBubbleSize val="0"/>
            <c:showLeaderLines val="1"/>
          </c:dLbls>
          <c:cat>
            <c:strRef>
              <c:f>Indicateurs!$B$18:$B$22</c:f>
              <c:strCache>
                <c:ptCount val="5"/>
                <c:pt idx="0">
                  <c:v>Accède à un emploi aidé, yc. IAE</c:v>
                </c:pt>
                <c:pt idx="1">
                  <c:v>Accède à un emploi temporaire (intérim, CDD de moins de 6 mois)</c:v>
                </c:pt>
                <c:pt idx="2">
                  <c:v>Accède à une activité d'indépendant, création d'entreprise</c:v>
                </c:pt>
                <c:pt idx="3">
                  <c:v>Accède un emploi durable (CDI ou CDD de + 6 mois)</c:v>
                </c:pt>
                <c:pt idx="4">
                  <c:v>Suit des études ou une formation (Accès à la formation)</c:v>
                </c:pt>
              </c:strCache>
            </c:strRef>
          </c:cat>
          <c:val>
            <c:numRef>
              <c:f>Indicateurs!$D$18:$D$22</c:f>
              <c:numCache>
                <c:formatCode>0%</c:formatCode>
                <c:ptCount val="5"/>
                <c:pt idx="0">
                  <c:v>2.9821559520899536E-2</c:v>
                </c:pt>
                <c:pt idx="1">
                  <c:v>0.19677340503544366</c:v>
                </c:pt>
                <c:pt idx="2">
                  <c:v>1.2955267660718651E-2</c:v>
                </c:pt>
                <c:pt idx="3">
                  <c:v>0.26203862136396971</c:v>
                </c:pt>
                <c:pt idx="4">
                  <c:v>0.49841114641896844</c:v>
                </c:pt>
              </c:numCache>
            </c:numRef>
          </c:val>
        </c:ser>
        <c:dLbls>
          <c:dLblPos val="outEnd"/>
          <c:showLegendKey val="0"/>
          <c:showVal val="1"/>
          <c:showCatName val="0"/>
          <c:showSerName val="0"/>
          <c:showPercent val="0"/>
          <c:showBubbleSize val="0"/>
          <c:showLeaderLines val="1"/>
        </c:dLbls>
        <c:firstSliceAng val="0"/>
      </c:pieChart>
    </c:plotArea>
    <c:legend>
      <c:legendPos val="r"/>
      <c:layout>
        <c:manualLayout>
          <c:xMode val="edge"/>
          <c:yMode val="edge"/>
          <c:x val="0.64462344068198285"/>
          <c:y val="1.5201775809759351E-2"/>
          <c:w val="0.33886284323216376"/>
          <c:h val="0.90362420812122923"/>
        </c:manualLayout>
      </c:layout>
      <c:overlay val="0"/>
    </c:legend>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bar"/>
        <c:grouping val="percentStacked"/>
        <c:varyColors val="0"/>
        <c:ser>
          <c:idx val="0"/>
          <c:order val="0"/>
          <c:tx>
            <c:strRef>
              <c:f>Feuil1!$B$1</c:f>
              <c:strCache>
                <c:ptCount val="1"/>
                <c:pt idx="0">
                  <c:v>Programmé Avril 2020</c:v>
                </c:pt>
              </c:strCache>
            </c:strRef>
          </c:tx>
          <c:invertIfNegative val="0"/>
          <c:cat>
            <c:strRef>
              <c:f>Feuil1!$A$2:$A$4</c:f>
              <c:strCache>
                <c:ptCount val="3"/>
                <c:pt idx="0">
                  <c:v>1.10.1.1</c:v>
                </c:pt>
                <c:pt idx="1">
                  <c:v>1.8.3.1.</c:v>
                </c:pt>
                <c:pt idx="2">
                  <c:v>1.8.1.1</c:v>
                </c:pt>
              </c:strCache>
            </c:strRef>
          </c:cat>
          <c:val>
            <c:numRef>
              <c:f>Feuil1!$B$2:$B$4</c:f>
              <c:numCache>
                <c:formatCode>General</c:formatCode>
                <c:ptCount val="3"/>
                <c:pt idx="0" formatCode="#,##0">
                  <c:v>740061</c:v>
                </c:pt>
                <c:pt idx="1">
                  <c:v>9759010</c:v>
                </c:pt>
                <c:pt idx="2">
                  <c:v>4995533</c:v>
                </c:pt>
              </c:numCache>
            </c:numRef>
          </c:val>
        </c:ser>
        <c:ser>
          <c:idx val="1"/>
          <c:order val="1"/>
          <c:tx>
            <c:strRef>
              <c:f>Feuil1!$C$1</c:f>
              <c:strCache>
                <c:ptCount val="1"/>
                <c:pt idx="0">
                  <c:v>Programmé Juin 2021</c:v>
                </c:pt>
              </c:strCache>
            </c:strRef>
          </c:tx>
          <c:invertIfNegative val="0"/>
          <c:cat>
            <c:strRef>
              <c:f>Feuil1!$A$2:$A$4</c:f>
              <c:strCache>
                <c:ptCount val="3"/>
                <c:pt idx="0">
                  <c:v>1.10.1.1</c:v>
                </c:pt>
                <c:pt idx="1">
                  <c:v>1.8.3.1.</c:v>
                </c:pt>
                <c:pt idx="2">
                  <c:v>1.8.1.1</c:v>
                </c:pt>
              </c:strCache>
            </c:strRef>
          </c:cat>
          <c:val>
            <c:numRef>
              <c:f>Feuil1!$C$2:$C$4</c:f>
              <c:numCache>
                <c:formatCode>#,##0</c:formatCode>
                <c:ptCount val="3"/>
                <c:pt idx="0">
                  <c:v>985904</c:v>
                </c:pt>
                <c:pt idx="1">
                  <c:v>12444008</c:v>
                </c:pt>
                <c:pt idx="2" formatCode="General">
                  <c:v>4842436</c:v>
                </c:pt>
              </c:numCache>
            </c:numRef>
          </c:val>
        </c:ser>
        <c:ser>
          <c:idx val="2"/>
          <c:order val="2"/>
          <c:tx>
            <c:strRef>
              <c:f>Feuil1!$D$1</c:f>
              <c:strCache>
                <c:ptCount val="1"/>
                <c:pt idx="0">
                  <c:v>Reste à programmer</c:v>
                </c:pt>
              </c:strCache>
            </c:strRef>
          </c:tx>
          <c:invertIfNegative val="0"/>
          <c:cat>
            <c:strRef>
              <c:f>Feuil1!$A$2:$A$4</c:f>
              <c:strCache>
                <c:ptCount val="3"/>
                <c:pt idx="0">
                  <c:v>1.10.1.1</c:v>
                </c:pt>
                <c:pt idx="1">
                  <c:v>1.8.3.1.</c:v>
                </c:pt>
                <c:pt idx="2">
                  <c:v>1.8.1.1</c:v>
                </c:pt>
              </c:strCache>
            </c:strRef>
          </c:cat>
          <c:val>
            <c:numRef>
              <c:f>Feuil1!$D$2:$D$4</c:f>
              <c:numCache>
                <c:formatCode>General</c:formatCode>
                <c:ptCount val="3"/>
                <c:pt idx="0" formatCode="#,##0">
                  <c:v>2916859</c:v>
                </c:pt>
                <c:pt idx="1">
                  <c:v>-2343573</c:v>
                </c:pt>
                <c:pt idx="2">
                  <c:v>1357564</c:v>
                </c:pt>
              </c:numCache>
            </c:numRef>
          </c:val>
        </c:ser>
        <c:dLbls>
          <c:showLegendKey val="0"/>
          <c:showVal val="0"/>
          <c:showCatName val="0"/>
          <c:showSerName val="0"/>
          <c:showPercent val="0"/>
          <c:showBubbleSize val="0"/>
        </c:dLbls>
        <c:gapWidth val="150"/>
        <c:shape val="box"/>
        <c:axId val="171733376"/>
        <c:axId val="171734912"/>
        <c:axId val="0"/>
      </c:bar3DChart>
      <c:catAx>
        <c:axId val="171733376"/>
        <c:scaling>
          <c:orientation val="minMax"/>
        </c:scaling>
        <c:delete val="0"/>
        <c:axPos val="l"/>
        <c:majorTickMark val="out"/>
        <c:minorTickMark val="none"/>
        <c:tickLblPos val="nextTo"/>
        <c:crossAx val="171734912"/>
        <c:crosses val="autoZero"/>
        <c:auto val="1"/>
        <c:lblAlgn val="ctr"/>
        <c:lblOffset val="100"/>
        <c:noMultiLvlLbl val="0"/>
      </c:catAx>
      <c:valAx>
        <c:axId val="171734912"/>
        <c:scaling>
          <c:orientation val="minMax"/>
        </c:scaling>
        <c:delete val="1"/>
        <c:axPos val="b"/>
        <c:majorGridlines/>
        <c:numFmt formatCode="0%" sourceLinked="1"/>
        <c:majorTickMark val="out"/>
        <c:minorTickMark val="none"/>
        <c:tickLblPos val="nextTo"/>
        <c:crossAx val="171733376"/>
        <c:crosses val="autoZero"/>
        <c:crossBetween val="between"/>
      </c:valAx>
    </c:plotArea>
    <c:legend>
      <c:legendPos val="r"/>
      <c:layout>
        <c:manualLayout>
          <c:xMode val="edge"/>
          <c:yMode val="edge"/>
          <c:x val="0.68886925853018377"/>
          <c:y val="0.26792002952755906"/>
          <c:w val="0.27317480232392899"/>
          <c:h val="0.61887992125984248"/>
        </c:manualLayout>
      </c:layout>
      <c:overlay val="0"/>
    </c:legend>
    <c:plotVisOnly val="1"/>
    <c:dispBlanksAs val="gap"/>
    <c:showDLblsOverMax val="0"/>
  </c:chart>
  <c:txPr>
    <a:bodyPr/>
    <a:lstStyle/>
    <a:p>
      <a:pPr>
        <a:defRPr sz="1800"/>
      </a:pPr>
      <a:endParaRPr lang="fr-FR"/>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39"/>
    </mc:Choice>
    <mc:Fallback>
      <c:style val="39"/>
    </mc:Fallback>
  </mc:AlternateContent>
  <c:chart>
    <c:autoTitleDeleted val="0"/>
    <c:view3D>
      <c:rotX val="15"/>
      <c:rotY val="20"/>
      <c:rAngAx val="1"/>
    </c:view3D>
    <c:floor>
      <c:thickness val="0"/>
    </c:floor>
    <c:sideWall>
      <c:thickness val="0"/>
    </c:sideWall>
    <c:backWall>
      <c:thickness val="0"/>
    </c:backWall>
    <c:plotArea>
      <c:layout/>
      <c:bar3DChart>
        <c:barDir val="bar"/>
        <c:grouping val="percentStacked"/>
        <c:varyColors val="0"/>
        <c:ser>
          <c:idx val="0"/>
          <c:order val="0"/>
          <c:tx>
            <c:strRef>
              <c:f>Feuil1!$B$1</c:f>
              <c:strCache>
                <c:ptCount val="1"/>
                <c:pt idx="0">
                  <c:v>Programmé juillet 2021</c:v>
                </c:pt>
              </c:strCache>
            </c:strRef>
          </c:tx>
          <c:invertIfNegative val="0"/>
          <c:cat>
            <c:strRef>
              <c:f>Feuil1!$A$2:$A$5</c:f>
              <c:strCache>
                <c:ptCount val="4"/>
                <c:pt idx="0">
                  <c:v>2.8.6</c:v>
                </c:pt>
                <c:pt idx="1">
                  <c:v>2.8.5.3</c:v>
                </c:pt>
                <c:pt idx="2">
                  <c:v>2.8.5.2</c:v>
                </c:pt>
                <c:pt idx="3">
                  <c:v>2.8.5.1</c:v>
                </c:pt>
              </c:strCache>
            </c:strRef>
          </c:cat>
          <c:val>
            <c:numRef>
              <c:f>Feuil1!$B$2:$B$5</c:f>
              <c:numCache>
                <c:formatCode>General</c:formatCode>
                <c:ptCount val="4"/>
                <c:pt idx="0">
                  <c:v>946573.39</c:v>
                </c:pt>
                <c:pt idx="1">
                  <c:v>278278.56</c:v>
                </c:pt>
                <c:pt idx="2">
                  <c:v>8750107.6099999994</c:v>
                </c:pt>
                <c:pt idx="3">
                  <c:v>62094.68</c:v>
                </c:pt>
              </c:numCache>
            </c:numRef>
          </c:val>
        </c:ser>
        <c:ser>
          <c:idx val="1"/>
          <c:order val="1"/>
          <c:tx>
            <c:strRef>
              <c:f>Feuil1!$C$1</c:f>
              <c:strCache>
                <c:ptCount val="1"/>
                <c:pt idx="0">
                  <c:v>Reste à programmer</c:v>
                </c:pt>
              </c:strCache>
            </c:strRef>
          </c:tx>
          <c:invertIfNegative val="0"/>
          <c:cat>
            <c:strRef>
              <c:f>Feuil1!$A$2:$A$5</c:f>
              <c:strCache>
                <c:ptCount val="4"/>
                <c:pt idx="0">
                  <c:v>2.8.6</c:v>
                </c:pt>
                <c:pt idx="1">
                  <c:v>2.8.5.3</c:v>
                </c:pt>
                <c:pt idx="2">
                  <c:v>2.8.5.2</c:v>
                </c:pt>
                <c:pt idx="3">
                  <c:v>2.8.5.1</c:v>
                </c:pt>
              </c:strCache>
            </c:strRef>
          </c:cat>
          <c:val>
            <c:numRef>
              <c:f>Feuil1!$C$2:$C$5</c:f>
              <c:numCache>
                <c:formatCode>General</c:formatCode>
                <c:ptCount val="4"/>
                <c:pt idx="0">
                  <c:v>1644829.6099999999</c:v>
                </c:pt>
                <c:pt idx="1">
                  <c:v>521721.44</c:v>
                </c:pt>
                <c:pt idx="2">
                  <c:v>7389715.3900000006</c:v>
                </c:pt>
                <c:pt idx="3">
                  <c:v>737905.32</c:v>
                </c:pt>
              </c:numCache>
            </c:numRef>
          </c:val>
        </c:ser>
        <c:dLbls>
          <c:showLegendKey val="0"/>
          <c:showVal val="0"/>
          <c:showCatName val="0"/>
          <c:showSerName val="0"/>
          <c:showPercent val="0"/>
          <c:showBubbleSize val="0"/>
        </c:dLbls>
        <c:gapWidth val="150"/>
        <c:shape val="box"/>
        <c:axId val="202875648"/>
        <c:axId val="202877184"/>
        <c:axId val="0"/>
      </c:bar3DChart>
      <c:catAx>
        <c:axId val="202875648"/>
        <c:scaling>
          <c:orientation val="minMax"/>
        </c:scaling>
        <c:delete val="0"/>
        <c:axPos val="l"/>
        <c:majorTickMark val="out"/>
        <c:minorTickMark val="none"/>
        <c:tickLblPos val="nextTo"/>
        <c:crossAx val="202877184"/>
        <c:crosses val="autoZero"/>
        <c:auto val="1"/>
        <c:lblAlgn val="ctr"/>
        <c:lblOffset val="100"/>
        <c:noMultiLvlLbl val="0"/>
      </c:catAx>
      <c:valAx>
        <c:axId val="202877184"/>
        <c:scaling>
          <c:orientation val="minMax"/>
        </c:scaling>
        <c:delete val="1"/>
        <c:axPos val="b"/>
        <c:majorGridlines/>
        <c:numFmt formatCode="0%" sourceLinked="1"/>
        <c:majorTickMark val="out"/>
        <c:minorTickMark val="none"/>
        <c:tickLblPos val="nextTo"/>
        <c:crossAx val="202875648"/>
        <c:crosses val="autoZero"/>
        <c:crossBetween val="between"/>
      </c:valAx>
    </c:plotArea>
    <c:legend>
      <c:legendPos val="r"/>
      <c:layout>
        <c:manualLayout>
          <c:xMode val="edge"/>
          <c:yMode val="edge"/>
          <c:x val="0.68886925853018377"/>
          <c:y val="0.26792002952755906"/>
          <c:w val="0.27317480232392899"/>
          <c:h val="0.61887992125984248"/>
        </c:manualLayout>
      </c:layout>
      <c:overlay val="0"/>
    </c:legend>
    <c:plotVisOnly val="1"/>
    <c:dispBlanksAs val="gap"/>
    <c:showDLblsOverMax val="0"/>
  </c:chart>
  <c:txPr>
    <a:bodyPr/>
    <a:lstStyle/>
    <a:p>
      <a:pPr>
        <a:defRPr sz="1800"/>
      </a:pPr>
      <a:endParaRPr lang="fr-FR"/>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7"/>
    </mc:Choice>
    <mc:Fallback>
      <c:style val="7"/>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'Graphiques Powerpoint'!$C$44</c:f>
              <c:strCache>
                <c:ptCount val="1"/>
                <c:pt idx="0">
                  <c:v>Montant subvention globale</c:v>
                </c:pt>
              </c:strCache>
            </c:strRef>
          </c:tx>
          <c:invertIfNegative val="0"/>
          <c:cat>
            <c:strRef>
              <c:f>'Graphiques Powerpoint'!$B$45:$B$50</c:f>
              <c:strCache>
                <c:ptCount val="6"/>
                <c:pt idx="0">
                  <c:v>CD06 </c:v>
                </c:pt>
                <c:pt idx="1">
                  <c:v>CD13 </c:v>
                </c:pt>
                <c:pt idx="2">
                  <c:v>CD83</c:v>
                </c:pt>
                <c:pt idx="3">
                  <c:v>CD84</c:v>
                </c:pt>
                <c:pt idx="4">
                  <c:v>MAMP</c:v>
                </c:pt>
                <c:pt idx="5">
                  <c:v>MNCA</c:v>
                </c:pt>
              </c:strCache>
            </c:strRef>
          </c:cat>
          <c:val>
            <c:numRef>
              <c:f>'Graphiques Powerpoint'!$C$45:$C$50</c:f>
              <c:numCache>
                <c:formatCode>#,##0</c:formatCode>
                <c:ptCount val="6"/>
                <c:pt idx="0">
                  <c:v>15000000</c:v>
                </c:pt>
                <c:pt idx="1">
                  <c:v>16703425</c:v>
                </c:pt>
                <c:pt idx="2">
                  <c:v>6761718</c:v>
                </c:pt>
                <c:pt idx="3">
                  <c:v>8285813.4000000004</c:v>
                </c:pt>
                <c:pt idx="4">
                  <c:v>19554319.98</c:v>
                </c:pt>
                <c:pt idx="5">
                  <c:v>6746605.7699999996</c:v>
                </c:pt>
              </c:numCache>
            </c:numRef>
          </c:val>
        </c:ser>
        <c:ser>
          <c:idx val="1"/>
          <c:order val="1"/>
          <c:tx>
            <c:strRef>
              <c:f>'Graphiques Powerpoint'!$D$44</c:f>
              <c:strCache>
                <c:ptCount val="1"/>
                <c:pt idx="0">
                  <c:v>Montant programmé </c:v>
                </c:pt>
              </c:strCache>
            </c:strRef>
          </c:tx>
          <c:invertIfNegative val="0"/>
          <c:cat>
            <c:strRef>
              <c:f>'Graphiques Powerpoint'!$B$45:$B$50</c:f>
              <c:strCache>
                <c:ptCount val="6"/>
                <c:pt idx="0">
                  <c:v>CD06 </c:v>
                </c:pt>
                <c:pt idx="1">
                  <c:v>CD13 </c:v>
                </c:pt>
                <c:pt idx="2">
                  <c:v>CD83</c:v>
                </c:pt>
                <c:pt idx="3">
                  <c:v>CD84</c:v>
                </c:pt>
                <c:pt idx="4">
                  <c:v>MAMP</c:v>
                </c:pt>
                <c:pt idx="5">
                  <c:v>MNCA</c:v>
                </c:pt>
              </c:strCache>
            </c:strRef>
          </c:cat>
          <c:val>
            <c:numRef>
              <c:f>'Graphiques Powerpoint'!$D$45:$D$50</c:f>
              <c:numCache>
                <c:formatCode>#,##0</c:formatCode>
                <c:ptCount val="6"/>
                <c:pt idx="0">
                  <c:v>14380836.91</c:v>
                </c:pt>
                <c:pt idx="1">
                  <c:v>10916817.630000001</c:v>
                </c:pt>
                <c:pt idx="2">
                  <c:v>4697395.5999999996</c:v>
                </c:pt>
                <c:pt idx="3">
                  <c:v>8899206.6899999995</c:v>
                </c:pt>
                <c:pt idx="4">
                  <c:v>15254536.199999999</c:v>
                </c:pt>
                <c:pt idx="5">
                  <c:v>2122499.12</c:v>
                </c:pt>
              </c:numCache>
            </c:numRef>
          </c:val>
        </c:ser>
        <c:dLbls>
          <c:showLegendKey val="0"/>
          <c:showVal val="0"/>
          <c:showCatName val="0"/>
          <c:showSerName val="0"/>
          <c:showPercent val="0"/>
          <c:showBubbleSize val="0"/>
        </c:dLbls>
        <c:gapWidth val="150"/>
        <c:axId val="252611584"/>
        <c:axId val="259961984"/>
      </c:barChart>
      <c:catAx>
        <c:axId val="252611584"/>
        <c:scaling>
          <c:orientation val="minMax"/>
        </c:scaling>
        <c:delete val="0"/>
        <c:axPos val="b"/>
        <c:majorTickMark val="out"/>
        <c:minorTickMark val="none"/>
        <c:tickLblPos val="nextTo"/>
        <c:txPr>
          <a:bodyPr rot="-5400000" vert="horz"/>
          <a:lstStyle/>
          <a:p>
            <a:pPr>
              <a:defRPr/>
            </a:pPr>
            <a:endParaRPr lang="fr-FR"/>
          </a:p>
        </c:txPr>
        <c:crossAx val="259961984"/>
        <c:crosses val="autoZero"/>
        <c:auto val="1"/>
        <c:lblAlgn val="ctr"/>
        <c:lblOffset val="100"/>
        <c:noMultiLvlLbl val="0"/>
      </c:catAx>
      <c:valAx>
        <c:axId val="259961984"/>
        <c:scaling>
          <c:orientation val="minMax"/>
        </c:scaling>
        <c:delete val="0"/>
        <c:axPos val="l"/>
        <c:majorGridlines/>
        <c:numFmt formatCode="#,##0" sourceLinked="1"/>
        <c:majorTickMark val="out"/>
        <c:minorTickMark val="none"/>
        <c:tickLblPos val="nextTo"/>
        <c:crossAx val="252611584"/>
        <c:crosses val="autoZero"/>
        <c:crossBetween val="between"/>
      </c:valAx>
    </c:plotArea>
    <c:legend>
      <c:legendPos val="r"/>
      <c:overlay val="0"/>
    </c:legend>
    <c:plotVisOnly val="1"/>
    <c:dispBlanksAs val="gap"/>
    <c:showDLblsOverMax val="0"/>
  </c:chart>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7046028968601141E-2"/>
          <c:y val="3.6766098176233435E-2"/>
          <c:w val="0.77893433459706429"/>
          <c:h val="0.89855020909362271"/>
        </c:manualLayout>
      </c:layout>
      <c:barChart>
        <c:barDir val="col"/>
        <c:grouping val="clustered"/>
        <c:varyColors val="0"/>
        <c:ser>
          <c:idx val="0"/>
          <c:order val="0"/>
          <c:tx>
            <c:strRef>
              <c:f>Feuil4!$B$1</c:f>
              <c:strCache>
                <c:ptCount val="1"/>
                <c:pt idx="0">
                  <c:v>Maquette</c:v>
                </c:pt>
              </c:strCache>
            </c:strRef>
          </c:tx>
          <c:invertIfNegative val="0"/>
          <c:cat>
            <c:strRef>
              <c:f>Feuil4!$A$2:$A$5</c:f>
              <c:strCache>
                <c:ptCount val="4"/>
                <c:pt idx="0">
                  <c:v>Axe 1</c:v>
                </c:pt>
                <c:pt idx="1">
                  <c:v>Axe 2</c:v>
                </c:pt>
                <c:pt idx="2">
                  <c:v>Axe 3</c:v>
                </c:pt>
                <c:pt idx="3">
                  <c:v>TOTAL</c:v>
                </c:pt>
              </c:strCache>
            </c:strRef>
          </c:cat>
          <c:val>
            <c:numRef>
              <c:f>Feuil4!$B$2:$B$5</c:f>
              <c:numCache>
                <c:formatCode>General</c:formatCode>
                <c:ptCount val="4"/>
                <c:pt idx="0">
                  <c:v>20203198</c:v>
                </c:pt>
                <c:pt idx="1">
                  <c:v>20331226</c:v>
                </c:pt>
                <c:pt idx="2">
                  <c:v>110746406</c:v>
                </c:pt>
                <c:pt idx="3">
                  <c:v>151280830</c:v>
                </c:pt>
              </c:numCache>
            </c:numRef>
          </c:val>
        </c:ser>
        <c:ser>
          <c:idx val="1"/>
          <c:order val="1"/>
          <c:tx>
            <c:strRef>
              <c:f>Feuil4!$C$1</c:f>
              <c:strCache>
                <c:ptCount val="1"/>
                <c:pt idx="0">
                  <c:v>Programmé</c:v>
                </c:pt>
              </c:strCache>
            </c:strRef>
          </c:tx>
          <c:invertIfNegative val="0"/>
          <c:cat>
            <c:strRef>
              <c:f>Feuil4!$A$2:$A$5</c:f>
              <c:strCache>
                <c:ptCount val="4"/>
                <c:pt idx="0">
                  <c:v>Axe 1</c:v>
                </c:pt>
                <c:pt idx="1">
                  <c:v>Axe 2</c:v>
                </c:pt>
                <c:pt idx="2">
                  <c:v>Axe 3</c:v>
                </c:pt>
                <c:pt idx="3">
                  <c:v>TOTAL</c:v>
                </c:pt>
              </c:strCache>
            </c:strRef>
          </c:cat>
          <c:val>
            <c:numRef>
              <c:f>Feuil4!$C$2:$C$5</c:f>
              <c:numCache>
                <c:formatCode>General</c:formatCode>
                <c:ptCount val="4"/>
                <c:pt idx="0">
                  <c:v>18272348</c:v>
                </c:pt>
                <c:pt idx="1">
                  <c:v>10037055</c:v>
                </c:pt>
                <c:pt idx="2">
                  <c:v>119390426</c:v>
                </c:pt>
                <c:pt idx="3">
                  <c:v>129508618</c:v>
                </c:pt>
              </c:numCache>
            </c:numRef>
          </c:val>
        </c:ser>
        <c:dLbls>
          <c:showLegendKey val="0"/>
          <c:showVal val="0"/>
          <c:showCatName val="0"/>
          <c:showSerName val="0"/>
          <c:showPercent val="0"/>
          <c:showBubbleSize val="0"/>
        </c:dLbls>
        <c:gapWidth val="150"/>
        <c:axId val="171251584"/>
        <c:axId val="171253120"/>
      </c:barChart>
      <c:catAx>
        <c:axId val="171251584"/>
        <c:scaling>
          <c:orientation val="minMax"/>
        </c:scaling>
        <c:delete val="0"/>
        <c:axPos val="b"/>
        <c:majorTickMark val="out"/>
        <c:minorTickMark val="none"/>
        <c:tickLblPos val="nextTo"/>
        <c:crossAx val="171253120"/>
        <c:crosses val="autoZero"/>
        <c:auto val="1"/>
        <c:lblAlgn val="ctr"/>
        <c:lblOffset val="100"/>
        <c:noMultiLvlLbl val="0"/>
      </c:catAx>
      <c:valAx>
        <c:axId val="171253120"/>
        <c:scaling>
          <c:orientation val="minMax"/>
        </c:scaling>
        <c:delete val="0"/>
        <c:axPos val="l"/>
        <c:majorGridlines/>
        <c:numFmt formatCode="General" sourceLinked="1"/>
        <c:majorTickMark val="out"/>
        <c:minorTickMark val="none"/>
        <c:tickLblPos val="nextTo"/>
        <c:crossAx val="171251584"/>
        <c:crosses val="autoZero"/>
        <c:crossBetween val="between"/>
      </c:valAx>
    </c:plotArea>
    <c:legend>
      <c:legendPos val="r"/>
      <c:overlay val="0"/>
    </c:legend>
    <c:plotVisOnly val="1"/>
    <c:dispBlanksAs val="gap"/>
    <c:showDLblsOverMax val="0"/>
  </c:chart>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1200"/>
          </a:pPr>
          <a:endParaRPr lang="fr-FR"/>
        </a:p>
      </c:txPr>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2.7688148600331385E-2"/>
          <c:y val="9.1131328666861577E-2"/>
          <c:w val="0.63317030512678896"/>
          <c:h val="0.77625750275787009"/>
        </c:manualLayout>
      </c:layout>
      <c:pie3DChart>
        <c:varyColors val="1"/>
        <c:ser>
          <c:idx val="0"/>
          <c:order val="0"/>
          <c:tx>
            <c:strRef>
              <c:f>Feuil1!$B$1</c:f>
              <c:strCache>
                <c:ptCount val="1"/>
                <c:pt idx="0">
                  <c:v>Répartition par sexe</c:v>
                </c:pt>
              </c:strCache>
            </c:strRef>
          </c:tx>
          <c:explosion val="23"/>
          <c:dLbls>
            <c:showLegendKey val="0"/>
            <c:showVal val="0"/>
            <c:showCatName val="0"/>
            <c:showSerName val="0"/>
            <c:showPercent val="1"/>
            <c:showBubbleSize val="0"/>
            <c:showLeaderLines val="0"/>
          </c:dLbls>
          <c:cat>
            <c:strRef>
              <c:f>Feuil1!$A$2:$A$3</c:f>
              <c:strCache>
                <c:ptCount val="2"/>
                <c:pt idx="0">
                  <c:v>Hommes</c:v>
                </c:pt>
                <c:pt idx="1">
                  <c:v>Femmes</c:v>
                </c:pt>
              </c:strCache>
            </c:strRef>
          </c:cat>
          <c:val>
            <c:numRef>
              <c:f>Feuil1!$B$2:$B$3</c:f>
              <c:numCache>
                <c:formatCode>[$-1040C]#,##0;\(#,##0\)</c:formatCode>
                <c:ptCount val="2"/>
                <c:pt idx="0">
                  <c:v>117408</c:v>
                </c:pt>
                <c:pt idx="1">
                  <c:v>105270</c:v>
                </c:pt>
              </c:numCache>
            </c:numRef>
          </c:val>
        </c:ser>
        <c:dLbls>
          <c:showLegendKey val="0"/>
          <c:showVal val="0"/>
          <c:showCatName val="0"/>
          <c:showSerName val="0"/>
          <c:showPercent val="0"/>
          <c:showBubbleSize val="0"/>
          <c:showLeaderLines val="0"/>
        </c:dLbls>
      </c:pie3DChart>
    </c:plotArea>
    <c:legend>
      <c:legendPos val="r"/>
      <c:overlay val="0"/>
      <c:txPr>
        <a:bodyPr/>
        <a:lstStyle/>
        <a:p>
          <a:pPr>
            <a:defRPr sz="1200"/>
          </a:pPr>
          <a:endParaRPr lang="fr-FR"/>
        </a:p>
      </c:txPr>
    </c:legend>
    <c:plotVisOnly val="1"/>
    <c:dispBlanksAs val="gap"/>
    <c:showDLblsOverMax val="0"/>
  </c:chart>
  <c:txPr>
    <a:bodyPr/>
    <a:lstStyle/>
    <a:p>
      <a:pPr>
        <a:defRPr sz="1800"/>
      </a:pPr>
      <a:endParaRPr lang="fr-FR"/>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1200"/>
          </a:pPr>
          <a:endParaRPr lang="fr-FR"/>
        </a:p>
      </c:txPr>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Feuil1!$B$1</c:f>
              <c:strCache>
                <c:ptCount val="1"/>
                <c:pt idx="0">
                  <c:v>Niveau d'étude</c:v>
                </c:pt>
              </c:strCache>
            </c:strRef>
          </c:tx>
          <c:explosion val="25"/>
          <c:cat>
            <c:strRef>
              <c:f>Feuil1!$A$2:$A$5</c:f>
              <c:strCache>
                <c:ptCount val="4"/>
                <c:pt idx="0">
                  <c:v>CITE 1 ou 2</c:v>
                </c:pt>
                <c:pt idx="1">
                  <c:v>CITE 3 ou 4</c:v>
                </c:pt>
                <c:pt idx="2">
                  <c:v>CITE 5 à 8</c:v>
                </c:pt>
                <c:pt idx="3">
                  <c:v>CITE 0</c:v>
                </c:pt>
              </c:strCache>
            </c:strRef>
          </c:cat>
          <c:val>
            <c:numRef>
              <c:f>Feuil1!$B$2:$B$5</c:f>
              <c:numCache>
                <c:formatCode>[$-1040C]#,##0;\(#,##0\)</c:formatCode>
                <c:ptCount val="4"/>
                <c:pt idx="0">
                  <c:v>115009</c:v>
                </c:pt>
                <c:pt idx="1">
                  <c:v>51382</c:v>
                </c:pt>
                <c:pt idx="2">
                  <c:v>40083</c:v>
                </c:pt>
                <c:pt idx="3">
                  <c:v>16204</c:v>
                </c:pt>
              </c:numCache>
            </c:numRef>
          </c:val>
        </c:ser>
        <c:dLbls>
          <c:showLegendKey val="0"/>
          <c:showVal val="0"/>
          <c:showCatName val="0"/>
          <c:showSerName val="0"/>
          <c:showPercent val="0"/>
          <c:showBubbleSize val="0"/>
          <c:showLeaderLines val="1"/>
        </c:dLbls>
      </c:pie3DChart>
    </c:plotArea>
    <c:legend>
      <c:legendPos val="r"/>
      <c:overlay val="0"/>
      <c:txPr>
        <a:bodyPr/>
        <a:lstStyle/>
        <a:p>
          <a:pPr>
            <a:defRPr sz="1200"/>
          </a:pPr>
          <a:endParaRPr lang="fr-FR"/>
        </a:p>
      </c:txPr>
    </c:legend>
    <c:plotVisOnly val="1"/>
    <c:dispBlanksAs val="gap"/>
    <c:showDLblsOverMax val="0"/>
  </c:chart>
  <c:txPr>
    <a:bodyPr/>
    <a:lstStyle/>
    <a:p>
      <a:pPr>
        <a:defRPr sz="1800"/>
      </a:pPr>
      <a:endParaRPr lang="fr-FR"/>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1200"/>
          </a:pPr>
          <a:endParaRPr lang="fr-FR"/>
        </a:p>
      </c:txPr>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0"/>
          <c:y val="0.2905121978143283"/>
          <c:w val="0.55803181180023309"/>
          <c:h val="0.70433368181139333"/>
        </c:manualLayout>
      </c:layout>
      <c:pie3DChart>
        <c:varyColors val="1"/>
        <c:ser>
          <c:idx val="0"/>
          <c:order val="0"/>
          <c:tx>
            <c:strRef>
              <c:f>Feuil1!$B$1</c:f>
              <c:strCache>
                <c:ptCount val="1"/>
                <c:pt idx="0">
                  <c:v>Situation à l'entrée</c:v>
                </c:pt>
              </c:strCache>
            </c:strRef>
          </c:tx>
          <c:explosion val="10"/>
          <c:dPt>
            <c:idx val="1"/>
            <c:bubble3D val="0"/>
            <c:explosion val="19"/>
          </c:dPt>
          <c:dLbls>
            <c:showLegendKey val="0"/>
            <c:showVal val="0"/>
            <c:showCatName val="0"/>
            <c:showSerName val="0"/>
            <c:showPercent val="1"/>
            <c:showBubbleSize val="0"/>
            <c:showLeaderLines val="0"/>
          </c:dLbls>
          <c:cat>
            <c:strRef>
              <c:f>Feuil1!$A$2:$A$4</c:f>
              <c:strCache>
                <c:ptCount val="3"/>
                <c:pt idx="0">
                  <c:v>Participants chômeurs</c:v>
                </c:pt>
                <c:pt idx="1">
                  <c:v>Participants inactifs</c:v>
                </c:pt>
                <c:pt idx="2">
                  <c:v>Participant exerçant un emploi, y compris à titre indépendant</c:v>
                </c:pt>
              </c:strCache>
            </c:strRef>
          </c:cat>
          <c:val>
            <c:numRef>
              <c:f>Feuil1!$B$2:$B$4</c:f>
              <c:numCache>
                <c:formatCode>General</c:formatCode>
                <c:ptCount val="3"/>
                <c:pt idx="0">
                  <c:v>116975</c:v>
                </c:pt>
                <c:pt idx="1">
                  <c:v>75446</c:v>
                </c:pt>
                <c:pt idx="2">
                  <c:v>30257</c:v>
                </c:pt>
              </c:numCache>
            </c:numRef>
          </c:val>
        </c:ser>
        <c:dLbls>
          <c:showLegendKey val="0"/>
          <c:showVal val="0"/>
          <c:showCatName val="0"/>
          <c:showSerName val="0"/>
          <c:showPercent val="0"/>
          <c:showBubbleSize val="0"/>
          <c:showLeaderLines val="0"/>
        </c:dLbls>
      </c:pie3DChart>
    </c:plotArea>
    <c:legend>
      <c:legendPos val="r"/>
      <c:layout>
        <c:manualLayout>
          <c:xMode val="edge"/>
          <c:yMode val="edge"/>
          <c:x val="0.604956379229594"/>
          <c:y val="0.33916831165626643"/>
          <c:w val="0.38341487444845485"/>
          <c:h val="0.50393904664194855"/>
        </c:manualLayout>
      </c:layout>
      <c:overlay val="0"/>
      <c:txPr>
        <a:bodyPr/>
        <a:lstStyle/>
        <a:p>
          <a:pPr>
            <a:defRPr sz="1200"/>
          </a:pPr>
          <a:endParaRPr lang="fr-FR"/>
        </a:p>
      </c:txPr>
    </c:legend>
    <c:plotVisOnly val="1"/>
    <c:dispBlanksAs val="gap"/>
    <c:showDLblsOverMax val="0"/>
  </c:chart>
  <c:txPr>
    <a:bodyPr/>
    <a:lstStyle/>
    <a:p>
      <a:pPr>
        <a:defRPr sz="1800"/>
      </a:pPr>
      <a:endParaRPr lang="fr-F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pie3DChart>
        <c:varyColors val="1"/>
        <c:ser>
          <c:idx val="0"/>
          <c:order val="0"/>
          <c:tx>
            <c:strRef>
              <c:f>Feuil1!$B$1</c:f>
              <c:strCache>
                <c:ptCount val="1"/>
                <c:pt idx="0">
                  <c:v>Répartition par thématique</c:v>
                </c:pt>
              </c:strCache>
            </c:strRef>
          </c:tx>
          <c:explosion val="25"/>
          <c:dPt>
            <c:idx val="0"/>
            <c:bubble3D val="0"/>
            <c:spPr>
              <a:solidFill>
                <a:srgbClr val="FF3300"/>
              </a:solidFill>
            </c:spPr>
          </c:dPt>
          <c:dPt>
            <c:idx val="1"/>
            <c:bubble3D val="0"/>
            <c:spPr>
              <a:solidFill>
                <a:srgbClr val="FFC000"/>
              </a:solidFill>
            </c:spPr>
          </c:dPt>
          <c:dPt>
            <c:idx val="2"/>
            <c:bubble3D val="0"/>
            <c:spPr>
              <a:solidFill>
                <a:srgbClr val="00B4B0"/>
              </a:solidFill>
            </c:spPr>
          </c:dPt>
          <c:dPt>
            <c:idx val="3"/>
            <c:bubble3D val="0"/>
            <c:spPr>
              <a:solidFill>
                <a:schemeClr val="accent3">
                  <a:lumMod val="20000"/>
                  <a:lumOff val="80000"/>
                </a:schemeClr>
              </a:solidFill>
            </c:spPr>
          </c:dPt>
          <c:dPt>
            <c:idx val="4"/>
            <c:bubble3D val="0"/>
            <c:spPr>
              <a:solidFill>
                <a:srgbClr val="FF6600"/>
              </a:solidFill>
            </c:spPr>
          </c:dPt>
          <c:dPt>
            <c:idx val="5"/>
            <c:bubble3D val="0"/>
            <c:spPr>
              <a:solidFill>
                <a:srgbClr val="7030A0"/>
              </a:solidFill>
            </c:spPr>
          </c:dPt>
          <c:dPt>
            <c:idx val="6"/>
            <c:bubble3D val="0"/>
            <c:spPr>
              <a:solidFill>
                <a:schemeClr val="accent6">
                  <a:lumMod val="40000"/>
                  <a:lumOff val="60000"/>
                </a:schemeClr>
              </a:solidFill>
            </c:spPr>
          </c:dPt>
          <c:dPt>
            <c:idx val="7"/>
            <c:bubble3D val="0"/>
            <c:spPr>
              <a:solidFill>
                <a:srgbClr val="009999"/>
              </a:solidFill>
            </c:spPr>
          </c:dPt>
          <c:dPt>
            <c:idx val="8"/>
            <c:bubble3D val="0"/>
            <c:spPr>
              <a:solidFill>
                <a:srgbClr val="FFFFCC"/>
              </a:solidFill>
            </c:spPr>
          </c:dPt>
          <c:dLbls>
            <c:dLbl>
              <c:idx val="0"/>
              <c:layout>
                <c:manualLayout>
                  <c:x val="7.5430975884256221E-2"/>
                  <c:y val="-2.1767979978267175E-2"/>
                </c:manualLayout>
              </c:layout>
              <c:dLblPos val="bestFit"/>
              <c:showLegendKey val="0"/>
              <c:showVal val="0"/>
              <c:showCatName val="1"/>
              <c:showSerName val="0"/>
              <c:showPercent val="0"/>
              <c:showBubbleSize val="0"/>
            </c:dLbl>
            <c:dLbl>
              <c:idx val="2"/>
              <c:layout>
                <c:manualLayout>
                  <c:x val="-0.11295162544885248"/>
                  <c:y val="-0.30293688138893399"/>
                </c:manualLayout>
              </c:layout>
              <c:tx>
                <c:rich>
                  <a:bodyPr/>
                  <a:lstStyle/>
                  <a:p>
                    <a:r>
                      <a:rPr lang="en-US" dirty="0"/>
                      <a:t>Crise sanitaire COVID</a:t>
                    </a:r>
                  </a:p>
                </c:rich>
              </c:tx>
              <c:dLblPos val="bestFit"/>
              <c:showLegendKey val="0"/>
              <c:showVal val="0"/>
              <c:showCatName val="1"/>
              <c:showSerName val="0"/>
              <c:showPercent val="0"/>
              <c:showBubbleSize val="0"/>
            </c:dLbl>
            <c:dLblPos val="bestFit"/>
            <c:showLegendKey val="0"/>
            <c:showVal val="0"/>
            <c:showCatName val="1"/>
            <c:showSerName val="0"/>
            <c:showPercent val="0"/>
            <c:showBubbleSize val="0"/>
            <c:showLeaderLines val="1"/>
          </c:dLbls>
          <c:cat>
            <c:strRef>
              <c:f>Feuil1!$A$2:$A$12</c:f>
              <c:strCache>
                <c:ptCount val="11"/>
                <c:pt idx="0">
                  <c:v>AT</c:v>
                </c:pt>
                <c:pt idx="1">
                  <c:v>CREA</c:v>
                </c:pt>
                <c:pt idx="2">
                  <c:v>Crise sanitaire COVID</c:v>
                </c:pt>
                <c:pt idx="3">
                  <c:v>DE et inactifs tous âges</c:v>
                </c:pt>
                <c:pt idx="4">
                  <c:v>Décrochage</c:v>
                </c:pt>
                <c:pt idx="5">
                  <c:v>Egalité salariale</c:v>
                </c:pt>
                <c:pt idx="6">
                  <c:v>Inclusion</c:v>
                </c:pt>
                <c:pt idx="7">
                  <c:v>Jeunes DE et inactif</c:v>
                </c:pt>
                <c:pt idx="8">
                  <c:v>Mut éco</c:v>
                </c:pt>
                <c:pt idx="9">
                  <c:v>Salariés</c:v>
                </c:pt>
                <c:pt idx="10">
                  <c:v>Séniors</c:v>
                </c:pt>
              </c:strCache>
            </c:strRef>
          </c:cat>
          <c:val>
            <c:numRef>
              <c:f>Feuil1!$B$2:$B$12</c:f>
              <c:numCache>
                <c:formatCode>General</c:formatCode>
                <c:ptCount val="11"/>
                <c:pt idx="0">
                  <c:v>10</c:v>
                </c:pt>
                <c:pt idx="1">
                  <c:v>64</c:v>
                </c:pt>
                <c:pt idx="2">
                  <c:v>24</c:v>
                </c:pt>
                <c:pt idx="3">
                  <c:v>14</c:v>
                </c:pt>
                <c:pt idx="4">
                  <c:v>3</c:v>
                </c:pt>
                <c:pt idx="5">
                  <c:v>3</c:v>
                </c:pt>
                <c:pt idx="6">
                  <c:v>35</c:v>
                </c:pt>
                <c:pt idx="7">
                  <c:v>25</c:v>
                </c:pt>
                <c:pt idx="8">
                  <c:v>10</c:v>
                </c:pt>
                <c:pt idx="9">
                  <c:v>13</c:v>
                </c:pt>
                <c:pt idx="10">
                  <c:v>1</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fr-FR"/>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Feuil1!$B$1</c:f>
              <c:strCache>
                <c:ptCount val="1"/>
                <c:pt idx="0">
                  <c:v>Situation à la sortie immédiate</c:v>
                </c:pt>
              </c:strCache>
            </c:strRef>
          </c:tx>
          <c:explosion val="25"/>
          <c:dLbls>
            <c:showLegendKey val="0"/>
            <c:showVal val="0"/>
            <c:showCatName val="0"/>
            <c:showSerName val="0"/>
            <c:showPercent val="1"/>
            <c:showBubbleSize val="0"/>
            <c:showLeaderLines val="0"/>
          </c:dLbls>
          <c:cat>
            <c:strRef>
              <c:f>Feuil1!$A$2:$A$5</c:f>
              <c:strCache>
                <c:ptCount val="4"/>
                <c:pt idx="0">
                  <c:v>Personnes inactives à l'entrée dans l'opération en recherche active d’emploi (c’est-à-dire enregistrées comme demandeurs d’emploi) à la sortie immédiate de l'opération</c:v>
                </c:pt>
                <c:pt idx="1">
                  <c:v>Participants suivant un enseignement ou une formation au terme de leur participation</c:v>
                </c:pt>
                <c:pt idx="2">
                  <c:v>Participants exerçant un emploi, y compris à titre indépendant, au terme de leur participation</c:v>
                </c:pt>
                <c:pt idx="3">
                  <c:v>Autres</c:v>
                </c:pt>
              </c:strCache>
            </c:strRef>
          </c:cat>
          <c:val>
            <c:numRef>
              <c:f>Feuil1!$B$2:$B$5</c:f>
              <c:numCache>
                <c:formatCode>General</c:formatCode>
                <c:ptCount val="4"/>
                <c:pt idx="0">
                  <c:v>27974</c:v>
                </c:pt>
                <c:pt idx="1">
                  <c:v>7733</c:v>
                </c:pt>
                <c:pt idx="2">
                  <c:v>120697</c:v>
                </c:pt>
                <c:pt idx="3">
                  <c:v>37992</c:v>
                </c:pt>
              </c:numCache>
            </c:numRef>
          </c:val>
        </c:ser>
        <c:dLbls>
          <c:showLegendKey val="0"/>
          <c:showVal val="0"/>
          <c:showCatName val="0"/>
          <c:showSerName val="0"/>
          <c:showPercent val="0"/>
          <c:showBubbleSize val="0"/>
          <c:showLeaderLines val="0"/>
        </c:dLbls>
      </c:pie3DChart>
    </c:plotArea>
    <c:legend>
      <c:legendPos val="r"/>
      <c:overlay val="0"/>
    </c:legend>
    <c:plotVisOnly val="1"/>
    <c:dispBlanksAs val="gap"/>
    <c:showDLblsOverMax val="0"/>
  </c:chart>
  <c:txPr>
    <a:bodyPr/>
    <a:lstStyle/>
    <a:p>
      <a:pPr>
        <a:defRPr sz="1100"/>
      </a:pPr>
      <a:endParaRPr lang="fr-FR"/>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Feuil1!$B$1</c:f>
              <c:strCache>
                <c:ptCount val="1"/>
                <c:pt idx="0">
                  <c:v>Chomeurs</c:v>
                </c:pt>
              </c:strCache>
            </c:strRef>
          </c:tx>
          <c:invertIfNegative val="0"/>
          <c:cat>
            <c:strRef>
              <c:f>Feuil1!$A$2:$A$3</c:f>
              <c:strCache>
                <c:ptCount val="2"/>
                <c:pt idx="0">
                  <c:v>A l'entrée</c:v>
                </c:pt>
                <c:pt idx="1">
                  <c:v>A la sortie</c:v>
                </c:pt>
              </c:strCache>
            </c:strRef>
          </c:cat>
          <c:val>
            <c:numRef>
              <c:f>Feuil1!$B$2:$B$3</c:f>
              <c:numCache>
                <c:formatCode>General</c:formatCode>
                <c:ptCount val="2"/>
                <c:pt idx="0">
                  <c:v>116975</c:v>
                </c:pt>
                <c:pt idx="1">
                  <c:v>27974</c:v>
                </c:pt>
              </c:numCache>
            </c:numRef>
          </c:val>
        </c:ser>
        <c:ser>
          <c:idx val="1"/>
          <c:order val="1"/>
          <c:tx>
            <c:strRef>
              <c:f>Feuil1!$C$1</c:f>
              <c:strCache>
                <c:ptCount val="1"/>
                <c:pt idx="0">
                  <c:v>Inactifs</c:v>
                </c:pt>
              </c:strCache>
            </c:strRef>
          </c:tx>
          <c:invertIfNegative val="0"/>
          <c:cat>
            <c:strRef>
              <c:f>Feuil1!$A$2:$A$3</c:f>
              <c:strCache>
                <c:ptCount val="2"/>
                <c:pt idx="0">
                  <c:v>A l'entrée</c:v>
                </c:pt>
                <c:pt idx="1">
                  <c:v>A la sortie</c:v>
                </c:pt>
              </c:strCache>
            </c:strRef>
          </c:cat>
          <c:val>
            <c:numRef>
              <c:f>Feuil1!$C$2:$C$3</c:f>
              <c:numCache>
                <c:formatCode>General</c:formatCode>
                <c:ptCount val="2"/>
                <c:pt idx="0">
                  <c:v>75446</c:v>
                </c:pt>
                <c:pt idx="1">
                  <c:v>37292</c:v>
                </c:pt>
              </c:numCache>
            </c:numRef>
          </c:val>
        </c:ser>
        <c:ser>
          <c:idx val="2"/>
          <c:order val="2"/>
          <c:tx>
            <c:strRef>
              <c:f>Feuil1!$D$1</c:f>
              <c:strCache>
                <c:ptCount val="1"/>
                <c:pt idx="0">
                  <c:v>En emploi</c:v>
                </c:pt>
              </c:strCache>
            </c:strRef>
          </c:tx>
          <c:invertIfNegative val="0"/>
          <c:cat>
            <c:strRef>
              <c:f>Feuil1!$A$2:$A$3</c:f>
              <c:strCache>
                <c:ptCount val="2"/>
                <c:pt idx="0">
                  <c:v>A l'entrée</c:v>
                </c:pt>
                <c:pt idx="1">
                  <c:v>A la sortie</c:v>
                </c:pt>
              </c:strCache>
            </c:strRef>
          </c:cat>
          <c:val>
            <c:numRef>
              <c:f>Feuil1!$D$2:$D$3</c:f>
              <c:numCache>
                <c:formatCode>General</c:formatCode>
                <c:ptCount val="2"/>
                <c:pt idx="0">
                  <c:v>30257</c:v>
                </c:pt>
                <c:pt idx="1">
                  <c:v>120697</c:v>
                </c:pt>
              </c:numCache>
            </c:numRef>
          </c:val>
        </c:ser>
        <c:ser>
          <c:idx val="3"/>
          <c:order val="3"/>
          <c:tx>
            <c:strRef>
              <c:f>Feuil1!$E$1</c:f>
              <c:strCache>
                <c:ptCount val="1"/>
                <c:pt idx="0">
                  <c:v>En formation</c:v>
                </c:pt>
              </c:strCache>
            </c:strRef>
          </c:tx>
          <c:invertIfNegative val="0"/>
          <c:cat>
            <c:strRef>
              <c:f>Feuil1!$A$2:$A$3</c:f>
              <c:strCache>
                <c:ptCount val="2"/>
                <c:pt idx="0">
                  <c:v>A l'entrée</c:v>
                </c:pt>
                <c:pt idx="1">
                  <c:v>A la sortie</c:v>
                </c:pt>
              </c:strCache>
            </c:strRef>
          </c:cat>
          <c:val>
            <c:numRef>
              <c:f>Feuil1!$E$2:$E$3</c:f>
              <c:numCache>
                <c:formatCode>General</c:formatCode>
                <c:ptCount val="2"/>
                <c:pt idx="1">
                  <c:v>7733</c:v>
                </c:pt>
              </c:numCache>
            </c:numRef>
          </c:val>
        </c:ser>
        <c:dLbls>
          <c:showLegendKey val="0"/>
          <c:showVal val="0"/>
          <c:showCatName val="0"/>
          <c:showSerName val="0"/>
          <c:showPercent val="0"/>
          <c:showBubbleSize val="0"/>
        </c:dLbls>
        <c:gapWidth val="150"/>
        <c:overlap val="100"/>
        <c:axId val="134583040"/>
        <c:axId val="134584576"/>
      </c:barChart>
      <c:catAx>
        <c:axId val="134583040"/>
        <c:scaling>
          <c:orientation val="minMax"/>
        </c:scaling>
        <c:delete val="0"/>
        <c:axPos val="b"/>
        <c:majorTickMark val="out"/>
        <c:minorTickMark val="none"/>
        <c:tickLblPos val="nextTo"/>
        <c:crossAx val="134584576"/>
        <c:crosses val="autoZero"/>
        <c:auto val="1"/>
        <c:lblAlgn val="ctr"/>
        <c:lblOffset val="100"/>
        <c:noMultiLvlLbl val="0"/>
      </c:catAx>
      <c:valAx>
        <c:axId val="134584576"/>
        <c:scaling>
          <c:orientation val="minMax"/>
        </c:scaling>
        <c:delete val="0"/>
        <c:axPos val="l"/>
        <c:majorGridlines/>
        <c:numFmt formatCode="General" sourceLinked="1"/>
        <c:majorTickMark val="out"/>
        <c:minorTickMark val="none"/>
        <c:tickLblPos val="nextTo"/>
        <c:crossAx val="134583040"/>
        <c:crosses val="autoZero"/>
        <c:crossBetween val="between"/>
      </c:valAx>
    </c:plotArea>
    <c:legend>
      <c:legendPos val="r"/>
      <c:overlay val="0"/>
    </c:legend>
    <c:plotVisOnly val="1"/>
    <c:dispBlanksAs val="gap"/>
    <c:showDLblsOverMax val="0"/>
  </c:chart>
  <c:txPr>
    <a:bodyPr/>
    <a:lstStyle/>
    <a:p>
      <a:pPr>
        <a:defRPr sz="1800"/>
      </a:pPr>
      <a:endParaRPr lang="fr-FR"/>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6.3967386021191799E-2"/>
          <c:y val="7.383493335576792E-2"/>
          <c:w val="0.91905730533683294"/>
          <c:h val="0.63676094387302018"/>
        </c:manualLayout>
      </c:layout>
      <c:barChart>
        <c:barDir val="col"/>
        <c:grouping val="clustered"/>
        <c:varyColors val="0"/>
        <c:dLbls>
          <c:showLegendKey val="0"/>
          <c:showVal val="1"/>
          <c:showCatName val="0"/>
          <c:showSerName val="0"/>
          <c:showPercent val="0"/>
          <c:showBubbleSize val="0"/>
        </c:dLbls>
        <c:gapWidth val="75"/>
        <c:axId val="263805952"/>
        <c:axId val="263807744"/>
      </c:barChart>
      <c:catAx>
        <c:axId val="263805952"/>
        <c:scaling>
          <c:orientation val="minMax"/>
        </c:scaling>
        <c:delete val="0"/>
        <c:axPos val="b"/>
        <c:numFmt formatCode="General" sourceLinked="1"/>
        <c:majorTickMark val="none"/>
        <c:minorTickMark val="none"/>
        <c:tickLblPos val="nextTo"/>
        <c:crossAx val="263807744"/>
        <c:crosses val="autoZero"/>
        <c:auto val="1"/>
        <c:lblAlgn val="ctr"/>
        <c:lblOffset val="100"/>
        <c:noMultiLvlLbl val="0"/>
      </c:catAx>
      <c:valAx>
        <c:axId val="263807744"/>
        <c:scaling>
          <c:orientation val="minMax"/>
          <c:max val="22"/>
          <c:min val="7"/>
        </c:scaling>
        <c:delete val="0"/>
        <c:axPos val="l"/>
        <c:numFmt formatCode="General" sourceLinked="0"/>
        <c:majorTickMark val="none"/>
        <c:minorTickMark val="none"/>
        <c:tickLblPos val="nextTo"/>
        <c:crossAx val="263805952"/>
        <c:crosses val="autoZero"/>
        <c:crossBetween val="between"/>
        <c:majorUnit val="1"/>
        <c:minorUnit val="1"/>
      </c:valAx>
      <c:spPr>
        <a:noFill/>
        <a:ln w="25400">
          <a:noFill/>
        </a:ln>
      </c:spPr>
    </c:plotArea>
    <c:plotVisOnly val="1"/>
    <c:dispBlanksAs val="zero"/>
    <c:showDLblsOverMax val="0"/>
  </c:chart>
  <c:txPr>
    <a:bodyPr/>
    <a:lstStyle/>
    <a:p>
      <a:pPr>
        <a:defRPr sz="1800"/>
      </a:pPr>
      <a:endParaRPr lang="fr-F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1.2769350806077618E-2"/>
          <c:y val="0"/>
          <c:w val="0.74024190992030448"/>
          <c:h val="0.97873637080301223"/>
        </c:manualLayout>
      </c:layout>
      <c:pie3DChart>
        <c:varyColors val="1"/>
        <c:ser>
          <c:idx val="0"/>
          <c:order val="0"/>
          <c:tx>
            <c:strRef>
              <c:f>Feuil1!$B$1</c:f>
              <c:strCache>
                <c:ptCount val="1"/>
                <c:pt idx="0">
                  <c:v>Répartition actuelle de la maquette financière par OS</c:v>
                </c:pt>
              </c:strCache>
            </c:strRef>
          </c:tx>
          <c:explosion val="25"/>
          <c:dLbls>
            <c:txPr>
              <a:bodyPr/>
              <a:lstStyle/>
              <a:p>
                <a:pPr>
                  <a:defRPr sz="1000" baseline="0"/>
                </a:pPr>
                <a:endParaRPr lang="fr-FR"/>
              </a:p>
            </c:txPr>
            <c:showLegendKey val="0"/>
            <c:showVal val="1"/>
            <c:showCatName val="0"/>
            <c:showSerName val="0"/>
            <c:showPercent val="0"/>
            <c:showBubbleSize val="0"/>
            <c:showLeaderLines val="1"/>
          </c:dLbls>
          <c:cat>
            <c:strRef>
              <c:f>Feuil1!$A$2:$A$12</c:f>
              <c:strCache>
                <c:ptCount val="11"/>
                <c:pt idx="0">
                  <c:v> Créateurs</c:v>
                </c:pt>
                <c:pt idx="1">
                  <c:v> Crise sanitaire</c:v>
                </c:pt>
                <c:pt idx="2">
                  <c:v> DE et inactifs</c:v>
                </c:pt>
                <c:pt idx="3">
                  <c:v> Décrochage</c:v>
                </c:pt>
                <c:pt idx="4">
                  <c:v> Egalité salariale</c:v>
                </c:pt>
                <c:pt idx="5">
                  <c:v> ESS</c:v>
                </c:pt>
                <c:pt idx="6">
                  <c:v> Formation des actifs</c:v>
                </c:pt>
                <c:pt idx="7">
                  <c:v> Mobilisation des employeurs</c:v>
                </c:pt>
                <c:pt idx="8">
                  <c:v> Mutations économiques</c:v>
                </c:pt>
                <c:pt idx="9">
                  <c:v> Parcours intégrés</c:v>
                </c:pt>
                <c:pt idx="10">
                  <c:v> Séniors</c:v>
                </c:pt>
              </c:strCache>
            </c:strRef>
          </c:cat>
          <c:val>
            <c:numRef>
              <c:f>Feuil1!$B$2:$B$12</c:f>
              <c:numCache>
                <c:formatCode>"€"#,##0_);[Red]\("€"#,##0\)</c:formatCode>
                <c:ptCount val="11"/>
                <c:pt idx="0">
                  <c:v>12781046</c:v>
                </c:pt>
                <c:pt idx="1">
                  <c:v>7149977</c:v>
                </c:pt>
                <c:pt idx="2">
                  <c:v>4842436</c:v>
                </c:pt>
                <c:pt idx="3">
                  <c:v>985904</c:v>
                </c:pt>
                <c:pt idx="4">
                  <c:v>278279</c:v>
                </c:pt>
                <c:pt idx="5">
                  <c:v>4949291</c:v>
                </c:pt>
                <c:pt idx="6">
                  <c:v>8695818</c:v>
                </c:pt>
                <c:pt idx="7">
                  <c:v>11958335</c:v>
                </c:pt>
                <c:pt idx="8">
                  <c:v>984178</c:v>
                </c:pt>
                <c:pt idx="9">
                  <c:v>95332823</c:v>
                </c:pt>
                <c:pt idx="10">
                  <c:v>62095</c:v>
                </c:pt>
              </c:numCache>
            </c:numRef>
          </c:val>
        </c:ser>
        <c:dLbls>
          <c:showLegendKey val="0"/>
          <c:showVal val="0"/>
          <c:showCatName val="0"/>
          <c:showSerName val="0"/>
          <c:showPercent val="0"/>
          <c:showBubbleSize val="0"/>
          <c:showLeaderLines val="1"/>
        </c:dLbls>
      </c:pie3DChart>
    </c:plotArea>
    <c:legend>
      <c:legendPos val="r"/>
      <c:layout>
        <c:manualLayout>
          <c:xMode val="edge"/>
          <c:yMode val="edge"/>
          <c:x val="0.75121800941587535"/>
          <c:y val="0.4313666621309889"/>
          <c:w val="0.24230972297675385"/>
          <c:h val="0.53703055486214357"/>
        </c:manualLayout>
      </c:layout>
      <c:overlay val="0"/>
      <c:txPr>
        <a:bodyPr/>
        <a:lstStyle/>
        <a:p>
          <a:pPr>
            <a:defRPr sz="1100"/>
          </a:pPr>
          <a:endParaRPr lang="fr-FR"/>
        </a:p>
      </c:txPr>
    </c:legend>
    <c:plotVisOnly val="1"/>
    <c:dispBlanksAs val="gap"/>
    <c:showDLblsOverMax val="0"/>
  </c:chart>
  <c:txPr>
    <a:bodyPr/>
    <a:lstStyle/>
    <a:p>
      <a:pPr>
        <a:defRPr sz="1800"/>
      </a:pPr>
      <a:endParaRPr lang="fr-F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9"/>
    </mc:Choice>
    <mc:Fallback>
      <c:style val="9"/>
    </mc:Fallback>
  </mc:AlternateContent>
  <c:chart>
    <c:title>
      <c:tx>
        <c:rich>
          <a:bodyPr/>
          <a:lstStyle/>
          <a:p>
            <a:pPr>
              <a:defRPr/>
            </a:pPr>
            <a:r>
              <a:rPr lang="fr-FR" dirty="0"/>
              <a:t>Taux de programmation</a:t>
            </a:r>
          </a:p>
        </c:rich>
      </c:tx>
      <c:layout/>
      <c:overlay val="0"/>
    </c:title>
    <c:autoTitleDeleted val="0"/>
    <c:plotArea>
      <c:layout>
        <c:manualLayout>
          <c:layoutTarget val="inner"/>
          <c:xMode val="edge"/>
          <c:yMode val="edge"/>
          <c:x val="0.13980550231317052"/>
          <c:y val="0.19350760805309"/>
          <c:w val="0.81215227579282356"/>
          <c:h val="0.71736037007086351"/>
        </c:manualLayout>
      </c:layout>
      <c:lineChart>
        <c:grouping val="standard"/>
        <c:varyColors val="0"/>
        <c:ser>
          <c:idx val="0"/>
          <c:order val="0"/>
          <c:tx>
            <c:strRef>
              <c:f>Prog!$A$7</c:f>
              <c:strCache>
                <c:ptCount val="1"/>
                <c:pt idx="0">
                  <c:v>taux de prog</c:v>
                </c:pt>
              </c:strCache>
            </c:strRef>
          </c:tx>
          <c:marker>
            <c:symbol val="none"/>
          </c:marker>
          <c:dPt>
            <c:idx val="1"/>
            <c:bubble3D val="0"/>
            <c:spPr/>
          </c:dPt>
          <c:dPt>
            <c:idx val="2"/>
            <c:bubble3D val="0"/>
            <c:spPr/>
          </c:dPt>
          <c:dPt>
            <c:idx val="3"/>
            <c:bubble3D val="0"/>
            <c:spPr/>
          </c:dPt>
          <c:dPt>
            <c:idx val="4"/>
            <c:bubble3D val="0"/>
            <c:spPr/>
          </c:dPt>
          <c:dLbls>
            <c:dLbl>
              <c:idx val="0"/>
              <c:layout>
                <c:manualLayout>
                  <c:x val="-4.9190938511326859E-2"/>
                  <c:y val="5.7791537667698657E-2"/>
                </c:manualLayout>
              </c:layout>
              <c:showLegendKey val="0"/>
              <c:showVal val="1"/>
              <c:showCatName val="0"/>
              <c:showSerName val="0"/>
              <c:showPercent val="0"/>
              <c:showBubbleSize val="0"/>
            </c:dLbl>
            <c:dLbl>
              <c:idx val="1"/>
              <c:layout>
                <c:manualLayout>
                  <c:x val="-6.7878546352695732E-2"/>
                  <c:y val="-5.9231654330316512E-2"/>
                </c:manualLayout>
              </c:layout>
              <c:showLegendKey val="0"/>
              <c:showVal val="1"/>
              <c:showCatName val="0"/>
              <c:showSerName val="0"/>
              <c:showPercent val="0"/>
              <c:showBubbleSize val="0"/>
            </c:dLbl>
            <c:dLbl>
              <c:idx val="2"/>
              <c:layout>
                <c:manualLayout>
                  <c:x val="-8.1889065431963504E-2"/>
                  <c:y val="-4.9435472445001634E-2"/>
                </c:manualLayout>
              </c:layout>
              <c:showLegendKey val="0"/>
              <c:showVal val="1"/>
              <c:showCatName val="0"/>
              <c:showSerName val="0"/>
              <c:showPercent val="0"/>
              <c:showBubbleSize val="0"/>
            </c:dLbl>
            <c:dLbl>
              <c:idx val="3"/>
              <c:layout>
                <c:manualLayout>
                  <c:x val="-8.1207126041962174E-2"/>
                  <c:y val="-4.0894571433478161E-2"/>
                </c:manualLayout>
              </c:layout>
              <c:showLegendKey val="0"/>
              <c:showVal val="1"/>
              <c:showCatName val="0"/>
              <c:showSerName val="0"/>
              <c:showPercent val="0"/>
              <c:showBubbleSize val="0"/>
            </c:dLbl>
            <c:dLbl>
              <c:idx val="4"/>
              <c:layout>
                <c:manualLayout>
                  <c:x val="-9.9999973753287733E-3"/>
                  <c:y val="-4.0894571433478161E-2"/>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numRef>
              <c:f>Prog!$B$4:$G$4</c:f>
              <c:numCache>
                <c:formatCode>General</c:formatCode>
                <c:ptCount val="6"/>
                <c:pt idx="0">
                  <c:v>2016</c:v>
                </c:pt>
                <c:pt idx="1">
                  <c:v>2017</c:v>
                </c:pt>
                <c:pt idx="2">
                  <c:v>2018</c:v>
                </c:pt>
                <c:pt idx="3">
                  <c:v>2019</c:v>
                </c:pt>
                <c:pt idx="4">
                  <c:v>2020</c:v>
                </c:pt>
                <c:pt idx="5">
                  <c:v>2021</c:v>
                </c:pt>
              </c:numCache>
            </c:numRef>
          </c:cat>
          <c:val>
            <c:numRef>
              <c:f>Prog!$B$7:$G$7</c:f>
              <c:numCache>
                <c:formatCode>0%</c:formatCode>
                <c:ptCount val="6"/>
                <c:pt idx="0">
                  <c:v>0.21</c:v>
                </c:pt>
                <c:pt idx="1">
                  <c:v>0.25</c:v>
                </c:pt>
                <c:pt idx="2">
                  <c:v>0.56999999999999995</c:v>
                </c:pt>
                <c:pt idx="3">
                  <c:v>0.84</c:v>
                </c:pt>
                <c:pt idx="4">
                  <c:v>1.07</c:v>
                </c:pt>
                <c:pt idx="5">
                  <c:v>1.06</c:v>
                </c:pt>
              </c:numCache>
            </c:numRef>
          </c:val>
          <c:smooth val="0"/>
        </c:ser>
        <c:dLbls>
          <c:showLegendKey val="0"/>
          <c:showVal val="1"/>
          <c:showCatName val="0"/>
          <c:showSerName val="0"/>
          <c:showPercent val="0"/>
          <c:showBubbleSize val="0"/>
        </c:dLbls>
        <c:marker val="1"/>
        <c:smooth val="0"/>
        <c:axId val="137930624"/>
        <c:axId val="140973568"/>
      </c:lineChart>
      <c:catAx>
        <c:axId val="137930624"/>
        <c:scaling>
          <c:orientation val="minMax"/>
        </c:scaling>
        <c:delete val="0"/>
        <c:axPos val="b"/>
        <c:numFmt formatCode="General" sourceLinked="1"/>
        <c:majorTickMark val="none"/>
        <c:minorTickMark val="none"/>
        <c:tickLblPos val="nextTo"/>
        <c:crossAx val="140973568"/>
        <c:crosses val="autoZero"/>
        <c:auto val="1"/>
        <c:lblAlgn val="ctr"/>
        <c:lblOffset val="100"/>
        <c:noMultiLvlLbl val="0"/>
      </c:catAx>
      <c:valAx>
        <c:axId val="140973568"/>
        <c:scaling>
          <c:orientation val="minMax"/>
          <c:max val="1.1000000000000001"/>
        </c:scaling>
        <c:delete val="0"/>
        <c:axPos val="l"/>
        <c:numFmt formatCode="0%" sourceLinked="1"/>
        <c:majorTickMark val="out"/>
        <c:minorTickMark val="none"/>
        <c:tickLblPos val="nextTo"/>
        <c:crossAx val="137930624"/>
        <c:crosses val="autoZero"/>
        <c:crossBetween val="between"/>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Bilan!$B$20</c:f>
              <c:strCache>
                <c:ptCount val="1"/>
                <c:pt idx="0">
                  <c:v>Progression des bilans déposés</c:v>
                </c:pt>
              </c:strCache>
            </c:strRef>
          </c:tx>
          <c:marker>
            <c:symbol val="none"/>
          </c:marker>
          <c:dLbls>
            <c:txPr>
              <a:bodyPr/>
              <a:lstStyle/>
              <a:p>
                <a:pPr>
                  <a:defRPr sz="1200"/>
                </a:pPr>
                <a:endParaRPr lang="fr-FR"/>
              </a:p>
            </c:txPr>
            <c:dLblPos val="t"/>
            <c:showLegendKey val="0"/>
            <c:showVal val="1"/>
            <c:showCatName val="0"/>
            <c:showSerName val="0"/>
            <c:showPercent val="0"/>
            <c:showBubbleSize val="0"/>
            <c:showLeaderLines val="0"/>
          </c:dLbls>
          <c:cat>
            <c:strRef>
              <c:f>Bilan!$A$21:$A$25</c:f>
              <c:strCache>
                <c:ptCount val="5"/>
                <c:pt idx="0">
                  <c:v>mi 2019</c:v>
                </c:pt>
                <c:pt idx="1">
                  <c:v>fin 2019</c:v>
                </c:pt>
                <c:pt idx="2">
                  <c:v>mi 2020</c:v>
                </c:pt>
                <c:pt idx="3">
                  <c:v>fin 2020</c:v>
                </c:pt>
                <c:pt idx="4">
                  <c:v>mi 2021</c:v>
                </c:pt>
              </c:strCache>
            </c:strRef>
          </c:cat>
          <c:val>
            <c:numRef>
              <c:f>Bilan!$B$21:$B$25</c:f>
              <c:numCache>
                <c:formatCode>General</c:formatCode>
                <c:ptCount val="5"/>
                <c:pt idx="0">
                  <c:v>23</c:v>
                </c:pt>
                <c:pt idx="1">
                  <c:v>33</c:v>
                </c:pt>
                <c:pt idx="2">
                  <c:v>37</c:v>
                </c:pt>
                <c:pt idx="3">
                  <c:v>60</c:v>
                </c:pt>
                <c:pt idx="4">
                  <c:v>77</c:v>
                </c:pt>
              </c:numCache>
            </c:numRef>
          </c:val>
          <c:smooth val="0"/>
        </c:ser>
        <c:ser>
          <c:idx val="1"/>
          <c:order val="1"/>
          <c:tx>
            <c:strRef>
              <c:f>Bilan!$C$20</c:f>
              <c:strCache>
                <c:ptCount val="1"/>
                <c:pt idx="0">
                  <c:v>Progression des bilans traités (validés AC)</c:v>
                </c:pt>
              </c:strCache>
            </c:strRef>
          </c:tx>
          <c:marker>
            <c:symbol val="none"/>
          </c:marker>
          <c:dLbls>
            <c:txPr>
              <a:bodyPr/>
              <a:lstStyle/>
              <a:p>
                <a:pPr>
                  <a:defRPr sz="1200"/>
                </a:pPr>
                <a:endParaRPr lang="fr-FR"/>
              </a:p>
            </c:txPr>
            <c:dLblPos val="t"/>
            <c:showLegendKey val="0"/>
            <c:showVal val="1"/>
            <c:showCatName val="0"/>
            <c:showSerName val="0"/>
            <c:showPercent val="0"/>
            <c:showBubbleSize val="0"/>
            <c:showLeaderLines val="0"/>
          </c:dLbls>
          <c:cat>
            <c:strRef>
              <c:f>Bilan!$A$21:$A$25</c:f>
              <c:strCache>
                <c:ptCount val="5"/>
                <c:pt idx="0">
                  <c:v>mi 2019</c:v>
                </c:pt>
                <c:pt idx="1">
                  <c:v>fin 2019</c:v>
                </c:pt>
                <c:pt idx="2">
                  <c:v>mi 2020</c:v>
                </c:pt>
                <c:pt idx="3">
                  <c:v>fin 2020</c:v>
                </c:pt>
                <c:pt idx="4">
                  <c:v>mi 2021</c:v>
                </c:pt>
              </c:strCache>
            </c:strRef>
          </c:cat>
          <c:val>
            <c:numRef>
              <c:f>Bilan!$C$21:$C$25</c:f>
              <c:numCache>
                <c:formatCode>General</c:formatCode>
                <c:ptCount val="5"/>
                <c:pt idx="0">
                  <c:v>9</c:v>
                </c:pt>
                <c:pt idx="1">
                  <c:v>16</c:v>
                </c:pt>
                <c:pt idx="2">
                  <c:v>22</c:v>
                </c:pt>
                <c:pt idx="3">
                  <c:v>34</c:v>
                </c:pt>
                <c:pt idx="4">
                  <c:v>45</c:v>
                </c:pt>
              </c:numCache>
            </c:numRef>
          </c:val>
          <c:smooth val="0"/>
        </c:ser>
        <c:ser>
          <c:idx val="2"/>
          <c:order val="2"/>
          <c:tx>
            <c:strRef>
              <c:f>Bilan!$D$20</c:f>
              <c:strCache>
                <c:ptCount val="1"/>
              </c:strCache>
            </c:strRef>
          </c:tx>
          <c:marker>
            <c:symbol val="none"/>
          </c:marker>
          <c:cat>
            <c:strRef>
              <c:f>Bilan!$A$21:$A$25</c:f>
              <c:strCache>
                <c:ptCount val="5"/>
                <c:pt idx="0">
                  <c:v>mi 2019</c:v>
                </c:pt>
                <c:pt idx="1">
                  <c:v>fin 2019</c:v>
                </c:pt>
                <c:pt idx="2">
                  <c:v>mi 2020</c:v>
                </c:pt>
                <c:pt idx="3">
                  <c:v>fin 2020</c:v>
                </c:pt>
                <c:pt idx="4">
                  <c:v>mi 2021</c:v>
                </c:pt>
              </c:strCache>
            </c:strRef>
          </c:cat>
          <c:val>
            <c:numRef>
              <c:f>Bilan!$D$21:$D$25</c:f>
              <c:numCache>
                <c:formatCode>General</c:formatCode>
                <c:ptCount val="5"/>
              </c:numCache>
            </c:numRef>
          </c:val>
          <c:smooth val="0"/>
        </c:ser>
        <c:dLbls>
          <c:dLblPos val="t"/>
          <c:showLegendKey val="0"/>
          <c:showVal val="1"/>
          <c:showCatName val="0"/>
          <c:showSerName val="0"/>
          <c:showPercent val="0"/>
          <c:showBubbleSize val="0"/>
        </c:dLbls>
        <c:marker val="1"/>
        <c:smooth val="0"/>
        <c:axId val="166795904"/>
        <c:axId val="166805888"/>
      </c:lineChart>
      <c:catAx>
        <c:axId val="166795904"/>
        <c:scaling>
          <c:orientation val="minMax"/>
        </c:scaling>
        <c:delete val="0"/>
        <c:axPos val="b"/>
        <c:majorTickMark val="out"/>
        <c:minorTickMark val="none"/>
        <c:tickLblPos val="nextTo"/>
        <c:txPr>
          <a:bodyPr/>
          <a:lstStyle/>
          <a:p>
            <a:pPr>
              <a:defRPr sz="1100"/>
            </a:pPr>
            <a:endParaRPr lang="fr-FR"/>
          </a:p>
        </c:txPr>
        <c:crossAx val="166805888"/>
        <c:crosses val="autoZero"/>
        <c:auto val="1"/>
        <c:lblAlgn val="ctr"/>
        <c:lblOffset val="100"/>
        <c:noMultiLvlLbl val="0"/>
      </c:catAx>
      <c:valAx>
        <c:axId val="166805888"/>
        <c:scaling>
          <c:orientation val="minMax"/>
        </c:scaling>
        <c:delete val="0"/>
        <c:axPos val="l"/>
        <c:majorGridlines/>
        <c:numFmt formatCode="General" sourceLinked="1"/>
        <c:majorTickMark val="out"/>
        <c:minorTickMark val="none"/>
        <c:tickLblPos val="nextTo"/>
        <c:txPr>
          <a:bodyPr/>
          <a:lstStyle/>
          <a:p>
            <a:pPr>
              <a:defRPr sz="1100"/>
            </a:pPr>
            <a:endParaRPr lang="fr-FR"/>
          </a:p>
        </c:txPr>
        <c:crossAx val="166795904"/>
        <c:crosses val="autoZero"/>
        <c:crossBetween val="between"/>
      </c:valAx>
    </c:plotArea>
    <c:legend>
      <c:legendPos val="r"/>
      <c:legendEntry>
        <c:idx val="0"/>
        <c:txPr>
          <a:bodyPr/>
          <a:lstStyle/>
          <a:p>
            <a:pPr>
              <a:defRPr sz="1100"/>
            </a:pPr>
            <a:endParaRPr lang="fr-FR"/>
          </a:p>
        </c:txPr>
      </c:legendEntry>
      <c:legendEntry>
        <c:idx val="1"/>
        <c:txPr>
          <a:bodyPr/>
          <a:lstStyle/>
          <a:p>
            <a:pPr>
              <a:defRPr sz="1100"/>
            </a:pPr>
            <a:endParaRPr lang="fr-FR"/>
          </a:p>
        </c:txPr>
      </c:legendEntry>
      <c:layout/>
      <c:overlay val="0"/>
    </c:legend>
    <c:plotVisOnly val="1"/>
    <c:dispBlanksAs val="gap"/>
    <c:showDLblsOverMax val="0"/>
  </c:chart>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3522636245615007E-2"/>
          <c:y val="0.12732113435411371"/>
          <c:w val="0.7331365128986711"/>
          <c:h val="0.75666865834704666"/>
        </c:manualLayout>
      </c:layout>
      <c:barChart>
        <c:barDir val="col"/>
        <c:grouping val="clustered"/>
        <c:varyColors val="0"/>
        <c:ser>
          <c:idx val="3"/>
          <c:order val="0"/>
          <c:tx>
            <c:strRef>
              <c:f>Bilan!$A$2</c:f>
              <c:strCache>
                <c:ptCount val="1"/>
                <c:pt idx="0">
                  <c:v>Déclaré UE</c:v>
                </c:pt>
              </c:strCache>
            </c:strRef>
          </c:tx>
          <c:invertIfNegative val="0"/>
          <c:dLbls>
            <c:dLbl>
              <c:idx val="0"/>
              <c:layout/>
              <c:tx>
                <c:rich>
                  <a:bodyPr/>
                  <a:lstStyle/>
                  <a:p>
                    <a:r>
                      <a:rPr lang="en-US" sz="1200" dirty="0"/>
                      <a:t> 2,82 M€   </a:t>
                    </a:r>
                    <a:endParaRPr lang="en-US" dirty="0"/>
                  </a:p>
                </c:rich>
              </c:tx>
              <c:dLblPos val="outEnd"/>
              <c:showLegendKey val="0"/>
              <c:showVal val="1"/>
              <c:showCatName val="0"/>
              <c:showSerName val="0"/>
              <c:showPercent val="0"/>
              <c:showBubbleSize val="0"/>
            </c:dLbl>
            <c:dLbl>
              <c:idx val="1"/>
              <c:layout/>
              <c:tx>
                <c:rich>
                  <a:bodyPr/>
                  <a:lstStyle/>
                  <a:p>
                    <a:r>
                      <a:rPr lang="en-US" sz="1200" dirty="0"/>
                      <a:t> 2,99    </a:t>
                    </a:r>
                    <a:endParaRPr lang="en-US" dirty="0"/>
                  </a:p>
                </c:rich>
              </c:tx>
              <c:dLblPos val="outEnd"/>
              <c:showLegendKey val="0"/>
              <c:showVal val="1"/>
              <c:showCatName val="0"/>
              <c:showSerName val="0"/>
              <c:showPercent val="0"/>
              <c:showBubbleSize val="0"/>
            </c:dLbl>
            <c:dLbl>
              <c:idx val="2"/>
              <c:layout/>
              <c:tx>
                <c:rich>
                  <a:bodyPr/>
                  <a:lstStyle/>
                  <a:p>
                    <a:r>
                      <a:rPr lang="en-US" sz="1200" dirty="0"/>
                      <a:t> 4,24    </a:t>
                    </a:r>
                    <a:endParaRPr lang="en-US" dirty="0"/>
                  </a:p>
                </c:rich>
              </c:tx>
              <c:dLblPos val="outEnd"/>
              <c:showLegendKey val="0"/>
              <c:showVal val="1"/>
              <c:showCatName val="0"/>
              <c:showSerName val="0"/>
              <c:showPercent val="0"/>
              <c:showBubbleSize val="0"/>
            </c:dLbl>
            <c:dLbl>
              <c:idx val="4"/>
              <c:layout/>
              <c:tx>
                <c:rich>
                  <a:bodyPr/>
                  <a:lstStyle/>
                  <a:p>
                    <a:r>
                      <a:rPr lang="en-US" dirty="0"/>
                      <a:t>8,95 </a:t>
                    </a:r>
                  </a:p>
                </c:rich>
              </c:tx>
              <c:dLblPos val="outEnd"/>
              <c:showLegendKey val="0"/>
              <c:showVal val="1"/>
              <c:showCatName val="0"/>
              <c:showSerName val="0"/>
              <c:showPercent val="0"/>
              <c:showBubbleSize val="0"/>
            </c:dLbl>
            <c:txPr>
              <a:bodyPr/>
              <a:lstStyle/>
              <a:p>
                <a:pPr>
                  <a:defRPr sz="1200" b="1"/>
                </a:pPr>
                <a:endParaRPr lang="fr-FR"/>
              </a:p>
            </c:txPr>
            <c:dLblPos val="outEnd"/>
            <c:showLegendKey val="0"/>
            <c:showVal val="1"/>
            <c:showCatName val="0"/>
            <c:showSerName val="0"/>
            <c:showPercent val="0"/>
            <c:showBubbleSize val="0"/>
            <c:showLeaderLines val="0"/>
          </c:dLbls>
          <c:cat>
            <c:strRef>
              <c:f>Bilan!$B$3:$F$3</c:f>
              <c:strCache>
                <c:ptCount val="5"/>
                <c:pt idx="0">
                  <c:v>fin 2018</c:v>
                </c:pt>
                <c:pt idx="1">
                  <c:v>mi-2019</c:v>
                </c:pt>
                <c:pt idx="2">
                  <c:v>fin 2019</c:v>
                </c:pt>
                <c:pt idx="3">
                  <c:v>fin 2020</c:v>
                </c:pt>
                <c:pt idx="4">
                  <c:v>mi-2021</c:v>
                </c:pt>
              </c:strCache>
            </c:strRef>
          </c:cat>
          <c:val>
            <c:numRef>
              <c:f>Bilan!$B$7:$F$7</c:f>
              <c:numCache>
                <c:formatCode>_(* #,##0.00_);_(* \(#,##0.00\);_(* "-"??_);_(@_)</c:formatCode>
                <c:ptCount val="5"/>
                <c:pt idx="0">
                  <c:v>2822868.34</c:v>
                </c:pt>
                <c:pt idx="1">
                  <c:v>2987183.32</c:v>
                </c:pt>
                <c:pt idx="2">
                  <c:v>4239645.75</c:v>
                </c:pt>
                <c:pt idx="3">
                  <c:v>8131718.7400000002</c:v>
                </c:pt>
                <c:pt idx="4" formatCode="General">
                  <c:v>8945228.6199999992</c:v>
                </c:pt>
              </c:numCache>
            </c:numRef>
          </c:val>
        </c:ser>
        <c:ser>
          <c:idx val="0"/>
          <c:order val="1"/>
          <c:tx>
            <c:strRef>
              <c:f>Bilan!$A$10</c:f>
              <c:strCache>
                <c:ptCount val="1"/>
                <c:pt idx="0">
                  <c:v>Certifié UE</c:v>
                </c:pt>
              </c:strCache>
            </c:strRef>
          </c:tx>
          <c:invertIfNegative val="0"/>
          <c:dLbls>
            <c:dLbl>
              <c:idx val="0"/>
              <c:layout>
                <c:manualLayout>
                  <c:x val="1.3038893429371307E-2"/>
                  <c:y val="-1.7931474939116523E-2"/>
                </c:manualLayout>
              </c:layout>
              <c:tx>
                <c:rich>
                  <a:bodyPr/>
                  <a:lstStyle/>
                  <a:p>
                    <a:r>
                      <a:rPr lang="en-US" sz="1200" b="1" dirty="0"/>
                      <a:t>0,75   </a:t>
                    </a:r>
                    <a:endParaRPr lang="en-US" dirty="0"/>
                  </a:p>
                </c:rich>
              </c:tx>
              <c:dLblPos val="outEnd"/>
              <c:showLegendKey val="0"/>
              <c:showVal val="1"/>
              <c:showCatName val="0"/>
              <c:showSerName val="0"/>
              <c:showPercent val="0"/>
              <c:showBubbleSize val="0"/>
            </c:dLbl>
            <c:dLbl>
              <c:idx val="1"/>
              <c:layout>
                <c:manualLayout>
                  <c:x val="1.7259978425026967E-2"/>
                  <c:y val="0"/>
                </c:manualLayout>
              </c:layout>
              <c:tx>
                <c:rich>
                  <a:bodyPr/>
                  <a:lstStyle/>
                  <a:p>
                    <a:r>
                      <a:rPr lang="en-US" sz="1200" dirty="0"/>
                      <a:t> 1,02   </a:t>
                    </a:r>
                    <a:endParaRPr lang="en-US" dirty="0"/>
                  </a:p>
                </c:rich>
              </c:tx>
              <c:dLblPos val="outEnd"/>
              <c:showLegendKey val="0"/>
              <c:showVal val="1"/>
              <c:showCatName val="0"/>
              <c:showSerName val="0"/>
              <c:showPercent val="0"/>
              <c:showBubbleSize val="0"/>
            </c:dLbl>
            <c:dLbl>
              <c:idx val="2"/>
              <c:layout>
                <c:manualLayout>
                  <c:x val="1.9417475728155262E-2"/>
                  <c:y val="-7.1894594304112904E-17"/>
                </c:manualLayout>
              </c:layout>
              <c:tx>
                <c:rich>
                  <a:bodyPr/>
                  <a:lstStyle/>
                  <a:p>
                    <a:r>
                      <a:rPr lang="en-US" sz="1200" dirty="0"/>
                      <a:t> 1,84   </a:t>
                    </a:r>
                    <a:endParaRPr lang="en-US" dirty="0"/>
                  </a:p>
                </c:rich>
              </c:tx>
              <c:dLblPos val="outEnd"/>
              <c:showLegendKey val="0"/>
              <c:showVal val="1"/>
              <c:showCatName val="0"/>
              <c:showSerName val="0"/>
              <c:showPercent val="0"/>
              <c:showBubbleSize val="0"/>
            </c:dLbl>
            <c:dLbl>
              <c:idx val="4"/>
              <c:layout>
                <c:manualLayout>
                  <c:x val="1.0317636984910252E-2"/>
                  <c:y val="1.1954316626077682E-2"/>
                </c:manualLayout>
              </c:layout>
              <c:dLblPos val="outEnd"/>
              <c:showLegendKey val="0"/>
              <c:showVal val="1"/>
              <c:showCatName val="0"/>
              <c:showSerName val="0"/>
              <c:showPercent val="0"/>
              <c:showBubbleSize val="0"/>
            </c:dLbl>
            <c:txPr>
              <a:bodyPr/>
              <a:lstStyle/>
              <a:p>
                <a:pPr>
                  <a:defRPr sz="1200" b="1"/>
                </a:pPr>
                <a:endParaRPr lang="fr-FR"/>
              </a:p>
            </c:txPr>
            <c:dLblPos val="outEnd"/>
            <c:showLegendKey val="0"/>
            <c:showVal val="1"/>
            <c:showCatName val="0"/>
            <c:showSerName val="0"/>
            <c:showPercent val="0"/>
            <c:showBubbleSize val="0"/>
            <c:showLeaderLines val="0"/>
          </c:dLbls>
          <c:cat>
            <c:strRef>
              <c:f>Bilan!$B$3:$F$3</c:f>
              <c:strCache>
                <c:ptCount val="5"/>
                <c:pt idx="0">
                  <c:v>fin 2018</c:v>
                </c:pt>
                <c:pt idx="1">
                  <c:v>mi-2019</c:v>
                </c:pt>
                <c:pt idx="2">
                  <c:v>fin 2019</c:v>
                </c:pt>
                <c:pt idx="3">
                  <c:v>fin 2020</c:v>
                </c:pt>
                <c:pt idx="4">
                  <c:v>mi-2021</c:v>
                </c:pt>
              </c:strCache>
            </c:strRef>
          </c:cat>
          <c:val>
            <c:numRef>
              <c:f>Bilan!$B$15:$F$15</c:f>
              <c:numCache>
                <c:formatCode>_(* #,##0.00_);_(* \(#,##0.00\);_(* "-"??_);_(@_)</c:formatCode>
                <c:ptCount val="5"/>
                <c:pt idx="0">
                  <c:v>751279.74</c:v>
                </c:pt>
                <c:pt idx="1">
                  <c:v>1024179.67</c:v>
                </c:pt>
                <c:pt idx="2">
                  <c:v>1844981.45</c:v>
                </c:pt>
                <c:pt idx="3">
                  <c:v>3368330.99</c:v>
                </c:pt>
                <c:pt idx="4">
                  <c:v>4491635.6500000004</c:v>
                </c:pt>
              </c:numCache>
            </c:numRef>
          </c:val>
        </c:ser>
        <c:dLbls>
          <c:dLblPos val="outEnd"/>
          <c:showLegendKey val="0"/>
          <c:showVal val="1"/>
          <c:showCatName val="0"/>
          <c:showSerName val="0"/>
          <c:showPercent val="0"/>
          <c:showBubbleSize val="0"/>
        </c:dLbls>
        <c:gapWidth val="150"/>
        <c:axId val="174322816"/>
        <c:axId val="174324352"/>
      </c:barChart>
      <c:catAx>
        <c:axId val="174322816"/>
        <c:scaling>
          <c:orientation val="minMax"/>
        </c:scaling>
        <c:delete val="0"/>
        <c:axPos val="b"/>
        <c:majorTickMark val="out"/>
        <c:minorTickMark val="none"/>
        <c:tickLblPos val="nextTo"/>
        <c:txPr>
          <a:bodyPr/>
          <a:lstStyle/>
          <a:p>
            <a:pPr>
              <a:defRPr sz="1600" b="1"/>
            </a:pPr>
            <a:endParaRPr lang="fr-FR"/>
          </a:p>
        </c:txPr>
        <c:crossAx val="174324352"/>
        <c:crosses val="autoZero"/>
        <c:auto val="1"/>
        <c:lblAlgn val="ctr"/>
        <c:lblOffset val="100"/>
        <c:noMultiLvlLbl val="0"/>
      </c:catAx>
      <c:valAx>
        <c:axId val="174324352"/>
        <c:scaling>
          <c:orientation val="minMax"/>
          <c:max val="10000000"/>
        </c:scaling>
        <c:delete val="0"/>
        <c:axPos val="l"/>
        <c:majorGridlines/>
        <c:numFmt formatCode="#,###&quot;M&quot;\ &quot;€&quot;" sourceLinked="0"/>
        <c:majorTickMark val="out"/>
        <c:minorTickMark val="none"/>
        <c:tickLblPos val="nextTo"/>
        <c:txPr>
          <a:bodyPr/>
          <a:lstStyle/>
          <a:p>
            <a:pPr>
              <a:defRPr sz="1100"/>
            </a:pPr>
            <a:endParaRPr lang="fr-FR"/>
          </a:p>
        </c:txPr>
        <c:crossAx val="174322816"/>
        <c:crosses val="autoZero"/>
        <c:crossBetween val="between"/>
        <c:dispUnits>
          <c:builtInUnit val="millions"/>
        </c:dispUnits>
      </c:valAx>
    </c:plotArea>
    <c:legend>
      <c:legendPos val="r"/>
      <c:layout/>
      <c:overlay val="0"/>
      <c:txPr>
        <a:bodyPr/>
        <a:lstStyle/>
        <a:p>
          <a:pPr>
            <a:defRPr sz="1100"/>
          </a:pPr>
          <a:endParaRPr lang="fr-FR"/>
        </a:p>
      </c:txPr>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22"/>
    </mc:Choice>
    <mc:Fallback>
      <c:style val="22"/>
    </mc:Fallback>
  </mc:AlternateContent>
  <c:chart>
    <c:autoTitleDeleted val="1"/>
    <c:plotArea>
      <c:layout/>
      <c:lineChart>
        <c:grouping val="standard"/>
        <c:varyColors val="0"/>
        <c:ser>
          <c:idx val="0"/>
          <c:order val="0"/>
          <c:tx>
            <c:v>Taux de rejet</c:v>
          </c:tx>
          <c:marker>
            <c:symbol val="none"/>
          </c:marker>
          <c:cat>
            <c:strRef>
              <c:f>CSF!$A$3:$A$7</c:f>
              <c:strCache>
                <c:ptCount val="5"/>
                <c:pt idx="0">
                  <c:v>mi 2019</c:v>
                </c:pt>
                <c:pt idx="1">
                  <c:v>fin 2019</c:v>
                </c:pt>
                <c:pt idx="2">
                  <c:v>mi 2020</c:v>
                </c:pt>
                <c:pt idx="3">
                  <c:v>fin 2020</c:v>
                </c:pt>
                <c:pt idx="4">
                  <c:v>mi 2021</c:v>
                </c:pt>
              </c:strCache>
            </c:strRef>
          </c:cat>
          <c:val>
            <c:numRef>
              <c:f>CSF!$B$3:$B$7</c:f>
              <c:numCache>
                <c:formatCode>0%</c:formatCode>
                <c:ptCount val="5"/>
                <c:pt idx="0">
                  <c:v>0.10965159097286335</c:v>
                </c:pt>
                <c:pt idx="1">
                  <c:v>0.1</c:v>
                </c:pt>
                <c:pt idx="2">
                  <c:v>0.12</c:v>
                </c:pt>
                <c:pt idx="3">
                  <c:v>0.12</c:v>
                </c:pt>
                <c:pt idx="4">
                  <c:v>0.12</c:v>
                </c:pt>
              </c:numCache>
            </c:numRef>
          </c:val>
          <c:smooth val="0"/>
        </c:ser>
        <c:dLbls>
          <c:showLegendKey val="0"/>
          <c:showVal val="0"/>
          <c:showCatName val="0"/>
          <c:showSerName val="0"/>
          <c:showPercent val="0"/>
          <c:showBubbleSize val="0"/>
        </c:dLbls>
        <c:marker val="1"/>
        <c:smooth val="0"/>
        <c:axId val="174199936"/>
        <c:axId val="174201472"/>
      </c:lineChart>
      <c:catAx>
        <c:axId val="174199936"/>
        <c:scaling>
          <c:orientation val="minMax"/>
        </c:scaling>
        <c:delete val="0"/>
        <c:axPos val="b"/>
        <c:majorTickMark val="out"/>
        <c:minorTickMark val="none"/>
        <c:tickLblPos val="nextTo"/>
        <c:crossAx val="174201472"/>
        <c:crosses val="autoZero"/>
        <c:auto val="1"/>
        <c:lblAlgn val="ctr"/>
        <c:lblOffset val="100"/>
        <c:noMultiLvlLbl val="0"/>
      </c:catAx>
      <c:valAx>
        <c:axId val="174201472"/>
        <c:scaling>
          <c:orientation val="minMax"/>
          <c:max val="0.2"/>
        </c:scaling>
        <c:delete val="0"/>
        <c:axPos val="l"/>
        <c:majorGridlines/>
        <c:numFmt formatCode="0%" sourceLinked="1"/>
        <c:majorTickMark val="out"/>
        <c:minorTickMark val="none"/>
        <c:tickLblPos val="nextTo"/>
        <c:crossAx val="174199936"/>
        <c:crosses val="autoZero"/>
        <c:crossBetween val="between"/>
        <c:majorUnit val="5.000000000000001E-2"/>
      </c:valAx>
    </c:plotArea>
    <c:legend>
      <c:legendPos val="r"/>
      <c:layout/>
      <c:overlay val="0"/>
    </c:legend>
    <c:plotVisOnly val="1"/>
    <c:dispBlanksAs val="gap"/>
    <c:showDLblsOverMax val="0"/>
  </c:chart>
  <c:txPr>
    <a:bodyPr/>
    <a:lstStyle/>
    <a:p>
      <a:pPr>
        <a:defRPr sz="1800"/>
      </a:pPr>
      <a:endParaRPr lang="fr-FR"/>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107195119732888"/>
          <c:y val="3.7635649903736849E-2"/>
          <c:w val="0.87189414941522014"/>
          <c:h val="0.72391199148218566"/>
        </c:manualLayout>
      </c:layout>
      <c:barChart>
        <c:barDir val="col"/>
        <c:grouping val="stacked"/>
        <c:varyColors val="0"/>
        <c:dLbls>
          <c:showLegendKey val="0"/>
          <c:showVal val="0"/>
          <c:showCatName val="0"/>
          <c:showSerName val="0"/>
          <c:showPercent val="0"/>
          <c:showBubbleSize val="0"/>
        </c:dLbls>
        <c:gapWidth val="300"/>
        <c:axId val="127762816"/>
        <c:axId val="127764352"/>
      </c:barChart>
      <c:catAx>
        <c:axId val="127762816"/>
        <c:scaling>
          <c:orientation val="minMax"/>
        </c:scaling>
        <c:delete val="0"/>
        <c:axPos val="b"/>
        <c:majorTickMark val="none"/>
        <c:minorTickMark val="none"/>
        <c:tickLblPos val="nextTo"/>
        <c:txPr>
          <a:bodyPr/>
          <a:lstStyle/>
          <a:p>
            <a:pPr>
              <a:defRPr sz="1100" b="1"/>
            </a:pPr>
            <a:endParaRPr lang="fr-FR"/>
          </a:p>
        </c:txPr>
        <c:crossAx val="127764352"/>
        <c:crosses val="autoZero"/>
        <c:auto val="1"/>
        <c:lblAlgn val="ctr"/>
        <c:lblOffset val="100"/>
        <c:noMultiLvlLbl val="0"/>
      </c:catAx>
      <c:valAx>
        <c:axId val="127764352"/>
        <c:scaling>
          <c:orientation val="minMax"/>
        </c:scaling>
        <c:delete val="0"/>
        <c:axPos val="l"/>
        <c:majorGridlines/>
        <c:numFmt formatCode="General" sourceLinked="1"/>
        <c:majorTickMark val="none"/>
        <c:minorTickMark val="none"/>
        <c:tickLblPos val="nextTo"/>
        <c:crossAx val="127762816"/>
        <c:crosses val="autoZero"/>
        <c:crossBetween val="between"/>
      </c:valAx>
    </c:plotArea>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fr-FR" dirty="0" smtClean="0"/>
              <a:t>Evolution de la saisie</a:t>
            </a:r>
            <a:r>
              <a:rPr lang="fr-FR" baseline="0" dirty="0" smtClean="0"/>
              <a:t> sur MDFSE: </a:t>
            </a:r>
            <a:r>
              <a:rPr lang="fr-FR" dirty="0" smtClean="0"/>
              <a:t>Nombre </a:t>
            </a:r>
            <a:r>
              <a:rPr lang="fr-FR" dirty="0"/>
              <a:t>de jeunes entrés sur MDFSE</a:t>
            </a:r>
          </a:p>
        </c:rich>
      </c:tx>
      <c:layout/>
      <c:overlay val="0"/>
    </c:title>
    <c:autoTitleDeleted val="0"/>
    <c:plotArea>
      <c:layout>
        <c:manualLayout>
          <c:layoutTarget val="inner"/>
          <c:xMode val="edge"/>
          <c:yMode val="edge"/>
          <c:x val="8.9825713662034581E-2"/>
          <c:y val="0.22234116020635575"/>
          <c:w val="0.88739996292855305"/>
          <c:h val="0.62062523131082703"/>
        </c:manualLayout>
      </c:layout>
      <c:barChart>
        <c:barDir val="col"/>
        <c:grouping val="clustered"/>
        <c:varyColors val="0"/>
        <c:ser>
          <c:idx val="0"/>
          <c:order val="0"/>
          <c:tx>
            <c:strRef>
              <c:f>Indicateurs!$B$39</c:f>
              <c:strCache>
                <c:ptCount val="1"/>
                <c:pt idx="0">
                  <c:v>2018-06</c:v>
                </c:pt>
              </c:strCache>
            </c:strRef>
          </c:tx>
          <c:invertIfNegative val="0"/>
          <c:dLbls>
            <c:txPr>
              <a:bodyPr/>
              <a:lstStyle/>
              <a:p>
                <a:pPr>
                  <a:defRPr sz="1400" b="1"/>
                </a:pPr>
                <a:endParaRPr lang="fr-FR"/>
              </a:p>
            </c:txPr>
            <c:dLblPos val="ctr"/>
            <c:showLegendKey val="0"/>
            <c:showVal val="1"/>
            <c:showCatName val="0"/>
            <c:showSerName val="0"/>
            <c:showPercent val="0"/>
            <c:showBubbleSize val="0"/>
            <c:showLeaderLines val="0"/>
          </c:dLbls>
          <c:val>
            <c:numRef>
              <c:f>Indicateurs!$C$39</c:f>
              <c:numCache>
                <c:formatCode>General</c:formatCode>
                <c:ptCount val="1"/>
              </c:numCache>
            </c:numRef>
          </c:val>
        </c:ser>
        <c:ser>
          <c:idx val="1"/>
          <c:order val="1"/>
          <c:tx>
            <c:strRef>
              <c:f>Indicateurs!$B$40</c:f>
              <c:strCache>
                <c:ptCount val="1"/>
                <c:pt idx="0">
                  <c:v>2018-12</c:v>
                </c:pt>
              </c:strCache>
            </c:strRef>
          </c:tx>
          <c:invertIfNegative val="0"/>
          <c:dLbls>
            <c:txPr>
              <a:bodyPr/>
              <a:lstStyle/>
              <a:p>
                <a:pPr>
                  <a:defRPr sz="1400" b="1"/>
                </a:pPr>
                <a:endParaRPr lang="fr-FR"/>
              </a:p>
            </c:txPr>
            <c:dLblPos val="ctr"/>
            <c:showLegendKey val="0"/>
            <c:showVal val="1"/>
            <c:showCatName val="0"/>
            <c:showSerName val="0"/>
            <c:showPercent val="0"/>
            <c:showBubbleSize val="0"/>
            <c:showLeaderLines val="0"/>
          </c:dLbls>
          <c:val>
            <c:numRef>
              <c:f>Indicateurs!$C$40</c:f>
              <c:numCache>
                <c:formatCode>General</c:formatCode>
                <c:ptCount val="1"/>
                <c:pt idx="0">
                  <c:v>2441</c:v>
                </c:pt>
              </c:numCache>
            </c:numRef>
          </c:val>
        </c:ser>
        <c:ser>
          <c:idx val="2"/>
          <c:order val="2"/>
          <c:tx>
            <c:strRef>
              <c:f>Indicateurs!$B$41</c:f>
              <c:strCache>
                <c:ptCount val="1"/>
                <c:pt idx="0">
                  <c:v>2019-06</c:v>
                </c:pt>
              </c:strCache>
            </c:strRef>
          </c:tx>
          <c:invertIfNegative val="0"/>
          <c:dLbls>
            <c:txPr>
              <a:bodyPr/>
              <a:lstStyle/>
              <a:p>
                <a:pPr>
                  <a:defRPr sz="1400" b="1"/>
                </a:pPr>
                <a:endParaRPr lang="fr-FR"/>
              </a:p>
            </c:txPr>
            <c:dLblPos val="ctr"/>
            <c:showLegendKey val="0"/>
            <c:showVal val="1"/>
            <c:showCatName val="0"/>
            <c:showSerName val="0"/>
            <c:showPercent val="0"/>
            <c:showBubbleSize val="0"/>
            <c:showLeaderLines val="0"/>
          </c:dLbls>
          <c:val>
            <c:numRef>
              <c:f>Indicateurs!$C$41</c:f>
              <c:numCache>
                <c:formatCode>General</c:formatCode>
                <c:ptCount val="1"/>
                <c:pt idx="0">
                  <c:v>3344</c:v>
                </c:pt>
              </c:numCache>
            </c:numRef>
          </c:val>
        </c:ser>
        <c:ser>
          <c:idx val="3"/>
          <c:order val="3"/>
          <c:tx>
            <c:strRef>
              <c:f>Indicateurs!$B$42</c:f>
              <c:strCache>
                <c:ptCount val="1"/>
                <c:pt idx="0">
                  <c:v>2019-12</c:v>
                </c:pt>
              </c:strCache>
            </c:strRef>
          </c:tx>
          <c:invertIfNegative val="0"/>
          <c:dLbls>
            <c:txPr>
              <a:bodyPr/>
              <a:lstStyle/>
              <a:p>
                <a:pPr>
                  <a:defRPr sz="1400" b="1"/>
                </a:pPr>
                <a:endParaRPr lang="fr-FR"/>
              </a:p>
            </c:txPr>
            <c:dLblPos val="ctr"/>
            <c:showLegendKey val="0"/>
            <c:showVal val="1"/>
            <c:showCatName val="0"/>
            <c:showSerName val="0"/>
            <c:showPercent val="0"/>
            <c:showBubbleSize val="0"/>
            <c:showLeaderLines val="0"/>
          </c:dLbls>
          <c:val>
            <c:numRef>
              <c:f>Indicateurs!$C$42</c:f>
              <c:numCache>
                <c:formatCode>General</c:formatCode>
                <c:ptCount val="1"/>
                <c:pt idx="0">
                  <c:v>4377</c:v>
                </c:pt>
              </c:numCache>
            </c:numRef>
          </c:val>
        </c:ser>
        <c:ser>
          <c:idx val="4"/>
          <c:order val="4"/>
          <c:tx>
            <c:strRef>
              <c:f>Indicateurs!$B$43</c:f>
              <c:strCache>
                <c:ptCount val="1"/>
                <c:pt idx="0">
                  <c:v>2020-11</c:v>
                </c:pt>
              </c:strCache>
            </c:strRef>
          </c:tx>
          <c:invertIfNegative val="0"/>
          <c:dLbls>
            <c:dLbl>
              <c:idx val="0"/>
              <c:layout>
                <c:manualLayout>
                  <c:x val="-1.6121385144333999E-3"/>
                  <c:y val="0.23405454971704301"/>
                </c:manualLayout>
              </c:layout>
              <c:showLegendKey val="0"/>
              <c:showVal val="1"/>
              <c:showCatName val="0"/>
              <c:showSerName val="0"/>
              <c:showPercent val="0"/>
              <c:showBubbleSize val="0"/>
            </c:dLbl>
            <c:txPr>
              <a:bodyPr/>
              <a:lstStyle/>
              <a:p>
                <a:pPr>
                  <a:defRPr sz="1400" b="1"/>
                </a:pPr>
                <a:endParaRPr lang="fr-FR"/>
              </a:p>
            </c:txPr>
            <c:showLegendKey val="0"/>
            <c:showVal val="0"/>
            <c:showCatName val="0"/>
            <c:showSerName val="0"/>
            <c:showPercent val="0"/>
            <c:showBubbleSize val="0"/>
          </c:dLbls>
          <c:val>
            <c:numRef>
              <c:f>Indicateurs!$C$43</c:f>
              <c:numCache>
                <c:formatCode>General</c:formatCode>
                <c:ptCount val="1"/>
                <c:pt idx="0">
                  <c:v>6871</c:v>
                </c:pt>
              </c:numCache>
            </c:numRef>
          </c:val>
        </c:ser>
        <c:ser>
          <c:idx val="5"/>
          <c:order val="5"/>
          <c:tx>
            <c:strRef>
              <c:f>Indicateurs!$B$44</c:f>
              <c:strCache>
                <c:ptCount val="1"/>
                <c:pt idx="0">
                  <c:v>2021-07</c:v>
                </c:pt>
              </c:strCache>
            </c:strRef>
          </c:tx>
          <c:invertIfNegative val="0"/>
          <c:dLbls>
            <c:dLbl>
              <c:idx val="0"/>
              <c:layout>
                <c:manualLayout>
                  <c:x val="4.8364155433002001E-3"/>
                  <c:y val="0.26381622484620609"/>
                </c:manualLayout>
              </c:layout>
              <c:showLegendKey val="0"/>
              <c:showVal val="1"/>
              <c:showCatName val="0"/>
              <c:showSerName val="0"/>
              <c:showPercent val="0"/>
              <c:showBubbleSize val="0"/>
            </c:dLbl>
            <c:txPr>
              <a:bodyPr/>
              <a:lstStyle/>
              <a:p>
                <a:pPr>
                  <a:defRPr sz="1500" b="1"/>
                </a:pPr>
                <a:endParaRPr lang="fr-FR"/>
              </a:p>
            </c:txPr>
            <c:showLegendKey val="0"/>
            <c:showVal val="1"/>
            <c:showCatName val="0"/>
            <c:showSerName val="0"/>
            <c:showPercent val="0"/>
            <c:showBubbleSize val="0"/>
            <c:showLeaderLines val="0"/>
          </c:dLbls>
          <c:val>
            <c:numRef>
              <c:f>Indicateurs!$C$44</c:f>
              <c:numCache>
                <c:formatCode>General</c:formatCode>
                <c:ptCount val="1"/>
                <c:pt idx="0">
                  <c:v>8426</c:v>
                </c:pt>
              </c:numCache>
            </c:numRef>
          </c:val>
        </c:ser>
        <c:dLbls>
          <c:showLegendKey val="0"/>
          <c:showVal val="0"/>
          <c:showCatName val="0"/>
          <c:showSerName val="0"/>
          <c:showPercent val="0"/>
          <c:showBubbleSize val="0"/>
        </c:dLbls>
        <c:gapWidth val="138"/>
        <c:axId val="181906816"/>
        <c:axId val="181905280"/>
      </c:barChart>
      <c:catAx>
        <c:axId val="181906816"/>
        <c:scaling>
          <c:orientation val="minMax"/>
        </c:scaling>
        <c:delete val="0"/>
        <c:axPos val="b"/>
        <c:majorTickMark val="none"/>
        <c:minorTickMark val="none"/>
        <c:tickLblPos val="nextTo"/>
        <c:txPr>
          <a:bodyPr/>
          <a:lstStyle/>
          <a:p>
            <a:pPr>
              <a:defRPr>
                <a:solidFill>
                  <a:schemeClr val="bg1"/>
                </a:solidFill>
              </a:defRPr>
            </a:pPr>
            <a:endParaRPr lang="fr-FR"/>
          </a:p>
        </c:txPr>
        <c:crossAx val="181905280"/>
        <c:crosses val="autoZero"/>
        <c:auto val="1"/>
        <c:lblAlgn val="ctr"/>
        <c:lblOffset val="100"/>
        <c:noMultiLvlLbl val="0"/>
      </c:catAx>
      <c:valAx>
        <c:axId val="181905280"/>
        <c:scaling>
          <c:orientation val="minMax"/>
          <c:max val="14000"/>
        </c:scaling>
        <c:delete val="0"/>
        <c:axPos val="l"/>
        <c:majorGridlines/>
        <c:numFmt formatCode="#,##0" sourceLinked="0"/>
        <c:majorTickMark val="none"/>
        <c:minorTickMark val="none"/>
        <c:tickLblPos val="nextTo"/>
        <c:spPr>
          <a:ln w="9525">
            <a:noFill/>
          </a:ln>
        </c:spPr>
        <c:crossAx val="181906816"/>
        <c:crosses val="autoZero"/>
        <c:crossBetween val="between"/>
      </c:valAx>
    </c:plotArea>
    <c:legend>
      <c:legendPos val="b"/>
      <c:layout>
        <c:manualLayout>
          <c:xMode val="edge"/>
          <c:yMode val="edge"/>
          <c:x val="0.21515846951291892"/>
          <c:y val="0.87140805334408966"/>
          <c:w val="0.78484150302476696"/>
          <c:h val="0.12859186969171074"/>
        </c:manualLayout>
      </c:layout>
      <c:overlay val="0"/>
      <c:txPr>
        <a:bodyPr/>
        <a:lstStyle/>
        <a:p>
          <a:pPr>
            <a:defRPr sz="1100"/>
          </a:pPr>
          <a:endParaRPr lang="fr-FR"/>
        </a:p>
      </c:txPr>
    </c:legend>
    <c:plotVisOnly val="1"/>
    <c:dispBlanksAs val="gap"/>
    <c:showDLblsOverMax val="0"/>
  </c:chart>
  <c:externalData r:id="rId1">
    <c:autoUpdate val="0"/>
  </c:externalData>
  <c:userShapes r:id="rId2"/>
</c:chartSpace>
</file>

<file path=ppt/diagrams/_rels/data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image" Target="../media/image17.png"/></Relationships>
</file>

<file path=ppt/diagrams/_rels/data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image" Target="../media/image19.png"/></Relationships>
</file>

<file path=ppt/diagrams/_rels/data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diagrams/_rels/data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 Id="rId4" Type="http://schemas.openxmlformats.org/officeDocument/2006/relationships/image" Target="../media/image27.png"/></Relationships>
</file>

<file path=ppt/diagrams/_rels/data36.xml.rels><?xml version="1.0" encoding="UTF-8" standalone="yes"?>
<Relationships xmlns="http://schemas.openxmlformats.org/package/2006/relationships"><Relationship Id="rId1" Type="http://schemas.openxmlformats.org/officeDocument/2006/relationships/hyperlink" Target="https://eur-lex.europa.eu/legal-content/EN/TXT/?uri=OJ:L:2021:231:TOC" TargetMode="Externa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0.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0CA277-2822-4659-A9A7-14ABD6CCC480}" type="doc">
      <dgm:prSet loTypeId="urn:microsoft.com/office/officeart/2005/8/layout/radial1" loCatId="cycle" qsTypeId="urn:microsoft.com/office/officeart/2005/8/quickstyle/simple1" qsCatId="simple" csTypeId="urn:microsoft.com/office/officeart/2005/8/colors/colorful2" csCatId="colorful" phldr="1"/>
      <dgm:spPr/>
      <dgm:t>
        <a:bodyPr/>
        <a:lstStyle/>
        <a:p>
          <a:endParaRPr lang="fr-FR"/>
        </a:p>
      </dgm:t>
    </dgm:pt>
    <dgm:pt modelId="{F4DB2F40-318B-43AE-BF88-2C98AAF74459}" type="pres">
      <dgm:prSet presAssocID="{500CA277-2822-4659-A9A7-14ABD6CCC480}" presName="cycle" presStyleCnt="0">
        <dgm:presLayoutVars>
          <dgm:chMax val="1"/>
          <dgm:dir/>
          <dgm:animLvl val="ctr"/>
          <dgm:resizeHandles val="exact"/>
        </dgm:presLayoutVars>
      </dgm:prSet>
      <dgm:spPr/>
      <dgm:t>
        <a:bodyPr/>
        <a:lstStyle/>
        <a:p>
          <a:endParaRPr lang="fr-FR"/>
        </a:p>
      </dgm:t>
    </dgm:pt>
  </dgm:ptLst>
  <dgm:cxnLst>
    <dgm:cxn modelId="{1CE7C6E7-A488-4072-B850-CC40F7A3CCBE}" type="presOf" srcId="{500CA277-2822-4659-A9A7-14ABD6CCC480}" destId="{F4DB2F40-318B-43AE-BF88-2C98AAF74459}" srcOrd="0" destOrd="0" presId="urn:microsoft.com/office/officeart/2005/8/layout/radial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1008474-0D31-44C4-A9E3-880A318D6B36}" type="doc">
      <dgm:prSet loTypeId="urn:microsoft.com/office/officeart/2005/8/layout/lProcess3" loCatId="process" qsTypeId="urn:microsoft.com/office/officeart/2005/8/quickstyle/simple1" qsCatId="simple" csTypeId="urn:microsoft.com/office/officeart/2005/8/colors/colorful2" csCatId="colorful" phldr="1"/>
      <dgm:spPr/>
      <dgm:t>
        <a:bodyPr/>
        <a:lstStyle/>
        <a:p>
          <a:endParaRPr lang="fr-FR"/>
        </a:p>
      </dgm:t>
    </dgm:pt>
    <dgm:pt modelId="{B73FBF4A-BB7D-4FF2-A885-5BD57281221F}">
      <dgm:prSet phldrT="[Texte]" custT="1"/>
      <dgm:spPr/>
      <dgm:t>
        <a:bodyPr/>
        <a:lstStyle/>
        <a:p>
          <a:r>
            <a:rPr lang="fr-FR" sz="3600" dirty="0" smtClean="0"/>
            <a:t>Axe 1</a:t>
          </a:r>
          <a:endParaRPr lang="fr-FR" sz="3600" dirty="0"/>
        </a:p>
      </dgm:t>
    </dgm:pt>
    <dgm:pt modelId="{CEEAD951-8143-4C71-A840-D8BD4E270158}" type="parTrans" cxnId="{C12A263D-B2F6-4415-A171-67D41F22450A}">
      <dgm:prSet/>
      <dgm:spPr/>
      <dgm:t>
        <a:bodyPr/>
        <a:lstStyle/>
        <a:p>
          <a:endParaRPr lang="fr-FR"/>
        </a:p>
      </dgm:t>
    </dgm:pt>
    <dgm:pt modelId="{AE7E28F6-085E-4D6C-9854-B74F3F1EF9A1}" type="sibTrans" cxnId="{C12A263D-B2F6-4415-A171-67D41F22450A}">
      <dgm:prSet/>
      <dgm:spPr/>
      <dgm:t>
        <a:bodyPr/>
        <a:lstStyle/>
        <a:p>
          <a:endParaRPr lang="fr-FR"/>
        </a:p>
      </dgm:t>
    </dgm:pt>
    <dgm:pt modelId="{D3F2ECA6-3163-4C1D-BF36-48C5BA6A0D4C}">
      <dgm:prSet phldrT="[Texte]" custT="1"/>
      <dgm:spPr/>
      <dgm:t>
        <a:bodyPr/>
        <a:lstStyle/>
        <a:p>
          <a:r>
            <a:rPr lang="fr-FR" sz="1050" dirty="0" smtClean="0"/>
            <a:t>Ouverture de l’axe 1 aux dossiers crise sur le décrochage scolaire et ouverture de l’appui aux têtes de réseau créa</a:t>
          </a:r>
          <a:endParaRPr lang="fr-FR" sz="1050" dirty="0"/>
        </a:p>
      </dgm:t>
    </dgm:pt>
    <dgm:pt modelId="{7BB41E98-C793-430D-9B8E-DAB74460EBE9}" type="parTrans" cxnId="{EC74F7A6-3712-4609-8A28-DD5862F7998D}">
      <dgm:prSet/>
      <dgm:spPr/>
      <dgm:t>
        <a:bodyPr/>
        <a:lstStyle/>
        <a:p>
          <a:endParaRPr lang="fr-FR"/>
        </a:p>
      </dgm:t>
    </dgm:pt>
    <dgm:pt modelId="{A817742A-1E2E-4C3C-9333-4EEFCC90EC47}" type="sibTrans" cxnId="{EC74F7A6-3712-4609-8A28-DD5862F7998D}">
      <dgm:prSet/>
      <dgm:spPr/>
      <dgm:t>
        <a:bodyPr/>
        <a:lstStyle/>
        <a:p>
          <a:endParaRPr lang="fr-FR"/>
        </a:p>
      </dgm:t>
    </dgm:pt>
    <dgm:pt modelId="{F73DCB28-2678-442F-A2B4-BFF039F3B183}">
      <dgm:prSet phldrT="[Texte]" custT="1"/>
      <dgm:spPr/>
      <dgm:t>
        <a:bodyPr/>
        <a:lstStyle/>
        <a:p>
          <a:r>
            <a:rPr lang="fr-FR" sz="1400" dirty="0" smtClean="0"/>
            <a:t>Couvrir la création d’activité à titre transitoire en 2021 sur l’axe 1</a:t>
          </a:r>
          <a:endParaRPr lang="fr-FR" sz="1400" b="1" dirty="0"/>
        </a:p>
      </dgm:t>
    </dgm:pt>
    <dgm:pt modelId="{022B830D-6781-4422-94FA-4DA80E341A52}" type="parTrans" cxnId="{5AD56FAB-6A3E-4FDB-8FB5-7E5314B866DF}">
      <dgm:prSet/>
      <dgm:spPr/>
      <dgm:t>
        <a:bodyPr/>
        <a:lstStyle/>
        <a:p>
          <a:endParaRPr lang="fr-FR"/>
        </a:p>
      </dgm:t>
    </dgm:pt>
    <dgm:pt modelId="{CB66C8F9-80FA-4583-8822-C0C0FBF134AC}" type="sibTrans" cxnId="{5AD56FAB-6A3E-4FDB-8FB5-7E5314B866DF}">
      <dgm:prSet/>
      <dgm:spPr/>
      <dgm:t>
        <a:bodyPr/>
        <a:lstStyle/>
        <a:p>
          <a:endParaRPr lang="fr-FR"/>
        </a:p>
      </dgm:t>
    </dgm:pt>
    <dgm:pt modelId="{1C6F5704-4796-4814-B25B-FE9978C1BC3A}">
      <dgm:prSet phldrT="[Texte]" custT="1"/>
      <dgm:spPr/>
      <dgm:t>
        <a:bodyPr/>
        <a:lstStyle/>
        <a:p>
          <a:r>
            <a:rPr lang="fr-FR" sz="3600" b="1" dirty="0" smtClean="0"/>
            <a:t>Axe 2</a:t>
          </a:r>
          <a:endParaRPr lang="fr-FR" sz="3600" b="1" dirty="0"/>
        </a:p>
      </dgm:t>
    </dgm:pt>
    <dgm:pt modelId="{C0E6D3E1-0BBA-4E91-AD3E-1837CD392F70}" type="parTrans" cxnId="{7939AA5C-DA7F-4461-816B-6F7CD21C199C}">
      <dgm:prSet/>
      <dgm:spPr/>
      <dgm:t>
        <a:bodyPr/>
        <a:lstStyle/>
        <a:p>
          <a:endParaRPr lang="fr-FR"/>
        </a:p>
      </dgm:t>
    </dgm:pt>
    <dgm:pt modelId="{14FAD570-4A4F-42B3-BF26-8889F43AF841}" type="sibTrans" cxnId="{7939AA5C-DA7F-4461-816B-6F7CD21C199C}">
      <dgm:prSet/>
      <dgm:spPr/>
      <dgm:t>
        <a:bodyPr/>
        <a:lstStyle/>
        <a:p>
          <a:endParaRPr lang="fr-FR"/>
        </a:p>
      </dgm:t>
    </dgm:pt>
    <dgm:pt modelId="{8D1B90AF-693F-42D0-9D1F-8E8CFAA3A7F1}">
      <dgm:prSet phldrT="[Texte]" custT="1"/>
      <dgm:spPr/>
      <dgm:t>
        <a:bodyPr/>
        <a:lstStyle/>
        <a:p>
          <a:r>
            <a:rPr lang="fr-FR" sz="1400" b="0" dirty="0" smtClean="0"/>
            <a:t>Priorité principale: Couvrir l’année 2021 à titre transitoire</a:t>
          </a:r>
          <a:endParaRPr lang="fr-FR" sz="1400" b="0" dirty="0"/>
        </a:p>
      </dgm:t>
    </dgm:pt>
    <dgm:pt modelId="{CBF1C3DE-CDF7-41A1-AC4E-063512DD4193}" type="parTrans" cxnId="{A70E7EA3-0AD7-4466-AA9F-AF78D333E567}">
      <dgm:prSet/>
      <dgm:spPr/>
      <dgm:t>
        <a:bodyPr/>
        <a:lstStyle/>
        <a:p>
          <a:endParaRPr lang="fr-FR"/>
        </a:p>
      </dgm:t>
    </dgm:pt>
    <dgm:pt modelId="{B5378805-65D0-4815-900B-38B6194897D0}" type="sibTrans" cxnId="{A70E7EA3-0AD7-4466-AA9F-AF78D333E567}">
      <dgm:prSet/>
      <dgm:spPr/>
      <dgm:t>
        <a:bodyPr/>
        <a:lstStyle/>
        <a:p>
          <a:endParaRPr lang="fr-FR"/>
        </a:p>
      </dgm:t>
    </dgm:pt>
    <dgm:pt modelId="{9B7B0674-E531-4EC2-8E2A-193C7D21D46C}">
      <dgm:prSet phldrT="[Texte]" custT="1"/>
      <dgm:spPr/>
      <dgm:t>
        <a:bodyPr/>
        <a:lstStyle/>
        <a:p>
          <a:r>
            <a:rPr lang="fr-FR" sz="1400" dirty="0" smtClean="0"/>
            <a:t>basculer les reliquats de l’axe 2 sur les axes 1 et 3: effectué</a:t>
          </a:r>
          <a:endParaRPr lang="fr-FR" sz="1400" dirty="0"/>
        </a:p>
      </dgm:t>
    </dgm:pt>
    <dgm:pt modelId="{77FC145D-EDCE-4D44-A1C4-0E23E9044A04}" type="parTrans" cxnId="{AFCA33E8-79EE-42F3-81E4-A02B97788F4C}">
      <dgm:prSet/>
      <dgm:spPr/>
      <dgm:t>
        <a:bodyPr/>
        <a:lstStyle/>
        <a:p>
          <a:endParaRPr lang="fr-FR"/>
        </a:p>
      </dgm:t>
    </dgm:pt>
    <dgm:pt modelId="{2C50CBC7-CC2A-4893-BCA5-B78F789767A3}" type="sibTrans" cxnId="{AFCA33E8-79EE-42F3-81E4-A02B97788F4C}">
      <dgm:prSet/>
      <dgm:spPr/>
      <dgm:t>
        <a:bodyPr/>
        <a:lstStyle/>
        <a:p>
          <a:endParaRPr lang="fr-FR"/>
        </a:p>
      </dgm:t>
    </dgm:pt>
    <dgm:pt modelId="{8D3B4DCE-C766-49DA-9810-E6F5C5DB28F1}">
      <dgm:prSet phldrT="[Texte]" custT="1"/>
      <dgm:spPr/>
      <dgm:t>
        <a:bodyPr/>
        <a:lstStyle/>
        <a:p>
          <a:r>
            <a:rPr lang="fr-FR" sz="3600" dirty="0" smtClean="0"/>
            <a:t>Axe 3</a:t>
          </a:r>
          <a:endParaRPr lang="fr-FR" sz="3600" dirty="0"/>
        </a:p>
      </dgm:t>
    </dgm:pt>
    <dgm:pt modelId="{FB7D5412-362E-4A35-AE58-68484CB78B59}" type="parTrans" cxnId="{E4F5FCC5-DE72-4B1C-A25A-177A65C16BCA}">
      <dgm:prSet/>
      <dgm:spPr/>
      <dgm:t>
        <a:bodyPr/>
        <a:lstStyle/>
        <a:p>
          <a:endParaRPr lang="fr-FR"/>
        </a:p>
      </dgm:t>
    </dgm:pt>
    <dgm:pt modelId="{8F708584-A546-4213-8BDE-B86792742F78}" type="sibTrans" cxnId="{E4F5FCC5-DE72-4B1C-A25A-177A65C16BCA}">
      <dgm:prSet/>
      <dgm:spPr/>
      <dgm:t>
        <a:bodyPr/>
        <a:lstStyle/>
        <a:p>
          <a:endParaRPr lang="fr-FR"/>
        </a:p>
      </dgm:t>
    </dgm:pt>
    <dgm:pt modelId="{26088240-3EE1-4B6C-93A2-9E13ABB48FF6}">
      <dgm:prSet phldrT="[Texte]" custT="1"/>
      <dgm:spPr/>
      <dgm:t>
        <a:bodyPr/>
        <a:lstStyle/>
        <a:p>
          <a:r>
            <a:rPr lang="fr-FR" sz="1400" dirty="0" smtClean="0"/>
            <a:t>Assurer une transition en douceur – couvrir l’année 2021 pour les Oi </a:t>
          </a:r>
          <a:endParaRPr lang="fr-FR" sz="1400" dirty="0"/>
        </a:p>
      </dgm:t>
    </dgm:pt>
    <dgm:pt modelId="{5397A7F0-D813-474C-92BC-1447791BF2B5}" type="parTrans" cxnId="{D90C87B7-04E9-460E-BA2A-0FD39ABD8B45}">
      <dgm:prSet/>
      <dgm:spPr/>
      <dgm:t>
        <a:bodyPr/>
        <a:lstStyle/>
        <a:p>
          <a:endParaRPr lang="fr-FR"/>
        </a:p>
      </dgm:t>
    </dgm:pt>
    <dgm:pt modelId="{34D9AB33-E35A-4A86-A358-8A6E26322F78}" type="sibTrans" cxnId="{D90C87B7-04E9-460E-BA2A-0FD39ABD8B45}">
      <dgm:prSet/>
      <dgm:spPr/>
      <dgm:t>
        <a:bodyPr/>
        <a:lstStyle/>
        <a:p>
          <a:endParaRPr lang="fr-FR"/>
        </a:p>
      </dgm:t>
    </dgm:pt>
    <dgm:pt modelId="{283C5272-1535-4944-B682-F02F25C03F1C}">
      <dgm:prSet phldrT="[Texte]" custT="1"/>
      <dgm:spPr/>
      <dgm:t>
        <a:bodyPr/>
        <a:lstStyle/>
        <a:p>
          <a:r>
            <a:rPr lang="fr-FR" sz="1400" dirty="0" smtClean="0"/>
            <a:t>Ouvrir la PI 941 et programmer les AAP crise: presque achevé</a:t>
          </a:r>
          <a:endParaRPr lang="fr-FR" sz="1400" dirty="0"/>
        </a:p>
      </dgm:t>
    </dgm:pt>
    <dgm:pt modelId="{08E3B12A-B0DE-4A38-A05D-42BF8953A567}" type="parTrans" cxnId="{F6AE0074-E14B-488B-81C8-2A446DEB2526}">
      <dgm:prSet/>
      <dgm:spPr/>
      <dgm:t>
        <a:bodyPr/>
        <a:lstStyle/>
        <a:p>
          <a:endParaRPr lang="fr-FR"/>
        </a:p>
      </dgm:t>
    </dgm:pt>
    <dgm:pt modelId="{812AF21E-D6D5-4A82-921F-C1B2E62D0088}" type="sibTrans" cxnId="{F6AE0074-E14B-488B-81C8-2A446DEB2526}">
      <dgm:prSet/>
      <dgm:spPr/>
      <dgm:t>
        <a:bodyPr/>
        <a:lstStyle/>
        <a:p>
          <a:endParaRPr lang="fr-FR"/>
        </a:p>
      </dgm:t>
    </dgm:pt>
    <dgm:pt modelId="{6B9D06D8-2B11-476B-ACFF-A552CC7FD2CD}" type="pres">
      <dgm:prSet presAssocID="{D1008474-0D31-44C4-A9E3-880A318D6B36}" presName="Name0" presStyleCnt="0">
        <dgm:presLayoutVars>
          <dgm:chPref val="3"/>
          <dgm:dir/>
          <dgm:animLvl val="lvl"/>
          <dgm:resizeHandles/>
        </dgm:presLayoutVars>
      </dgm:prSet>
      <dgm:spPr/>
      <dgm:t>
        <a:bodyPr/>
        <a:lstStyle/>
        <a:p>
          <a:endParaRPr lang="fr-FR"/>
        </a:p>
      </dgm:t>
    </dgm:pt>
    <dgm:pt modelId="{C3943178-49A3-41DA-BF73-C8D8FD091EEE}" type="pres">
      <dgm:prSet presAssocID="{B73FBF4A-BB7D-4FF2-A885-5BD57281221F}" presName="horFlow" presStyleCnt="0"/>
      <dgm:spPr/>
      <dgm:t>
        <a:bodyPr/>
        <a:lstStyle/>
        <a:p>
          <a:endParaRPr lang="fr-FR"/>
        </a:p>
      </dgm:t>
    </dgm:pt>
    <dgm:pt modelId="{C4AE7635-1768-46F1-8F6B-55632A17064D}" type="pres">
      <dgm:prSet presAssocID="{B73FBF4A-BB7D-4FF2-A885-5BD57281221F}" presName="bigChev" presStyleLbl="node1" presStyleIdx="0" presStyleCnt="3"/>
      <dgm:spPr/>
      <dgm:t>
        <a:bodyPr/>
        <a:lstStyle/>
        <a:p>
          <a:endParaRPr lang="fr-FR"/>
        </a:p>
      </dgm:t>
    </dgm:pt>
    <dgm:pt modelId="{349D68E7-CBDF-411C-A0A7-14C58F8774E6}" type="pres">
      <dgm:prSet presAssocID="{7BB41E98-C793-430D-9B8E-DAB74460EBE9}" presName="parTrans" presStyleCnt="0"/>
      <dgm:spPr/>
      <dgm:t>
        <a:bodyPr/>
        <a:lstStyle/>
        <a:p>
          <a:endParaRPr lang="fr-FR"/>
        </a:p>
      </dgm:t>
    </dgm:pt>
    <dgm:pt modelId="{9E8D31F7-7F55-49A0-A4A2-F65FD22FB6AE}" type="pres">
      <dgm:prSet presAssocID="{D3F2ECA6-3163-4C1D-BF36-48C5BA6A0D4C}" presName="node" presStyleLbl="alignAccFollowNode1" presStyleIdx="0" presStyleCnt="6" custScaleX="122779">
        <dgm:presLayoutVars>
          <dgm:bulletEnabled val="1"/>
        </dgm:presLayoutVars>
      </dgm:prSet>
      <dgm:spPr/>
      <dgm:t>
        <a:bodyPr/>
        <a:lstStyle/>
        <a:p>
          <a:endParaRPr lang="fr-FR"/>
        </a:p>
      </dgm:t>
    </dgm:pt>
    <dgm:pt modelId="{0EC4A8D7-10E6-4C81-A6E0-3D614203A526}" type="pres">
      <dgm:prSet presAssocID="{A817742A-1E2E-4C3C-9333-4EEFCC90EC47}" presName="sibTrans" presStyleCnt="0"/>
      <dgm:spPr/>
      <dgm:t>
        <a:bodyPr/>
        <a:lstStyle/>
        <a:p>
          <a:endParaRPr lang="fr-FR"/>
        </a:p>
      </dgm:t>
    </dgm:pt>
    <dgm:pt modelId="{2EE4D999-061B-4952-88BA-9F24D87B4EA9}" type="pres">
      <dgm:prSet presAssocID="{F73DCB28-2678-442F-A2B4-BFF039F3B183}" presName="node" presStyleLbl="alignAccFollowNode1" presStyleIdx="1" presStyleCnt="6" custScaleX="197692">
        <dgm:presLayoutVars>
          <dgm:bulletEnabled val="1"/>
        </dgm:presLayoutVars>
      </dgm:prSet>
      <dgm:spPr/>
      <dgm:t>
        <a:bodyPr/>
        <a:lstStyle/>
        <a:p>
          <a:endParaRPr lang="fr-FR"/>
        </a:p>
      </dgm:t>
    </dgm:pt>
    <dgm:pt modelId="{ACF4A565-D9CB-40BD-A21D-29F32AA4E48A}" type="pres">
      <dgm:prSet presAssocID="{B73FBF4A-BB7D-4FF2-A885-5BD57281221F}" presName="vSp" presStyleCnt="0"/>
      <dgm:spPr/>
      <dgm:t>
        <a:bodyPr/>
        <a:lstStyle/>
        <a:p>
          <a:endParaRPr lang="fr-FR"/>
        </a:p>
      </dgm:t>
    </dgm:pt>
    <dgm:pt modelId="{EB4ABBD2-A004-4F50-80C5-FD85F631EB34}" type="pres">
      <dgm:prSet presAssocID="{1C6F5704-4796-4814-B25B-FE9978C1BC3A}" presName="horFlow" presStyleCnt="0"/>
      <dgm:spPr/>
      <dgm:t>
        <a:bodyPr/>
        <a:lstStyle/>
        <a:p>
          <a:endParaRPr lang="fr-FR"/>
        </a:p>
      </dgm:t>
    </dgm:pt>
    <dgm:pt modelId="{B4D4ED7C-5171-4A92-AFC6-3B896A197124}" type="pres">
      <dgm:prSet presAssocID="{1C6F5704-4796-4814-B25B-FE9978C1BC3A}" presName="bigChev" presStyleLbl="node1" presStyleIdx="1" presStyleCnt="3" custScaleY="131582"/>
      <dgm:spPr/>
      <dgm:t>
        <a:bodyPr/>
        <a:lstStyle/>
        <a:p>
          <a:endParaRPr lang="fr-FR"/>
        </a:p>
      </dgm:t>
    </dgm:pt>
    <dgm:pt modelId="{7F54338C-6F25-4279-9CFA-B54577D2728B}" type="pres">
      <dgm:prSet presAssocID="{CBF1C3DE-CDF7-41A1-AC4E-063512DD4193}" presName="parTrans" presStyleCnt="0"/>
      <dgm:spPr/>
      <dgm:t>
        <a:bodyPr/>
        <a:lstStyle/>
        <a:p>
          <a:endParaRPr lang="fr-FR"/>
        </a:p>
      </dgm:t>
    </dgm:pt>
    <dgm:pt modelId="{5B69075B-260C-4C97-B86F-B8EF4C450387}" type="pres">
      <dgm:prSet presAssocID="{8D1B90AF-693F-42D0-9D1F-8E8CFAA3A7F1}" presName="node" presStyleLbl="alignAccFollowNode1" presStyleIdx="2" presStyleCnt="6" custScaleX="136443" custScaleY="141845">
        <dgm:presLayoutVars>
          <dgm:bulletEnabled val="1"/>
        </dgm:presLayoutVars>
      </dgm:prSet>
      <dgm:spPr/>
      <dgm:t>
        <a:bodyPr/>
        <a:lstStyle/>
        <a:p>
          <a:endParaRPr lang="fr-FR"/>
        </a:p>
      </dgm:t>
    </dgm:pt>
    <dgm:pt modelId="{7C870F6F-8069-41EC-B0CE-84B745D37B0B}" type="pres">
      <dgm:prSet presAssocID="{B5378805-65D0-4815-900B-38B6194897D0}" presName="sibTrans" presStyleCnt="0"/>
      <dgm:spPr/>
      <dgm:t>
        <a:bodyPr/>
        <a:lstStyle/>
        <a:p>
          <a:endParaRPr lang="fr-FR"/>
        </a:p>
      </dgm:t>
    </dgm:pt>
    <dgm:pt modelId="{3B7E9A0D-E5D0-42B1-B710-FEE930E8D860}" type="pres">
      <dgm:prSet presAssocID="{9B7B0674-E531-4EC2-8E2A-193C7D21D46C}" presName="node" presStyleLbl="alignAccFollowNode1" presStyleIdx="3" presStyleCnt="6" custScaleX="133541" custScaleY="125158">
        <dgm:presLayoutVars>
          <dgm:bulletEnabled val="1"/>
        </dgm:presLayoutVars>
      </dgm:prSet>
      <dgm:spPr/>
      <dgm:t>
        <a:bodyPr/>
        <a:lstStyle/>
        <a:p>
          <a:endParaRPr lang="fr-FR"/>
        </a:p>
      </dgm:t>
    </dgm:pt>
    <dgm:pt modelId="{C421300B-8EA7-48FB-9CB7-E7E40141CC9D}" type="pres">
      <dgm:prSet presAssocID="{1C6F5704-4796-4814-B25B-FE9978C1BC3A}" presName="vSp" presStyleCnt="0"/>
      <dgm:spPr/>
      <dgm:t>
        <a:bodyPr/>
        <a:lstStyle/>
        <a:p>
          <a:endParaRPr lang="fr-FR"/>
        </a:p>
      </dgm:t>
    </dgm:pt>
    <dgm:pt modelId="{CB912DAD-34DB-4DD3-B57F-F6A3056033A2}" type="pres">
      <dgm:prSet presAssocID="{8D3B4DCE-C766-49DA-9810-E6F5C5DB28F1}" presName="horFlow" presStyleCnt="0"/>
      <dgm:spPr/>
      <dgm:t>
        <a:bodyPr/>
        <a:lstStyle/>
        <a:p>
          <a:endParaRPr lang="fr-FR"/>
        </a:p>
      </dgm:t>
    </dgm:pt>
    <dgm:pt modelId="{E2CDCFB2-AB18-4394-851E-F91A0732A32C}" type="pres">
      <dgm:prSet presAssocID="{8D3B4DCE-C766-49DA-9810-E6F5C5DB28F1}" presName="bigChev" presStyleLbl="node1" presStyleIdx="2" presStyleCnt="3"/>
      <dgm:spPr/>
      <dgm:t>
        <a:bodyPr/>
        <a:lstStyle/>
        <a:p>
          <a:endParaRPr lang="fr-FR"/>
        </a:p>
      </dgm:t>
    </dgm:pt>
    <dgm:pt modelId="{F964DA98-B9B2-4242-922F-38F818EEA57C}" type="pres">
      <dgm:prSet presAssocID="{5397A7F0-D813-474C-92BC-1447791BF2B5}" presName="parTrans" presStyleCnt="0"/>
      <dgm:spPr/>
      <dgm:t>
        <a:bodyPr/>
        <a:lstStyle/>
        <a:p>
          <a:endParaRPr lang="fr-FR"/>
        </a:p>
      </dgm:t>
    </dgm:pt>
    <dgm:pt modelId="{09513DB6-10C4-4FEB-8122-6616C6AFA4DE}" type="pres">
      <dgm:prSet presAssocID="{26088240-3EE1-4B6C-93A2-9E13ABB48FF6}" presName="node" presStyleLbl="alignAccFollowNode1" presStyleIdx="4" presStyleCnt="6" custScaleX="183760">
        <dgm:presLayoutVars>
          <dgm:bulletEnabled val="1"/>
        </dgm:presLayoutVars>
      </dgm:prSet>
      <dgm:spPr/>
      <dgm:t>
        <a:bodyPr/>
        <a:lstStyle/>
        <a:p>
          <a:endParaRPr lang="fr-FR"/>
        </a:p>
      </dgm:t>
    </dgm:pt>
    <dgm:pt modelId="{680968BE-7CAA-4CD7-9A91-417E2B22ED05}" type="pres">
      <dgm:prSet presAssocID="{34D9AB33-E35A-4A86-A358-8A6E26322F78}" presName="sibTrans" presStyleCnt="0"/>
      <dgm:spPr/>
      <dgm:t>
        <a:bodyPr/>
        <a:lstStyle/>
        <a:p>
          <a:endParaRPr lang="fr-FR"/>
        </a:p>
      </dgm:t>
    </dgm:pt>
    <dgm:pt modelId="{7C6BBD62-A4BB-46A6-B429-A21CFFED4785}" type="pres">
      <dgm:prSet presAssocID="{283C5272-1535-4944-B682-F02F25C03F1C}" presName="node" presStyleLbl="alignAccFollowNode1" presStyleIdx="5" presStyleCnt="6" custScaleX="169891">
        <dgm:presLayoutVars>
          <dgm:bulletEnabled val="1"/>
        </dgm:presLayoutVars>
      </dgm:prSet>
      <dgm:spPr/>
      <dgm:t>
        <a:bodyPr/>
        <a:lstStyle/>
        <a:p>
          <a:endParaRPr lang="fr-FR"/>
        </a:p>
      </dgm:t>
    </dgm:pt>
  </dgm:ptLst>
  <dgm:cxnLst>
    <dgm:cxn modelId="{7939AA5C-DA7F-4461-816B-6F7CD21C199C}" srcId="{D1008474-0D31-44C4-A9E3-880A318D6B36}" destId="{1C6F5704-4796-4814-B25B-FE9978C1BC3A}" srcOrd="1" destOrd="0" parTransId="{C0E6D3E1-0BBA-4E91-AD3E-1837CD392F70}" sibTransId="{14FAD570-4A4F-42B3-BF26-8889F43AF841}"/>
    <dgm:cxn modelId="{0DC98529-9686-4A36-A8B8-4228EED96397}" type="presOf" srcId="{F73DCB28-2678-442F-A2B4-BFF039F3B183}" destId="{2EE4D999-061B-4952-88BA-9F24D87B4EA9}" srcOrd="0" destOrd="0" presId="urn:microsoft.com/office/officeart/2005/8/layout/lProcess3"/>
    <dgm:cxn modelId="{F6AE0074-E14B-488B-81C8-2A446DEB2526}" srcId="{8D3B4DCE-C766-49DA-9810-E6F5C5DB28F1}" destId="{283C5272-1535-4944-B682-F02F25C03F1C}" srcOrd="1" destOrd="0" parTransId="{08E3B12A-B0DE-4A38-A05D-42BF8953A567}" sibTransId="{812AF21E-D6D5-4A82-921F-C1B2E62D0088}"/>
    <dgm:cxn modelId="{A70E7EA3-0AD7-4466-AA9F-AF78D333E567}" srcId="{1C6F5704-4796-4814-B25B-FE9978C1BC3A}" destId="{8D1B90AF-693F-42D0-9D1F-8E8CFAA3A7F1}" srcOrd="0" destOrd="0" parTransId="{CBF1C3DE-CDF7-41A1-AC4E-063512DD4193}" sibTransId="{B5378805-65D0-4815-900B-38B6194897D0}"/>
    <dgm:cxn modelId="{737CDFEA-3F49-4912-847F-2DA7170C640E}" type="presOf" srcId="{8D3B4DCE-C766-49DA-9810-E6F5C5DB28F1}" destId="{E2CDCFB2-AB18-4394-851E-F91A0732A32C}" srcOrd="0" destOrd="0" presId="urn:microsoft.com/office/officeart/2005/8/layout/lProcess3"/>
    <dgm:cxn modelId="{E4F5FCC5-DE72-4B1C-A25A-177A65C16BCA}" srcId="{D1008474-0D31-44C4-A9E3-880A318D6B36}" destId="{8D3B4DCE-C766-49DA-9810-E6F5C5DB28F1}" srcOrd="2" destOrd="0" parTransId="{FB7D5412-362E-4A35-AE58-68484CB78B59}" sibTransId="{8F708584-A546-4213-8BDE-B86792742F78}"/>
    <dgm:cxn modelId="{AFCA33E8-79EE-42F3-81E4-A02B97788F4C}" srcId="{1C6F5704-4796-4814-B25B-FE9978C1BC3A}" destId="{9B7B0674-E531-4EC2-8E2A-193C7D21D46C}" srcOrd="1" destOrd="0" parTransId="{77FC145D-EDCE-4D44-A1C4-0E23E9044A04}" sibTransId="{2C50CBC7-CC2A-4893-BCA5-B78F789767A3}"/>
    <dgm:cxn modelId="{EC74F7A6-3712-4609-8A28-DD5862F7998D}" srcId="{B73FBF4A-BB7D-4FF2-A885-5BD57281221F}" destId="{D3F2ECA6-3163-4C1D-BF36-48C5BA6A0D4C}" srcOrd="0" destOrd="0" parTransId="{7BB41E98-C793-430D-9B8E-DAB74460EBE9}" sibTransId="{A817742A-1E2E-4C3C-9333-4EEFCC90EC47}"/>
    <dgm:cxn modelId="{615F5619-7205-4284-855A-44DA8610A515}" type="presOf" srcId="{B73FBF4A-BB7D-4FF2-A885-5BD57281221F}" destId="{C4AE7635-1768-46F1-8F6B-55632A17064D}" srcOrd="0" destOrd="0" presId="urn:microsoft.com/office/officeart/2005/8/layout/lProcess3"/>
    <dgm:cxn modelId="{D90669DC-AE3F-420A-8233-799A280B710C}" type="presOf" srcId="{26088240-3EE1-4B6C-93A2-9E13ABB48FF6}" destId="{09513DB6-10C4-4FEB-8122-6616C6AFA4DE}" srcOrd="0" destOrd="0" presId="urn:microsoft.com/office/officeart/2005/8/layout/lProcess3"/>
    <dgm:cxn modelId="{B4721568-DE3F-41C8-BFD0-FD6576EC0913}" type="presOf" srcId="{8D1B90AF-693F-42D0-9D1F-8E8CFAA3A7F1}" destId="{5B69075B-260C-4C97-B86F-B8EF4C450387}" srcOrd="0" destOrd="0" presId="urn:microsoft.com/office/officeart/2005/8/layout/lProcess3"/>
    <dgm:cxn modelId="{C12A263D-B2F6-4415-A171-67D41F22450A}" srcId="{D1008474-0D31-44C4-A9E3-880A318D6B36}" destId="{B73FBF4A-BB7D-4FF2-A885-5BD57281221F}" srcOrd="0" destOrd="0" parTransId="{CEEAD951-8143-4C71-A840-D8BD4E270158}" sibTransId="{AE7E28F6-085E-4D6C-9854-B74F3F1EF9A1}"/>
    <dgm:cxn modelId="{D90C87B7-04E9-460E-BA2A-0FD39ABD8B45}" srcId="{8D3B4DCE-C766-49DA-9810-E6F5C5DB28F1}" destId="{26088240-3EE1-4B6C-93A2-9E13ABB48FF6}" srcOrd="0" destOrd="0" parTransId="{5397A7F0-D813-474C-92BC-1447791BF2B5}" sibTransId="{34D9AB33-E35A-4A86-A358-8A6E26322F78}"/>
    <dgm:cxn modelId="{A9D8A522-9605-4AA6-8300-D4FD9579107E}" type="presOf" srcId="{D1008474-0D31-44C4-A9E3-880A318D6B36}" destId="{6B9D06D8-2B11-476B-ACFF-A552CC7FD2CD}" srcOrd="0" destOrd="0" presId="urn:microsoft.com/office/officeart/2005/8/layout/lProcess3"/>
    <dgm:cxn modelId="{9F9752DE-CD70-4F27-B5DB-D2397FFF4ACB}" type="presOf" srcId="{1C6F5704-4796-4814-B25B-FE9978C1BC3A}" destId="{B4D4ED7C-5171-4A92-AFC6-3B896A197124}" srcOrd="0" destOrd="0" presId="urn:microsoft.com/office/officeart/2005/8/layout/lProcess3"/>
    <dgm:cxn modelId="{8BBFD627-B3EA-4704-B0F1-B637C1E9D677}" type="presOf" srcId="{9B7B0674-E531-4EC2-8E2A-193C7D21D46C}" destId="{3B7E9A0D-E5D0-42B1-B710-FEE930E8D860}" srcOrd="0" destOrd="0" presId="urn:microsoft.com/office/officeart/2005/8/layout/lProcess3"/>
    <dgm:cxn modelId="{5AD56FAB-6A3E-4FDB-8FB5-7E5314B866DF}" srcId="{B73FBF4A-BB7D-4FF2-A885-5BD57281221F}" destId="{F73DCB28-2678-442F-A2B4-BFF039F3B183}" srcOrd="1" destOrd="0" parTransId="{022B830D-6781-4422-94FA-4DA80E341A52}" sibTransId="{CB66C8F9-80FA-4583-8822-C0C0FBF134AC}"/>
    <dgm:cxn modelId="{8BEBCD13-14A1-46E4-9BA8-22E4A00E5B7E}" type="presOf" srcId="{D3F2ECA6-3163-4C1D-BF36-48C5BA6A0D4C}" destId="{9E8D31F7-7F55-49A0-A4A2-F65FD22FB6AE}" srcOrd="0" destOrd="0" presId="urn:microsoft.com/office/officeart/2005/8/layout/lProcess3"/>
    <dgm:cxn modelId="{EB8D00F0-5DC5-45B0-BA75-E052C6A2B890}" type="presOf" srcId="{283C5272-1535-4944-B682-F02F25C03F1C}" destId="{7C6BBD62-A4BB-46A6-B429-A21CFFED4785}" srcOrd="0" destOrd="0" presId="urn:microsoft.com/office/officeart/2005/8/layout/lProcess3"/>
    <dgm:cxn modelId="{AAC071FF-1B05-4201-AAB4-7B03A94A1246}" type="presParOf" srcId="{6B9D06D8-2B11-476B-ACFF-A552CC7FD2CD}" destId="{C3943178-49A3-41DA-BF73-C8D8FD091EEE}" srcOrd="0" destOrd="0" presId="urn:microsoft.com/office/officeart/2005/8/layout/lProcess3"/>
    <dgm:cxn modelId="{C778D6D6-5DB6-4565-A8D3-BEAD14659E56}" type="presParOf" srcId="{C3943178-49A3-41DA-BF73-C8D8FD091EEE}" destId="{C4AE7635-1768-46F1-8F6B-55632A17064D}" srcOrd="0" destOrd="0" presId="urn:microsoft.com/office/officeart/2005/8/layout/lProcess3"/>
    <dgm:cxn modelId="{CD71EE19-B547-4A36-B4F7-D6522C3D556E}" type="presParOf" srcId="{C3943178-49A3-41DA-BF73-C8D8FD091EEE}" destId="{349D68E7-CBDF-411C-A0A7-14C58F8774E6}" srcOrd="1" destOrd="0" presId="urn:microsoft.com/office/officeart/2005/8/layout/lProcess3"/>
    <dgm:cxn modelId="{AF5FF69E-9D58-4F04-89CB-3B9E830CA346}" type="presParOf" srcId="{C3943178-49A3-41DA-BF73-C8D8FD091EEE}" destId="{9E8D31F7-7F55-49A0-A4A2-F65FD22FB6AE}" srcOrd="2" destOrd="0" presId="urn:microsoft.com/office/officeart/2005/8/layout/lProcess3"/>
    <dgm:cxn modelId="{48968A2E-5607-45A2-8071-052F4EAEA720}" type="presParOf" srcId="{C3943178-49A3-41DA-BF73-C8D8FD091EEE}" destId="{0EC4A8D7-10E6-4C81-A6E0-3D614203A526}" srcOrd="3" destOrd="0" presId="urn:microsoft.com/office/officeart/2005/8/layout/lProcess3"/>
    <dgm:cxn modelId="{E8F5E483-2588-43C5-B4B6-7AD683CA99FD}" type="presParOf" srcId="{C3943178-49A3-41DA-BF73-C8D8FD091EEE}" destId="{2EE4D999-061B-4952-88BA-9F24D87B4EA9}" srcOrd="4" destOrd="0" presId="urn:microsoft.com/office/officeart/2005/8/layout/lProcess3"/>
    <dgm:cxn modelId="{F0F2DCBF-7763-4037-8531-7C0E67B26848}" type="presParOf" srcId="{6B9D06D8-2B11-476B-ACFF-A552CC7FD2CD}" destId="{ACF4A565-D9CB-40BD-A21D-29F32AA4E48A}" srcOrd="1" destOrd="0" presId="urn:microsoft.com/office/officeart/2005/8/layout/lProcess3"/>
    <dgm:cxn modelId="{BB61A9FE-8076-4A1C-B596-E83EC0830EFA}" type="presParOf" srcId="{6B9D06D8-2B11-476B-ACFF-A552CC7FD2CD}" destId="{EB4ABBD2-A004-4F50-80C5-FD85F631EB34}" srcOrd="2" destOrd="0" presId="urn:microsoft.com/office/officeart/2005/8/layout/lProcess3"/>
    <dgm:cxn modelId="{34A51130-B16A-45FE-BDBA-DFC0C60D8E28}" type="presParOf" srcId="{EB4ABBD2-A004-4F50-80C5-FD85F631EB34}" destId="{B4D4ED7C-5171-4A92-AFC6-3B896A197124}" srcOrd="0" destOrd="0" presId="urn:microsoft.com/office/officeart/2005/8/layout/lProcess3"/>
    <dgm:cxn modelId="{63479124-DF32-4BD7-8978-D59440C91D18}" type="presParOf" srcId="{EB4ABBD2-A004-4F50-80C5-FD85F631EB34}" destId="{7F54338C-6F25-4279-9CFA-B54577D2728B}" srcOrd="1" destOrd="0" presId="urn:microsoft.com/office/officeart/2005/8/layout/lProcess3"/>
    <dgm:cxn modelId="{984E02AF-7C33-43BC-8153-598F3DBF0FFA}" type="presParOf" srcId="{EB4ABBD2-A004-4F50-80C5-FD85F631EB34}" destId="{5B69075B-260C-4C97-B86F-B8EF4C450387}" srcOrd="2" destOrd="0" presId="urn:microsoft.com/office/officeart/2005/8/layout/lProcess3"/>
    <dgm:cxn modelId="{5070FED8-B245-4566-A911-26ACB16A97B5}" type="presParOf" srcId="{EB4ABBD2-A004-4F50-80C5-FD85F631EB34}" destId="{7C870F6F-8069-41EC-B0CE-84B745D37B0B}" srcOrd="3" destOrd="0" presId="urn:microsoft.com/office/officeart/2005/8/layout/lProcess3"/>
    <dgm:cxn modelId="{8365B5E5-6D76-483C-9B8B-F18AF673270A}" type="presParOf" srcId="{EB4ABBD2-A004-4F50-80C5-FD85F631EB34}" destId="{3B7E9A0D-E5D0-42B1-B710-FEE930E8D860}" srcOrd="4" destOrd="0" presId="urn:microsoft.com/office/officeart/2005/8/layout/lProcess3"/>
    <dgm:cxn modelId="{B3FFBDFB-9B17-4164-8121-5BF9322DF9AB}" type="presParOf" srcId="{6B9D06D8-2B11-476B-ACFF-A552CC7FD2CD}" destId="{C421300B-8EA7-48FB-9CB7-E7E40141CC9D}" srcOrd="3" destOrd="0" presId="urn:microsoft.com/office/officeart/2005/8/layout/lProcess3"/>
    <dgm:cxn modelId="{E3C49AF6-7A46-4EAC-9F35-244D63887623}" type="presParOf" srcId="{6B9D06D8-2B11-476B-ACFF-A552CC7FD2CD}" destId="{CB912DAD-34DB-4DD3-B57F-F6A3056033A2}" srcOrd="4" destOrd="0" presId="urn:microsoft.com/office/officeart/2005/8/layout/lProcess3"/>
    <dgm:cxn modelId="{8C99CFAC-3234-4A8B-9B34-91761B487EAF}" type="presParOf" srcId="{CB912DAD-34DB-4DD3-B57F-F6A3056033A2}" destId="{E2CDCFB2-AB18-4394-851E-F91A0732A32C}" srcOrd="0" destOrd="0" presId="urn:microsoft.com/office/officeart/2005/8/layout/lProcess3"/>
    <dgm:cxn modelId="{EFA902F0-515B-4221-B7F9-57AE6F84DAB2}" type="presParOf" srcId="{CB912DAD-34DB-4DD3-B57F-F6A3056033A2}" destId="{F964DA98-B9B2-4242-922F-38F818EEA57C}" srcOrd="1" destOrd="0" presId="urn:microsoft.com/office/officeart/2005/8/layout/lProcess3"/>
    <dgm:cxn modelId="{8F631FD2-4451-4818-8E3D-A17AD59E9DDD}" type="presParOf" srcId="{CB912DAD-34DB-4DD3-B57F-F6A3056033A2}" destId="{09513DB6-10C4-4FEB-8122-6616C6AFA4DE}" srcOrd="2" destOrd="0" presId="urn:microsoft.com/office/officeart/2005/8/layout/lProcess3"/>
    <dgm:cxn modelId="{640348CE-2F65-4D03-B8FE-BFAF6F87020A}" type="presParOf" srcId="{CB912DAD-34DB-4DD3-B57F-F6A3056033A2}" destId="{680968BE-7CAA-4CD7-9A91-417E2B22ED05}" srcOrd="3" destOrd="0" presId="urn:microsoft.com/office/officeart/2005/8/layout/lProcess3"/>
    <dgm:cxn modelId="{9566C4B5-5800-43FE-B031-08AB155E9129}" type="presParOf" srcId="{CB912DAD-34DB-4DD3-B57F-F6A3056033A2}" destId="{7C6BBD62-A4BB-46A6-B429-A21CFFED4785}" srcOrd="4"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00CA277-2822-4659-A9A7-14ABD6CCC480}" type="doc">
      <dgm:prSet loTypeId="urn:microsoft.com/office/officeart/2005/8/layout/radial1" loCatId="cycle" qsTypeId="urn:microsoft.com/office/officeart/2005/8/quickstyle/simple1" qsCatId="simple" csTypeId="urn:microsoft.com/office/officeart/2005/8/colors/colorful2" csCatId="colorful" phldr="1"/>
      <dgm:spPr/>
      <dgm:t>
        <a:bodyPr/>
        <a:lstStyle/>
        <a:p>
          <a:endParaRPr lang="fr-FR"/>
        </a:p>
      </dgm:t>
    </dgm:pt>
    <dgm:pt modelId="{F4DB2F40-318B-43AE-BF88-2C98AAF74459}" type="pres">
      <dgm:prSet presAssocID="{500CA277-2822-4659-A9A7-14ABD6CCC480}" presName="cycle" presStyleCnt="0">
        <dgm:presLayoutVars>
          <dgm:chMax val="1"/>
          <dgm:dir/>
          <dgm:animLvl val="ctr"/>
          <dgm:resizeHandles val="exact"/>
        </dgm:presLayoutVars>
      </dgm:prSet>
      <dgm:spPr/>
      <dgm:t>
        <a:bodyPr/>
        <a:lstStyle/>
        <a:p>
          <a:endParaRPr lang="fr-FR"/>
        </a:p>
      </dgm:t>
    </dgm:pt>
  </dgm:ptLst>
  <dgm:cxnLst>
    <dgm:cxn modelId="{7E702750-836A-4E01-B3C3-136684886BD2}" type="presOf" srcId="{500CA277-2822-4659-A9A7-14ABD6CCC480}" destId="{F4DB2F40-318B-43AE-BF88-2C98AAF74459}" srcOrd="0" destOrd="0" presId="urn:microsoft.com/office/officeart/2005/8/layout/radial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15C6DD8-738B-4282-9CEE-80B2DA190A63}" type="doc">
      <dgm:prSet loTypeId="urn:microsoft.com/office/officeart/2009/layout/CircleArrowProcess" loCatId="cycle" qsTypeId="urn:microsoft.com/office/officeart/2005/8/quickstyle/simple1" qsCatId="simple" csTypeId="urn:microsoft.com/office/officeart/2005/8/colors/colorful2" csCatId="colorful" phldr="1"/>
      <dgm:spPr/>
      <dgm:t>
        <a:bodyPr/>
        <a:lstStyle/>
        <a:p>
          <a:endParaRPr lang="fr-FR"/>
        </a:p>
      </dgm:t>
    </dgm:pt>
    <dgm:pt modelId="{151738BB-6C32-45A2-8000-B9FBE443555E}">
      <dgm:prSet/>
      <dgm:spPr/>
      <dgm:t>
        <a:bodyPr/>
        <a:lstStyle/>
        <a:p>
          <a:r>
            <a:rPr lang="fr-FR" b="1" dirty="0" smtClean="0">
              <a:solidFill>
                <a:schemeClr val="tx1"/>
              </a:solidFill>
            </a:rPr>
            <a:t>Résultats et plan d’action par axe</a:t>
          </a:r>
          <a:endParaRPr lang="fr-FR" b="1" dirty="0">
            <a:solidFill>
              <a:schemeClr val="tx1"/>
            </a:solidFill>
          </a:endParaRPr>
        </a:p>
      </dgm:t>
    </dgm:pt>
    <dgm:pt modelId="{46E869F3-7A02-4FA7-A6A8-330AA4D3C04A}" type="parTrans" cxnId="{4BE6DD52-128E-477D-B194-58D373FFEF79}">
      <dgm:prSet/>
      <dgm:spPr/>
      <dgm:t>
        <a:bodyPr/>
        <a:lstStyle/>
        <a:p>
          <a:endParaRPr lang="fr-FR"/>
        </a:p>
      </dgm:t>
    </dgm:pt>
    <dgm:pt modelId="{6595A252-B8C0-4B54-88F4-529A93EF8D40}" type="sibTrans" cxnId="{4BE6DD52-128E-477D-B194-58D373FFEF79}">
      <dgm:prSet/>
      <dgm:spPr/>
      <dgm:t>
        <a:bodyPr/>
        <a:lstStyle/>
        <a:p>
          <a:endParaRPr lang="fr-FR"/>
        </a:p>
      </dgm:t>
    </dgm:pt>
    <dgm:pt modelId="{0391AEEE-AE3B-4471-B62F-09826CF034B3}">
      <dgm:prSet custT="1"/>
      <dgm:spPr/>
      <dgm:t>
        <a:bodyPr/>
        <a:lstStyle/>
        <a:p>
          <a:r>
            <a:rPr lang="fr-FR" sz="2400" dirty="0" smtClean="0"/>
            <a:t>Programmation</a:t>
          </a:r>
          <a:endParaRPr lang="fr-FR" sz="2400" dirty="0"/>
        </a:p>
      </dgm:t>
    </dgm:pt>
    <dgm:pt modelId="{75C1C463-1C2D-4D6D-A300-35A7ADDE5978}" type="parTrans" cxnId="{2E9AA572-3CCA-49EC-84BB-DD9FAC443EDB}">
      <dgm:prSet/>
      <dgm:spPr/>
      <dgm:t>
        <a:bodyPr/>
        <a:lstStyle/>
        <a:p>
          <a:endParaRPr lang="fr-FR"/>
        </a:p>
      </dgm:t>
    </dgm:pt>
    <dgm:pt modelId="{86F716DC-C6FF-497E-A120-663652948139}" type="sibTrans" cxnId="{2E9AA572-3CCA-49EC-84BB-DD9FAC443EDB}">
      <dgm:prSet/>
      <dgm:spPr/>
      <dgm:t>
        <a:bodyPr/>
        <a:lstStyle/>
        <a:p>
          <a:endParaRPr lang="fr-FR"/>
        </a:p>
      </dgm:t>
    </dgm:pt>
    <dgm:pt modelId="{3C0479EF-B676-4F51-80AC-088E12DA4F38}">
      <dgm:prSet custT="1"/>
      <dgm:spPr/>
      <dgm:t>
        <a:bodyPr/>
        <a:lstStyle/>
        <a:p>
          <a:endParaRPr lang="fr-FR" sz="2400" dirty="0"/>
        </a:p>
      </dgm:t>
    </dgm:pt>
    <dgm:pt modelId="{A6DCD0C5-0E9E-4F4E-A271-4421D57BA6FB}" type="parTrans" cxnId="{05A9C33B-36C5-4EAD-9578-30A9D1644BD3}">
      <dgm:prSet/>
      <dgm:spPr/>
      <dgm:t>
        <a:bodyPr/>
        <a:lstStyle/>
        <a:p>
          <a:endParaRPr lang="fr-FR"/>
        </a:p>
      </dgm:t>
    </dgm:pt>
    <dgm:pt modelId="{F15D9F0B-251F-4468-9F25-88FC894F50FC}" type="sibTrans" cxnId="{05A9C33B-36C5-4EAD-9578-30A9D1644BD3}">
      <dgm:prSet/>
      <dgm:spPr/>
      <dgm:t>
        <a:bodyPr/>
        <a:lstStyle/>
        <a:p>
          <a:endParaRPr lang="fr-FR"/>
        </a:p>
      </dgm:t>
    </dgm:pt>
    <dgm:pt modelId="{F54D679B-585F-4393-A915-7B203D569A87}">
      <dgm:prSet custT="1"/>
      <dgm:spPr/>
      <dgm:t>
        <a:bodyPr/>
        <a:lstStyle/>
        <a:p>
          <a:r>
            <a:rPr lang="fr-FR" sz="2400" dirty="0" smtClean="0"/>
            <a:t>Certification</a:t>
          </a:r>
          <a:endParaRPr lang="fr-FR" sz="2400" dirty="0"/>
        </a:p>
      </dgm:t>
    </dgm:pt>
    <dgm:pt modelId="{F6D80B91-4823-41B8-BE36-E8F379409F43}" type="parTrans" cxnId="{F18628A2-93E6-46E3-9C3A-801AF7E7BC23}">
      <dgm:prSet/>
      <dgm:spPr/>
      <dgm:t>
        <a:bodyPr/>
        <a:lstStyle/>
        <a:p>
          <a:endParaRPr lang="fr-FR"/>
        </a:p>
      </dgm:t>
    </dgm:pt>
    <dgm:pt modelId="{988911F5-C70F-4E42-947E-37C07C7B2419}" type="sibTrans" cxnId="{F18628A2-93E6-46E3-9C3A-801AF7E7BC23}">
      <dgm:prSet/>
      <dgm:spPr/>
      <dgm:t>
        <a:bodyPr/>
        <a:lstStyle/>
        <a:p>
          <a:endParaRPr lang="fr-FR"/>
        </a:p>
      </dgm:t>
    </dgm:pt>
    <dgm:pt modelId="{6B439E71-D20D-48B7-AE73-422A13A01ADE}">
      <dgm:prSet custT="1"/>
      <dgm:spPr/>
      <dgm:t>
        <a:bodyPr/>
        <a:lstStyle/>
        <a:p>
          <a:r>
            <a:rPr lang="fr-FR" sz="2400" dirty="0" smtClean="0"/>
            <a:t>Indicateurs </a:t>
          </a:r>
          <a:endParaRPr lang="fr-FR" sz="2400" dirty="0"/>
        </a:p>
      </dgm:t>
    </dgm:pt>
    <dgm:pt modelId="{8BB166A8-C3DF-407A-964E-E21CA5F464E2}" type="parTrans" cxnId="{124A51FF-EF80-4B73-89D2-00FEF53F1492}">
      <dgm:prSet/>
      <dgm:spPr/>
      <dgm:t>
        <a:bodyPr/>
        <a:lstStyle/>
        <a:p>
          <a:endParaRPr lang="fr-FR"/>
        </a:p>
      </dgm:t>
    </dgm:pt>
    <dgm:pt modelId="{7C4A65A3-3676-4AEE-BA14-4FB7ED016C1A}" type="sibTrans" cxnId="{124A51FF-EF80-4B73-89D2-00FEF53F1492}">
      <dgm:prSet/>
      <dgm:spPr/>
      <dgm:t>
        <a:bodyPr/>
        <a:lstStyle/>
        <a:p>
          <a:endParaRPr lang="fr-FR"/>
        </a:p>
      </dgm:t>
    </dgm:pt>
    <dgm:pt modelId="{350E0037-926B-4B90-8D72-A33BBB796654}">
      <dgm:prSet custT="1"/>
      <dgm:spPr/>
      <dgm:t>
        <a:bodyPr/>
        <a:lstStyle/>
        <a:p>
          <a:endParaRPr lang="fr-FR" sz="2400" dirty="0"/>
        </a:p>
      </dgm:t>
    </dgm:pt>
    <dgm:pt modelId="{20314904-1F84-4616-A8B8-0A0DEBA5F28E}" type="parTrans" cxnId="{EEFBC280-E977-4009-9FF9-5875917C5DD3}">
      <dgm:prSet/>
      <dgm:spPr/>
      <dgm:t>
        <a:bodyPr/>
        <a:lstStyle/>
        <a:p>
          <a:endParaRPr lang="fr-FR"/>
        </a:p>
      </dgm:t>
    </dgm:pt>
    <dgm:pt modelId="{1EFA11A3-FE40-4541-B0F2-D3057357793F}" type="sibTrans" cxnId="{EEFBC280-E977-4009-9FF9-5875917C5DD3}">
      <dgm:prSet/>
      <dgm:spPr/>
      <dgm:t>
        <a:bodyPr/>
        <a:lstStyle/>
        <a:p>
          <a:endParaRPr lang="fr-FR"/>
        </a:p>
      </dgm:t>
    </dgm:pt>
    <dgm:pt modelId="{A64C7316-5DA4-4514-8F13-F521BCD468BA}">
      <dgm:prSet custT="1"/>
      <dgm:spPr/>
      <dgm:t>
        <a:bodyPr/>
        <a:lstStyle/>
        <a:p>
          <a:r>
            <a:rPr lang="fr-FR" sz="2400" dirty="0" smtClean="0"/>
            <a:t>Reste à consommer</a:t>
          </a:r>
          <a:endParaRPr lang="fr-FR" sz="2400" dirty="0"/>
        </a:p>
      </dgm:t>
    </dgm:pt>
    <dgm:pt modelId="{18090FC8-73D9-4897-BB6C-DD83BBB0594C}" type="parTrans" cxnId="{AE6EB7F2-3980-475C-A9D0-5A8A6D6368BD}">
      <dgm:prSet/>
      <dgm:spPr/>
      <dgm:t>
        <a:bodyPr/>
        <a:lstStyle/>
        <a:p>
          <a:endParaRPr lang="fr-FR"/>
        </a:p>
      </dgm:t>
    </dgm:pt>
    <dgm:pt modelId="{64E672C8-616D-490B-A409-CA25F10CEAD5}" type="sibTrans" cxnId="{AE6EB7F2-3980-475C-A9D0-5A8A6D6368BD}">
      <dgm:prSet/>
      <dgm:spPr/>
      <dgm:t>
        <a:bodyPr/>
        <a:lstStyle/>
        <a:p>
          <a:endParaRPr lang="fr-FR"/>
        </a:p>
      </dgm:t>
    </dgm:pt>
    <dgm:pt modelId="{6C5CF8DE-174D-4CAA-ADDC-87197E1EB319}">
      <dgm:prSet custT="1"/>
      <dgm:spPr/>
      <dgm:t>
        <a:bodyPr/>
        <a:lstStyle/>
        <a:p>
          <a:r>
            <a:rPr lang="fr-FR" sz="2400" dirty="0" smtClean="0"/>
            <a:t>Plan d’action</a:t>
          </a:r>
          <a:endParaRPr lang="fr-FR" sz="2400" dirty="0"/>
        </a:p>
      </dgm:t>
    </dgm:pt>
    <dgm:pt modelId="{DC602955-9176-4382-9588-8F596DFB2DCF}" type="parTrans" cxnId="{0F5DD2AB-D36D-4F0C-98B1-69310824DF79}">
      <dgm:prSet/>
      <dgm:spPr/>
      <dgm:t>
        <a:bodyPr/>
        <a:lstStyle/>
        <a:p>
          <a:endParaRPr lang="fr-FR"/>
        </a:p>
      </dgm:t>
    </dgm:pt>
    <dgm:pt modelId="{A0F2D088-DD18-4480-8F4F-614FD948FE6D}" type="sibTrans" cxnId="{0F5DD2AB-D36D-4F0C-98B1-69310824DF79}">
      <dgm:prSet/>
      <dgm:spPr/>
      <dgm:t>
        <a:bodyPr/>
        <a:lstStyle/>
        <a:p>
          <a:endParaRPr lang="fr-FR"/>
        </a:p>
      </dgm:t>
    </dgm:pt>
    <dgm:pt modelId="{D4794DF3-522F-49F8-AE18-BC8A73D6257A}" type="pres">
      <dgm:prSet presAssocID="{315C6DD8-738B-4282-9CEE-80B2DA190A63}" presName="Name0" presStyleCnt="0">
        <dgm:presLayoutVars>
          <dgm:chMax val="7"/>
          <dgm:chPref val="7"/>
          <dgm:dir/>
          <dgm:animLvl val="lvl"/>
        </dgm:presLayoutVars>
      </dgm:prSet>
      <dgm:spPr/>
      <dgm:t>
        <a:bodyPr/>
        <a:lstStyle/>
        <a:p>
          <a:endParaRPr lang="fr-FR"/>
        </a:p>
      </dgm:t>
    </dgm:pt>
    <dgm:pt modelId="{3A276E21-5485-41E6-9A33-8221C76A2654}" type="pres">
      <dgm:prSet presAssocID="{151738BB-6C32-45A2-8000-B9FBE443555E}" presName="Accent1" presStyleCnt="0"/>
      <dgm:spPr/>
    </dgm:pt>
    <dgm:pt modelId="{E2E0D2F7-EE3D-458B-9CB5-691C26E7376C}" type="pres">
      <dgm:prSet presAssocID="{151738BB-6C32-45A2-8000-B9FBE443555E}" presName="Accent" presStyleLbl="node1" presStyleIdx="0" presStyleCnt="1">
        <dgm:style>
          <a:lnRef idx="2">
            <a:schemeClr val="accent6"/>
          </a:lnRef>
          <a:fillRef idx="1">
            <a:schemeClr val="lt1"/>
          </a:fillRef>
          <a:effectRef idx="0">
            <a:schemeClr val="accent6"/>
          </a:effectRef>
          <a:fontRef idx="minor">
            <a:schemeClr val="dk1"/>
          </a:fontRef>
        </dgm:style>
      </dgm:prSet>
      <dgm:spPr/>
      <dgm:t>
        <a:bodyPr/>
        <a:lstStyle/>
        <a:p>
          <a:endParaRPr lang="fr-FR"/>
        </a:p>
      </dgm:t>
    </dgm:pt>
    <dgm:pt modelId="{93DBDEE8-7925-46E7-953A-3AE986427442}" type="pres">
      <dgm:prSet presAssocID="{151738BB-6C32-45A2-8000-B9FBE443555E}" presName="Child1" presStyleLbl="revTx" presStyleIdx="0" presStyleCnt="2" custScaleX="153692" custScaleY="204259" custLinFactNeighborX="31170" custLinFactNeighborY="-501">
        <dgm:presLayoutVars>
          <dgm:chMax val="0"/>
          <dgm:chPref val="0"/>
          <dgm:bulletEnabled val="1"/>
        </dgm:presLayoutVars>
      </dgm:prSet>
      <dgm:spPr/>
      <dgm:t>
        <a:bodyPr/>
        <a:lstStyle/>
        <a:p>
          <a:endParaRPr lang="fr-FR"/>
        </a:p>
      </dgm:t>
    </dgm:pt>
    <dgm:pt modelId="{E8FA6616-4432-4236-BE1E-875B269AE984}" type="pres">
      <dgm:prSet presAssocID="{151738BB-6C32-45A2-8000-B9FBE443555E}" presName="Parent1" presStyleLbl="revTx" presStyleIdx="1" presStyleCnt="2">
        <dgm:presLayoutVars>
          <dgm:chMax val="1"/>
          <dgm:chPref val="1"/>
          <dgm:bulletEnabled val="1"/>
        </dgm:presLayoutVars>
      </dgm:prSet>
      <dgm:spPr/>
      <dgm:t>
        <a:bodyPr/>
        <a:lstStyle/>
        <a:p>
          <a:endParaRPr lang="fr-FR"/>
        </a:p>
      </dgm:t>
    </dgm:pt>
  </dgm:ptLst>
  <dgm:cxnLst>
    <dgm:cxn modelId="{EEFBC280-E977-4009-9FF9-5875917C5DD3}" srcId="{151738BB-6C32-45A2-8000-B9FBE443555E}" destId="{350E0037-926B-4B90-8D72-A33BBB796654}" srcOrd="0" destOrd="0" parTransId="{20314904-1F84-4616-A8B8-0A0DEBA5F28E}" sibTransId="{1EFA11A3-FE40-4541-B0F2-D3057357793F}"/>
    <dgm:cxn modelId="{75BDB1C0-098F-4AAB-81DE-4B2B47B7ADC0}" type="presOf" srcId="{F54D679B-585F-4393-A915-7B203D569A87}" destId="{93DBDEE8-7925-46E7-953A-3AE986427442}" srcOrd="0" destOrd="3" presId="urn:microsoft.com/office/officeart/2009/layout/CircleArrowProcess"/>
    <dgm:cxn modelId="{8B98F5B3-4516-42C2-9F51-F3C9FA2DEC33}" type="presOf" srcId="{3C0479EF-B676-4F51-80AC-088E12DA4F38}" destId="{93DBDEE8-7925-46E7-953A-3AE986427442}" srcOrd="0" destOrd="6" presId="urn:microsoft.com/office/officeart/2009/layout/CircleArrowProcess"/>
    <dgm:cxn modelId="{0F5DD2AB-D36D-4F0C-98B1-69310824DF79}" srcId="{151738BB-6C32-45A2-8000-B9FBE443555E}" destId="{6C5CF8DE-174D-4CAA-ADDC-87197E1EB319}" srcOrd="5" destOrd="0" parTransId="{DC602955-9176-4382-9588-8F596DFB2DCF}" sibTransId="{A0F2D088-DD18-4480-8F4F-614FD948FE6D}"/>
    <dgm:cxn modelId="{4BE6DD52-128E-477D-B194-58D373FFEF79}" srcId="{315C6DD8-738B-4282-9CEE-80B2DA190A63}" destId="{151738BB-6C32-45A2-8000-B9FBE443555E}" srcOrd="0" destOrd="0" parTransId="{46E869F3-7A02-4FA7-A6A8-330AA4D3C04A}" sibTransId="{6595A252-B8C0-4B54-88F4-529A93EF8D40}"/>
    <dgm:cxn modelId="{05A9C33B-36C5-4EAD-9578-30A9D1644BD3}" srcId="{151738BB-6C32-45A2-8000-B9FBE443555E}" destId="{3C0479EF-B676-4F51-80AC-088E12DA4F38}" srcOrd="6" destOrd="0" parTransId="{A6DCD0C5-0E9E-4F4E-A271-4421D57BA6FB}" sibTransId="{F15D9F0B-251F-4468-9F25-88FC894F50FC}"/>
    <dgm:cxn modelId="{93D90B23-F729-4596-869A-D7FBEADC2EF6}" type="presOf" srcId="{0391AEEE-AE3B-4471-B62F-09826CF034B3}" destId="{93DBDEE8-7925-46E7-953A-3AE986427442}" srcOrd="0" destOrd="1" presId="urn:microsoft.com/office/officeart/2009/layout/CircleArrowProcess"/>
    <dgm:cxn modelId="{20B159F8-2256-489E-8534-30EAB932517C}" type="presOf" srcId="{6B439E71-D20D-48B7-AE73-422A13A01ADE}" destId="{93DBDEE8-7925-46E7-953A-3AE986427442}" srcOrd="0" destOrd="4" presId="urn:microsoft.com/office/officeart/2009/layout/CircleArrowProcess"/>
    <dgm:cxn modelId="{1B1A623B-290D-455F-B585-DB5AE3E5A267}" type="presOf" srcId="{350E0037-926B-4B90-8D72-A33BBB796654}" destId="{93DBDEE8-7925-46E7-953A-3AE986427442}" srcOrd="0" destOrd="0" presId="urn:microsoft.com/office/officeart/2009/layout/CircleArrowProcess"/>
    <dgm:cxn modelId="{3BB053F6-BE9B-463F-9F09-B867CCDD871E}" type="presOf" srcId="{151738BB-6C32-45A2-8000-B9FBE443555E}" destId="{E8FA6616-4432-4236-BE1E-875B269AE984}" srcOrd="0" destOrd="0" presId="urn:microsoft.com/office/officeart/2009/layout/CircleArrowProcess"/>
    <dgm:cxn modelId="{F18628A2-93E6-46E3-9C3A-801AF7E7BC23}" srcId="{151738BB-6C32-45A2-8000-B9FBE443555E}" destId="{F54D679B-585F-4393-A915-7B203D569A87}" srcOrd="3" destOrd="0" parTransId="{F6D80B91-4823-41B8-BE36-E8F379409F43}" sibTransId="{988911F5-C70F-4E42-947E-37C07C7B2419}"/>
    <dgm:cxn modelId="{BA1D2029-5BE4-4C48-925E-A57731D7BE24}" type="presOf" srcId="{A64C7316-5DA4-4514-8F13-F521BCD468BA}" destId="{93DBDEE8-7925-46E7-953A-3AE986427442}" srcOrd="0" destOrd="2" presId="urn:microsoft.com/office/officeart/2009/layout/CircleArrowProcess"/>
    <dgm:cxn modelId="{45329928-90F8-475C-BD7C-8A634935DCA8}" type="presOf" srcId="{6C5CF8DE-174D-4CAA-ADDC-87197E1EB319}" destId="{93DBDEE8-7925-46E7-953A-3AE986427442}" srcOrd="0" destOrd="5" presId="urn:microsoft.com/office/officeart/2009/layout/CircleArrowProcess"/>
    <dgm:cxn modelId="{124A51FF-EF80-4B73-89D2-00FEF53F1492}" srcId="{151738BB-6C32-45A2-8000-B9FBE443555E}" destId="{6B439E71-D20D-48B7-AE73-422A13A01ADE}" srcOrd="4" destOrd="0" parTransId="{8BB166A8-C3DF-407A-964E-E21CA5F464E2}" sibTransId="{7C4A65A3-3676-4AEE-BA14-4FB7ED016C1A}"/>
    <dgm:cxn modelId="{2E9AA572-3CCA-49EC-84BB-DD9FAC443EDB}" srcId="{151738BB-6C32-45A2-8000-B9FBE443555E}" destId="{0391AEEE-AE3B-4471-B62F-09826CF034B3}" srcOrd="1" destOrd="0" parTransId="{75C1C463-1C2D-4D6D-A300-35A7ADDE5978}" sibTransId="{86F716DC-C6FF-497E-A120-663652948139}"/>
    <dgm:cxn modelId="{C4C6078E-CA67-4273-BF2D-B1CE7FB82F49}" type="presOf" srcId="{315C6DD8-738B-4282-9CEE-80B2DA190A63}" destId="{D4794DF3-522F-49F8-AE18-BC8A73D6257A}" srcOrd="0" destOrd="0" presId="urn:microsoft.com/office/officeart/2009/layout/CircleArrowProcess"/>
    <dgm:cxn modelId="{AE6EB7F2-3980-475C-A9D0-5A8A6D6368BD}" srcId="{151738BB-6C32-45A2-8000-B9FBE443555E}" destId="{A64C7316-5DA4-4514-8F13-F521BCD468BA}" srcOrd="2" destOrd="0" parTransId="{18090FC8-73D9-4897-BB6C-DD83BBB0594C}" sibTransId="{64E672C8-616D-490B-A409-CA25F10CEAD5}"/>
    <dgm:cxn modelId="{B15FCCEC-DECF-463D-9713-2EB738397D47}" type="presParOf" srcId="{D4794DF3-522F-49F8-AE18-BC8A73D6257A}" destId="{3A276E21-5485-41E6-9A33-8221C76A2654}" srcOrd="0" destOrd="0" presId="urn:microsoft.com/office/officeart/2009/layout/CircleArrowProcess"/>
    <dgm:cxn modelId="{5D981673-1E07-48F6-AAE4-C754E3E6687E}" type="presParOf" srcId="{3A276E21-5485-41E6-9A33-8221C76A2654}" destId="{E2E0D2F7-EE3D-458B-9CB5-691C26E7376C}" srcOrd="0" destOrd="0" presId="urn:microsoft.com/office/officeart/2009/layout/CircleArrowProcess"/>
    <dgm:cxn modelId="{4BEFB0BA-A5A7-4126-BF72-E31D8A2D98C6}" type="presParOf" srcId="{D4794DF3-522F-49F8-AE18-BC8A73D6257A}" destId="{93DBDEE8-7925-46E7-953A-3AE986427442}" srcOrd="1" destOrd="0" presId="urn:microsoft.com/office/officeart/2009/layout/CircleArrowProcess"/>
    <dgm:cxn modelId="{F845047E-344C-433A-A6D0-0EB6C6927AF7}" type="presParOf" srcId="{D4794DF3-522F-49F8-AE18-BC8A73D6257A}" destId="{E8FA6616-4432-4236-BE1E-875B269AE984}" srcOrd="2" destOrd="0" presId="urn:microsoft.com/office/officeart/2009/layout/CircleArrowProcess"/>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742EFF3-5B1C-4776-9799-2C87570E5E58}" type="doc">
      <dgm:prSet loTypeId="urn:microsoft.com/office/officeart/2005/8/layout/default" loCatId="list" qsTypeId="urn:microsoft.com/office/officeart/2005/8/quickstyle/simple4" qsCatId="simple" csTypeId="urn:microsoft.com/office/officeart/2005/8/colors/colorful2" csCatId="colorful" phldr="1"/>
      <dgm:spPr/>
      <dgm:t>
        <a:bodyPr/>
        <a:lstStyle/>
        <a:p>
          <a:endParaRPr lang="fr-FR"/>
        </a:p>
      </dgm:t>
    </dgm:pt>
    <dgm:pt modelId="{80DC4512-1BC8-459C-9DED-3AF7BE24E99A}">
      <dgm:prSet phldrT="[Texte]"/>
      <dgm:spPr/>
      <dgm:t>
        <a:bodyPr/>
        <a:lstStyle/>
        <a:p>
          <a:r>
            <a:rPr lang="fr-FR" b="1" dirty="0" smtClean="0"/>
            <a:t> 53% des participants à ce stade: Sous-réalisation manifeste ou retard de saisie?</a:t>
          </a:r>
          <a:endParaRPr lang="fr-FR" dirty="0"/>
        </a:p>
      </dgm:t>
    </dgm:pt>
    <dgm:pt modelId="{EE867931-5A13-40FA-8296-3C283327A597}" type="parTrans" cxnId="{C860C79C-629E-4F50-8CFC-DFE8A87113FE}">
      <dgm:prSet/>
      <dgm:spPr/>
      <dgm:t>
        <a:bodyPr/>
        <a:lstStyle/>
        <a:p>
          <a:endParaRPr lang="fr-FR"/>
        </a:p>
      </dgm:t>
    </dgm:pt>
    <dgm:pt modelId="{A3D0F250-6770-4AD1-8A8B-28A72D7A4C31}" type="sibTrans" cxnId="{C860C79C-629E-4F50-8CFC-DFE8A87113FE}">
      <dgm:prSet/>
      <dgm:spPr/>
      <dgm:t>
        <a:bodyPr/>
        <a:lstStyle/>
        <a:p>
          <a:endParaRPr lang="fr-FR"/>
        </a:p>
      </dgm:t>
    </dgm:pt>
    <dgm:pt modelId="{75D1A69A-3EC8-4074-A66A-57ED444A5B16}">
      <dgm:prSet phldrT="[Texte]"/>
      <dgm:spPr/>
      <dgm:t>
        <a:bodyPr/>
        <a:lstStyle/>
        <a:p>
          <a:r>
            <a:rPr lang="fr-FR" dirty="0" smtClean="0"/>
            <a:t>Il reste 47 bilans à recevoir mais cela ne se traduira pas forcément par une augmentation des jeunes (les chiffres déjà saisis sont déjà comptabilisés)</a:t>
          </a:r>
          <a:endParaRPr lang="fr-FR" dirty="0"/>
        </a:p>
      </dgm:t>
    </dgm:pt>
    <dgm:pt modelId="{DAA16C60-6D74-4030-9C84-35D055498566}" type="parTrans" cxnId="{F9EE7E1D-FF36-4267-BA4F-26170FE72284}">
      <dgm:prSet/>
      <dgm:spPr/>
      <dgm:t>
        <a:bodyPr/>
        <a:lstStyle/>
        <a:p>
          <a:endParaRPr lang="fr-FR"/>
        </a:p>
      </dgm:t>
    </dgm:pt>
    <dgm:pt modelId="{83CB9BF0-F85F-4071-8955-2B296A860F2F}" type="sibTrans" cxnId="{F9EE7E1D-FF36-4267-BA4F-26170FE72284}">
      <dgm:prSet/>
      <dgm:spPr/>
      <dgm:t>
        <a:bodyPr/>
        <a:lstStyle/>
        <a:p>
          <a:endParaRPr lang="fr-FR"/>
        </a:p>
      </dgm:t>
    </dgm:pt>
    <dgm:pt modelId="{88F6AFBF-8EF2-4CD3-929E-089B18247B95}">
      <dgm:prSet phldrT="[Texte]"/>
      <dgm:spPr/>
      <dgm:t>
        <a:bodyPr/>
        <a:lstStyle/>
        <a:p>
          <a:r>
            <a:rPr lang="fr-FR" dirty="0" smtClean="0"/>
            <a:t>A ce stade, le SFSE table sur une forte sous-réalisation, beaucoup de porteurs ne font plus entrer les jeunes depuis mai faute de pouvoir les sortir en juin, beaucoup ne déclarent pas les jeunes à qui il manque une pièce + impact du COVID.</a:t>
          </a:r>
          <a:endParaRPr lang="fr-FR" dirty="0"/>
        </a:p>
      </dgm:t>
    </dgm:pt>
    <dgm:pt modelId="{6816CC72-A503-404F-9E71-5CF4D85BA6FA}" type="parTrans" cxnId="{4DE8309B-418C-49C3-B9EB-AA66FC4A0292}">
      <dgm:prSet/>
      <dgm:spPr/>
      <dgm:t>
        <a:bodyPr/>
        <a:lstStyle/>
        <a:p>
          <a:endParaRPr lang="fr-FR"/>
        </a:p>
      </dgm:t>
    </dgm:pt>
    <dgm:pt modelId="{345D2379-2CAC-4881-A5D9-7504B11058E2}" type="sibTrans" cxnId="{4DE8309B-418C-49C3-B9EB-AA66FC4A0292}">
      <dgm:prSet/>
      <dgm:spPr/>
      <dgm:t>
        <a:bodyPr/>
        <a:lstStyle/>
        <a:p>
          <a:endParaRPr lang="fr-FR"/>
        </a:p>
      </dgm:t>
    </dgm:pt>
    <dgm:pt modelId="{D9AD5014-9420-4195-AA06-5BB39D470695}" type="pres">
      <dgm:prSet presAssocID="{8742EFF3-5B1C-4776-9799-2C87570E5E58}" presName="diagram" presStyleCnt="0">
        <dgm:presLayoutVars>
          <dgm:dir/>
          <dgm:resizeHandles val="exact"/>
        </dgm:presLayoutVars>
      </dgm:prSet>
      <dgm:spPr/>
      <dgm:t>
        <a:bodyPr/>
        <a:lstStyle/>
        <a:p>
          <a:endParaRPr lang="fr-FR"/>
        </a:p>
      </dgm:t>
    </dgm:pt>
    <dgm:pt modelId="{9640150B-B879-4DFF-8676-1DE2BBE07645}" type="pres">
      <dgm:prSet presAssocID="{80DC4512-1BC8-459C-9DED-3AF7BE24E99A}" presName="node" presStyleLbl="node1" presStyleIdx="0" presStyleCnt="3" custLinFactNeighborX="-532" custLinFactNeighborY="-2129">
        <dgm:presLayoutVars>
          <dgm:bulletEnabled val="1"/>
        </dgm:presLayoutVars>
      </dgm:prSet>
      <dgm:spPr/>
      <dgm:t>
        <a:bodyPr/>
        <a:lstStyle/>
        <a:p>
          <a:endParaRPr lang="fr-FR"/>
        </a:p>
      </dgm:t>
    </dgm:pt>
    <dgm:pt modelId="{03241384-D69E-4E3A-8B89-89AFC2F68E4E}" type="pres">
      <dgm:prSet presAssocID="{A3D0F250-6770-4AD1-8A8B-28A72D7A4C31}" presName="sibTrans" presStyleCnt="0"/>
      <dgm:spPr/>
    </dgm:pt>
    <dgm:pt modelId="{098C2AC0-9BA2-4498-AC4A-4FF646FE096A}" type="pres">
      <dgm:prSet presAssocID="{75D1A69A-3EC8-4074-A66A-57ED444A5B16}" presName="node" presStyleLbl="node1" presStyleIdx="1" presStyleCnt="3">
        <dgm:presLayoutVars>
          <dgm:bulletEnabled val="1"/>
        </dgm:presLayoutVars>
      </dgm:prSet>
      <dgm:spPr/>
      <dgm:t>
        <a:bodyPr/>
        <a:lstStyle/>
        <a:p>
          <a:endParaRPr lang="fr-FR"/>
        </a:p>
      </dgm:t>
    </dgm:pt>
    <dgm:pt modelId="{7CFBE6DD-8573-427E-840B-F3159C7CCECC}" type="pres">
      <dgm:prSet presAssocID="{83CB9BF0-F85F-4071-8955-2B296A860F2F}" presName="sibTrans" presStyleCnt="0"/>
      <dgm:spPr/>
    </dgm:pt>
    <dgm:pt modelId="{47A06FFD-C8BC-4609-BEDC-6C20B084F610}" type="pres">
      <dgm:prSet presAssocID="{88F6AFBF-8EF2-4CD3-929E-089B18247B95}" presName="node" presStyleLbl="node1" presStyleIdx="2" presStyleCnt="3">
        <dgm:presLayoutVars>
          <dgm:bulletEnabled val="1"/>
        </dgm:presLayoutVars>
      </dgm:prSet>
      <dgm:spPr/>
      <dgm:t>
        <a:bodyPr/>
        <a:lstStyle/>
        <a:p>
          <a:endParaRPr lang="fr-FR"/>
        </a:p>
      </dgm:t>
    </dgm:pt>
  </dgm:ptLst>
  <dgm:cxnLst>
    <dgm:cxn modelId="{919B8F95-DA16-47A6-BDD4-651BB278FC9F}" type="presOf" srcId="{8742EFF3-5B1C-4776-9799-2C87570E5E58}" destId="{D9AD5014-9420-4195-AA06-5BB39D470695}" srcOrd="0" destOrd="0" presId="urn:microsoft.com/office/officeart/2005/8/layout/default"/>
    <dgm:cxn modelId="{C860C79C-629E-4F50-8CFC-DFE8A87113FE}" srcId="{8742EFF3-5B1C-4776-9799-2C87570E5E58}" destId="{80DC4512-1BC8-459C-9DED-3AF7BE24E99A}" srcOrd="0" destOrd="0" parTransId="{EE867931-5A13-40FA-8296-3C283327A597}" sibTransId="{A3D0F250-6770-4AD1-8A8B-28A72D7A4C31}"/>
    <dgm:cxn modelId="{D3DA3B32-5CA9-46B4-94C0-75724D65243F}" type="presOf" srcId="{80DC4512-1BC8-459C-9DED-3AF7BE24E99A}" destId="{9640150B-B879-4DFF-8676-1DE2BBE07645}" srcOrd="0" destOrd="0" presId="urn:microsoft.com/office/officeart/2005/8/layout/default"/>
    <dgm:cxn modelId="{660E4FB5-9D43-4792-BE30-5CF505BB09CC}" type="presOf" srcId="{88F6AFBF-8EF2-4CD3-929E-089B18247B95}" destId="{47A06FFD-C8BC-4609-BEDC-6C20B084F610}" srcOrd="0" destOrd="0" presId="urn:microsoft.com/office/officeart/2005/8/layout/default"/>
    <dgm:cxn modelId="{F9EE7E1D-FF36-4267-BA4F-26170FE72284}" srcId="{8742EFF3-5B1C-4776-9799-2C87570E5E58}" destId="{75D1A69A-3EC8-4074-A66A-57ED444A5B16}" srcOrd="1" destOrd="0" parTransId="{DAA16C60-6D74-4030-9C84-35D055498566}" sibTransId="{83CB9BF0-F85F-4071-8955-2B296A860F2F}"/>
    <dgm:cxn modelId="{4DE8309B-418C-49C3-B9EB-AA66FC4A0292}" srcId="{8742EFF3-5B1C-4776-9799-2C87570E5E58}" destId="{88F6AFBF-8EF2-4CD3-929E-089B18247B95}" srcOrd="2" destOrd="0" parTransId="{6816CC72-A503-404F-9E71-5CF4D85BA6FA}" sibTransId="{345D2379-2CAC-4881-A5D9-7504B11058E2}"/>
    <dgm:cxn modelId="{9E1EE3C4-B3B7-4E09-83F7-46EA7D84048F}" type="presOf" srcId="{75D1A69A-3EC8-4074-A66A-57ED444A5B16}" destId="{098C2AC0-9BA2-4498-AC4A-4FF646FE096A}" srcOrd="0" destOrd="0" presId="urn:microsoft.com/office/officeart/2005/8/layout/default"/>
    <dgm:cxn modelId="{36023721-25E1-419D-AA48-90DA98B7D265}" type="presParOf" srcId="{D9AD5014-9420-4195-AA06-5BB39D470695}" destId="{9640150B-B879-4DFF-8676-1DE2BBE07645}" srcOrd="0" destOrd="0" presId="urn:microsoft.com/office/officeart/2005/8/layout/default"/>
    <dgm:cxn modelId="{CE2B7948-BC6E-406A-AF99-5F803A6751FF}" type="presParOf" srcId="{D9AD5014-9420-4195-AA06-5BB39D470695}" destId="{03241384-D69E-4E3A-8B89-89AFC2F68E4E}" srcOrd="1" destOrd="0" presId="urn:microsoft.com/office/officeart/2005/8/layout/default"/>
    <dgm:cxn modelId="{A479F7C8-033F-40D1-A8F2-5F77CB460D92}" type="presParOf" srcId="{D9AD5014-9420-4195-AA06-5BB39D470695}" destId="{098C2AC0-9BA2-4498-AC4A-4FF646FE096A}" srcOrd="2" destOrd="0" presId="urn:microsoft.com/office/officeart/2005/8/layout/default"/>
    <dgm:cxn modelId="{CEED38FA-3580-4FAA-BD8F-AFF06FD8BD72}" type="presParOf" srcId="{D9AD5014-9420-4195-AA06-5BB39D470695}" destId="{7CFBE6DD-8573-427E-840B-F3159C7CCECC}" srcOrd="3" destOrd="0" presId="urn:microsoft.com/office/officeart/2005/8/layout/default"/>
    <dgm:cxn modelId="{A2681594-4B99-4D80-8B72-97EA18BEFD1A}" type="presParOf" srcId="{D9AD5014-9420-4195-AA06-5BB39D470695}" destId="{47A06FFD-C8BC-4609-BEDC-6C20B084F610}"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00CA277-2822-4659-A9A7-14ABD6CCC480}" type="doc">
      <dgm:prSet loTypeId="urn:microsoft.com/office/officeart/2005/8/layout/radial1" loCatId="cycle" qsTypeId="urn:microsoft.com/office/officeart/2005/8/quickstyle/simple1" qsCatId="simple" csTypeId="urn:microsoft.com/office/officeart/2005/8/colors/colorful2" csCatId="colorful" phldr="1"/>
      <dgm:spPr/>
      <dgm:t>
        <a:bodyPr/>
        <a:lstStyle/>
        <a:p>
          <a:endParaRPr lang="fr-FR"/>
        </a:p>
      </dgm:t>
    </dgm:pt>
    <dgm:pt modelId="{F4DB2F40-318B-43AE-BF88-2C98AAF74459}" type="pres">
      <dgm:prSet presAssocID="{500CA277-2822-4659-A9A7-14ABD6CCC480}" presName="cycle" presStyleCnt="0">
        <dgm:presLayoutVars>
          <dgm:chMax val="1"/>
          <dgm:dir/>
          <dgm:animLvl val="ctr"/>
          <dgm:resizeHandles val="exact"/>
        </dgm:presLayoutVars>
      </dgm:prSet>
      <dgm:spPr/>
      <dgm:t>
        <a:bodyPr/>
        <a:lstStyle/>
        <a:p>
          <a:endParaRPr lang="fr-FR"/>
        </a:p>
      </dgm:t>
    </dgm:pt>
  </dgm:ptLst>
  <dgm:cxnLst>
    <dgm:cxn modelId="{E0CF4AB5-DBA6-4B55-B263-DF4504EB9C0D}" type="presOf" srcId="{500CA277-2822-4659-A9A7-14ABD6CCC480}" destId="{F4DB2F40-318B-43AE-BF88-2C98AAF74459}" srcOrd="0" destOrd="0" presId="urn:microsoft.com/office/officeart/2005/8/layout/radial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15C6DD8-738B-4282-9CEE-80B2DA190A63}" type="doc">
      <dgm:prSet loTypeId="urn:microsoft.com/office/officeart/2009/layout/CircleArrowProcess" loCatId="cycle" qsTypeId="urn:microsoft.com/office/officeart/2005/8/quickstyle/simple1" qsCatId="simple" csTypeId="urn:microsoft.com/office/officeart/2005/8/colors/colorful2" csCatId="colorful" phldr="1"/>
      <dgm:spPr/>
      <dgm:t>
        <a:bodyPr/>
        <a:lstStyle/>
        <a:p>
          <a:endParaRPr lang="fr-FR"/>
        </a:p>
      </dgm:t>
    </dgm:pt>
    <dgm:pt modelId="{151738BB-6C32-45A2-8000-B9FBE443555E}">
      <dgm:prSet/>
      <dgm:spPr/>
      <dgm:t>
        <a:bodyPr/>
        <a:lstStyle/>
        <a:p>
          <a:r>
            <a:rPr lang="fr-FR" dirty="0" smtClean="0"/>
            <a:t>Axe 1</a:t>
          </a:r>
          <a:endParaRPr lang="fr-FR" dirty="0"/>
        </a:p>
      </dgm:t>
    </dgm:pt>
    <dgm:pt modelId="{46E869F3-7A02-4FA7-A6A8-330AA4D3C04A}" type="parTrans" cxnId="{4BE6DD52-128E-477D-B194-58D373FFEF79}">
      <dgm:prSet/>
      <dgm:spPr/>
      <dgm:t>
        <a:bodyPr/>
        <a:lstStyle/>
        <a:p>
          <a:endParaRPr lang="fr-FR"/>
        </a:p>
      </dgm:t>
    </dgm:pt>
    <dgm:pt modelId="{6595A252-B8C0-4B54-88F4-529A93EF8D40}" type="sibTrans" cxnId="{4BE6DD52-128E-477D-B194-58D373FFEF79}">
      <dgm:prSet/>
      <dgm:spPr/>
      <dgm:t>
        <a:bodyPr/>
        <a:lstStyle/>
        <a:p>
          <a:endParaRPr lang="fr-FR"/>
        </a:p>
      </dgm:t>
    </dgm:pt>
    <dgm:pt modelId="{0391AEEE-AE3B-4471-B62F-09826CF034B3}">
      <dgm:prSet/>
      <dgm:spPr/>
      <dgm:t>
        <a:bodyPr/>
        <a:lstStyle/>
        <a:p>
          <a:r>
            <a:rPr lang="fr-FR" dirty="0" smtClean="0"/>
            <a:t>Programmation</a:t>
          </a:r>
          <a:endParaRPr lang="fr-FR" dirty="0"/>
        </a:p>
      </dgm:t>
    </dgm:pt>
    <dgm:pt modelId="{75C1C463-1C2D-4D6D-A300-35A7ADDE5978}" type="parTrans" cxnId="{2E9AA572-3CCA-49EC-84BB-DD9FAC443EDB}">
      <dgm:prSet/>
      <dgm:spPr/>
      <dgm:t>
        <a:bodyPr/>
        <a:lstStyle/>
        <a:p>
          <a:endParaRPr lang="fr-FR"/>
        </a:p>
      </dgm:t>
    </dgm:pt>
    <dgm:pt modelId="{86F716DC-C6FF-497E-A120-663652948139}" type="sibTrans" cxnId="{2E9AA572-3CCA-49EC-84BB-DD9FAC443EDB}">
      <dgm:prSet/>
      <dgm:spPr/>
      <dgm:t>
        <a:bodyPr/>
        <a:lstStyle/>
        <a:p>
          <a:endParaRPr lang="fr-FR"/>
        </a:p>
      </dgm:t>
    </dgm:pt>
    <dgm:pt modelId="{3C0479EF-B676-4F51-80AC-088E12DA4F38}">
      <dgm:prSe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fr-FR" dirty="0" smtClean="0"/>
            <a:t>  Synthèse</a:t>
          </a:r>
        </a:p>
        <a:p>
          <a:pPr marL="0" marR="0" indent="0" defTabSz="914400" eaLnBrk="1" fontAlgn="auto" latinLnBrk="0" hangingPunct="1">
            <a:lnSpc>
              <a:spcPct val="100000"/>
            </a:lnSpc>
            <a:spcBef>
              <a:spcPts val="0"/>
            </a:spcBef>
            <a:spcAft>
              <a:spcPts val="0"/>
            </a:spcAft>
            <a:buClrTx/>
            <a:buSzTx/>
            <a:buFontTx/>
            <a:buNone/>
            <a:tabLst/>
            <a:defRPr/>
          </a:pPr>
          <a:endParaRPr lang="fr-FR" dirty="0"/>
        </a:p>
      </dgm:t>
    </dgm:pt>
    <dgm:pt modelId="{A6DCD0C5-0E9E-4F4E-A271-4421D57BA6FB}" type="parTrans" cxnId="{05A9C33B-36C5-4EAD-9578-30A9D1644BD3}">
      <dgm:prSet/>
      <dgm:spPr/>
      <dgm:t>
        <a:bodyPr/>
        <a:lstStyle/>
        <a:p>
          <a:endParaRPr lang="fr-FR"/>
        </a:p>
      </dgm:t>
    </dgm:pt>
    <dgm:pt modelId="{F15D9F0B-251F-4468-9F25-88FC894F50FC}" type="sibTrans" cxnId="{05A9C33B-36C5-4EAD-9578-30A9D1644BD3}">
      <dgm:prSet/>
      <dgm:spPr/>
      <dgm:t>
        <a:bodyPr/>
        <a:lstStyle/>
        <a:p>
          <a:endParaRPr lang="fr-FR"/>
        </a:p>
      </dgm:t>
    </dgm:pt>
    <dgm:pt modelId="{F54D679B-585F-4393-A915-7B203D569A87}">
      <dgm:prSet/>
      <dgm:spPr/>
      <dgm:t>
        <a:bodyPr/>
        <a:lstStyle/>
        <a:p>
          <a:r>
            <a:rPr lang="fr-FR" dirty="0" smtClean="0"/>
            <a:t>Certification</a:t>
          </a:r>
          <a:endParaRPr lang="fr-FR" dirty="0"/>
        </a:p>
      </dgm:t>
    </dgm:pt>
    <dgm:pt modelId="{F6D80B91-4823-41B8-BE36-E8F379409F43}" type="parTrans" cxnId="{F18628A2-93E6-46E3-9C3A-801AF7E7BC23}">
      <dgm:prSet/>
      <dgm:spPr/>
      <dgm:t>
        <a:bodyPr/>
        <a:lstStyle/>
        <a:p>
          <a:endParaRPr lang="fr-FR"/>
        </a:p>
      </dgm:t>
    </dgm:pt>
    <dgm:pt modelId="{988911F5-C70F-4E42-947E-37C07C7B2419}" type="sibTrans" cxnId="{F18628A2-93E6-46E3-9C3A-801AF7E7BC23}">
      <dgm:prSet/>
      <dgm:spPr/>
      <dgm:t>
        <a:bodyPr/>
        <a:lstStyle/>
        <a:p>
          <a:endParaRPr lang="fr-FR"/>
        </a:p>
      </dgm:t>
    </dgm:pt>
    <dgm:pt modelId="{562EF3AD-DB76-4BFD-B712-8E9FFB16916A}">
      <dgm:prSet/>
      <dgm:spPr/>
      <dgm:t>
        <a:bodyPr/>
        <a:lstStyle/>
        <a:p>
          <a:r>
            <a:rPr lang="fr-FR" dirty="0" smtClean="0"/>
            <a:t>Rejet sur CSF certifiés</a:t>
          </a:r>
          <a:endParaRPr lang="fr-FR" dirty="0"/>
        </a:p>
      </dgm:t>
    </dgm:pt>
    <dgm:pt modelId="{2E21A473-288D-47B4-A918-899B6423AF93}" type="parTrans" cxnId="{8D2DE851-14A3-4679-81E2-8FC89A94FEA5}">
      <dgm:prSet/>
      <dgm:spPr/>
      <dgm:t>
        <a:bodyPr/>
        <a:lstStyle/>
        <a:p>
          <a:endParaRPr lang="fr-FR"/>
        </a:p>
      </dgm:t>
    </dgm:pt>
    <dgm:pt modelId="{CCCE173F-E9FC-47B3-8F2C-98E460EAFD22}" type="sibTrans" cxnId="{8D2DE851-14A3-4679-81E2-8FC89A94FEA5}">
      <dgm:prSet/>
      <dgm:spPr/>
      <dgm:t>
        <a:bodyPr/>
        <a:lstStyle/>
        <a:p>
          <a:endParaRPr lang="fr-FR"/>
        </a:p>
      </dgm:t>
    </dgm:pt>
    <dgm:pt modelId="{D4794DF3-522F-49F8-AE18-BC8A73D6257A}" type="pres">
      <dgm:prSet presAssocID="{315C6DD8-738B-4282-9CEE-80B2DA190A63}" presName="Name0" presStyleCnt="0">
        <dgm:presLayoutVars>
          <dgm:chMax val="7"/>
          <dgm:chPref val="7"/>
          <dgm:dir/>
          <dgm:animLvl val="lvl"/>
        </dgm:presLayoutVars>
      </dgm:prSet>
      <dgm:spPr/>
      <dgm:t>
        <a:bodyPr/>
        <a:lstStyle/>
        <a:p>
          <a:endParaRPr lang="fr-FR"/>
        </a:p>
      </dgm:t>
    </dgm:pt>
    <dgm:pt modelId="{3A276E21-5485-41E6-9A33-8221C76A2654}" type="pres">
      <dgm:prSet presAssocID="{151738BB-6C32-45A2-8000-B9FBE443555E}" presName="Accent1" presStyleCnt="0"/>
      <dgm:spPr/>
    </dgm:pt>
    <dgm:pt modelId="{E2E0D2F7-EE3D-458B-9CB5-691C26E7376C}" type="pres">
      <dgm:prSet presAssocID="{151738BB-6C32-45A2-8000-B9FBE443555E}" presName="Accent" presStyleLbl="node1" presStyleIdx="0" presStyleCnt="1">
        <dgm:style>
          <a:lnRef idx="2">
            <a:schemeClr val="accent6"/>
          </a:lnRef>
          <a:fillRef idx="1">
            <a:schemeClr val="lt1"/>
          </a:fillRef>
          <a:effectRef idx="0">
            <a:schemeClr val="accent6"/>
          </a:effectRef>
          <a:fontRef idx="minor">
            <a:schemeClr val="dk1"/>
          </a:fontRef>
        </dgm:style>
      </dgm:prSet>
      <dgm:spPr/>
      <dgm:t>
        <a:bodyPr/>
        <a:lstStyle/>
        <a:p>
          <a:endParaRPr lang="fr-FR"/>
        </a:p>
      </dgm:t>
    </dgm:pt>
    <dgm:pt modelId="{93DBDEE8-7925-46E7-953A-3AE986427442}" type="pres">
      <dgm:prSet presAssocID="{151738BB-6C32-45A2-8000-B9FBE443555E}" presName="Child1" presStyleLbl="revTx" presStyleIdx="0" presStyleCnt="2" custScaleX="137516" custScaleY="167063" custLinFactNeighborX="14944" custLinFactNeighborY="4259">
        <dgm:presLayoutVars>
          <dgm:chMax val="0"/>
          <dgm:chPref val="0"/>
          <dgm:bulletEnabled val="1"/>
        </dgm:presLayoutVars>
      </dgm:prSet>
      <dgm:spPr/>
      <dgm:t>
        <a:bodyPr/>
        <a:lstStyle/>
        <a:p>
          <a:endParaRPr lang="fr-FR"/>
        </a:p>
      </dgm:t>
    </dgm:pt>
    <dgm:pt modelId="{E8FA6616-4432-4236-BE1E-875B269AE984}" type="pres">
      <dgm:prSet presAssocID="{151738BB-6C32-45A2-8000-B9FBE443555E}" presName="Parent1" presStyleLbl="revTx" presStyleIdx="1" presStyleCnt="2">
        <dgm:presLayoutVars>
          <dgm:chMax val="1"/>
          <dgm:chPref val="1"/>
          <dgm:bulletEnabled val="1"/>
        </dgm:presLayoutVars>
      </dgm:prSet>
      <dgm:spPr/>
      <dgm:t>
        <a:bodyPr/>
        <a:lstStyle/>
        <a:p>
          <a:endParaRPr lang="fr-FR"/>
        </a:p>
      </dgm:t>
    </dgm:pt>
  </dgm:ptLst>
  <dgm:cxnLst>
    <dgm:cxn modelId="{07DB6797-8493-41DF-9102-24B2C320274B}" type="presOf" srcId="{3C0479EF-B676-4F51-80AC-088E12DA4F38}" destId="{93DBDEE8-7925-46E7-953A-3AE986427442}" srcOrd="0" destOrd="3" presId="urn:microsoft.com/office/officeart/2009/layout/CircleArrowProcess"/>
    <dgm:cxn modelId="{9FFEE728-A7EF-4FB7-BBC3-BEB3544D2328}" type="presOf" srcId="{F54D679B-585F-4393-A915-7B203D569A87}" destId="{93DBDEE8-7925-46E7-953A-3AE986427442}" srcOrd="0" destOrd="1" presId="urn:microsoft.com/office/officeart/2009/layout/CircleArrowProcess"/>
    <dgm:cxn modelId="{4E04AFED-DAF6-4D44-AF56-B1182F5FA9BD}" type="presOf" srcId="{315C6DD8-738B-4282-9CEE-80B2DA190A63}" destId="{D4794DF3-522F-49F8-AE18-BC8A73D6257A}" srcOrd="0" destOrd="0" presId="urn:microsoft.com/office/officeart/2009/layout/CircleArrowProcess"/>
    <dgm:cxn modelId="{F18628A2-93E6-46E3-9C3A-801AF7E7BC23}" srcId="{151738BB-6C32-45A2-8000-B9FBE443555E}" destId="{F54D679B-585F-4393-A915-7B203D569A87}" srcOrd="1" destOrd="0" parTransId="{F6D80B91-4823-41B8-BE36-E8F379409F43}" sibTransId="{988911F5-C70F-4E42-947E-37C07C7B2419}"/>
    <dgm:cxn modelId="{BC44DE2A-6BAD-4F58-B237-627C2D2FAE78}" type="presOf" srcId="{151738BB-6C32-45A2-8000-B9FBE443555E}" destId="{E8FA6616-4432-4236-BE1E-875B269AE984}" srcOrd="0" destOrd="0" presId="urn:microsoft.com/office/officeart/2009/layout/CircleArrowProcess"/>
    <dgm:cxn modelId="{05A9C33B-36C5-4EAD-9578-30A9D1644BD3}" srcId="{151738BB-6C32-45A2-8000-B9FBE443555E}" destId="{3C0479EF-B676-4F51-80AC-088E12DA4F38}" srcOrd="3" destOrd="0" parTransId="{A6DCD0C5-0E9E-4F4E-A271-4421D57BA6FB}" sibTransId="{F15D9F0B-251F-4468-9F25-88FC894F50FC}"/>
    <dgm:cxn modelId="{431DD231-3978-4F39-9351-E066FD80D0E4}" type="presOf" srcId="{0391AEEE-AE3B-4471-B62F-09826CF034B3}" destId="{93DBDEE8-7925-46E7-953A-3AE986427442}" srcOrd="0" destOrd="0" presId="urn:microsoft.com/office/officeart/2009/layout/CircleArrowProcess"/>
    <dgm:cxn modelId="{4BE6DD52-128E-477D-B194-58D373FFEF79}" srcId="{315C6DD8-738B-4282-9CEE-80B2DA190A63}" destId="{151738BB-6C32-45A2-8000-B9FBE443555E}" srcOrd="0" destOrd="0" parTransId="{46E869F3-7A02-4FA7-A6A8-330AA4D3C04A}" sibTransId="{6595A252-B8C0-4B54-88F4-529A93EF8D40}"/>
    <dgm:cxn modelId="{8D2DE851-14A3-4679-81E2-8FC89A94FEA5}" srcId="{151738BB-6C32-45A2-8000-B9FBE443555E}" destId="{562EF3AD-DB76-4BFD-B712-8E9FFB16916A}" srcOrd="2" destOrd="0" parTransId="{2E21A473-288D-47B4-A918-899B6423AF93}" sibTransId="{CCCE173F-E9FC-47B3-8F2C-98E460EAFD22}"/>
    <dgm:cxn modelId="{40CBDE01-7633-4BBD-90E1-CE9B57E5639A}" type="presOf" srcId="{562EF3AD-DB76-4BFD-B712-8E9FFB16916A}" destId="{93DBDEE8-7925-46E7-953A-3AE986427442}" srcOrd="0" destOrd="2" presId="urn:microsoft.com/office/officeart/2009/layout/CircleArrowProcess"/>
    <dgm:cxn modelId="{2E9AA572-3CCA-49EC-84BB-DD9FAC443EDB}" srcId="{151738BB-6C32-45A2-8000-B9FBE443555E}" destId="{0391AEEE-AE3B-4471-B62F-09826CF034B3}" srcOrd="0" destOrd="0" parTransId="{75C1C463-1C2D-4D6D-A300-35A7ADDE5978}" sibTransId="{86F716DC-C6FF-497E-A120-663652948139}"/>
    <dgm:cxn modelId="{C58F0BD0-1E49-4666-94FC-6CF2FE9CE784}" type="presParOf" srcId="{D4794DF3-522F-49F8-AE18-BC8A73D6257A}" destId="{3A276E21-5485-41E6-9A33-8221C76A2654}" srcOrd="0" destOrd="0" presId="urn:microsoft.com/office/officeart/2009/layout/CircleArrowProcess"/>
    <dgm:cxn modelId="{7D4B0871-19F7-47A2-87E1-89EA3F77C111}" type="presParOf" srcId="{3A276E21-5485-41E6-9A33-8221C76A2654}" destId="{E2E0D2F7-EE3D-458B-9CB5-691C26E7376C}" srcOrd="0" destOrd="0" presId="urn:microsoft.com/office/officeart/2009/layout/CircleArrowProcess"/>
    <dgm:cxn modelId="{7C854D92-707C-4962-83A4-6750A379F9ED}" type="presParOf" srcId="{D4794DF3-522F-49F8-AE18-BC8A73D6257A}" destId="{93DBDEE8-7925-46E7-953A-3AE986427442}" srcOrd="1" destOrd="0" presId="urn:microsoft.com/office/officeart/2009/layout/CircleArrowProcess"/>
    <dgm:cxn modelId="{9E9B2EDC-C16D-4899-922C-577A629B38C6}" type="presParOf" srcId="{D4794DF3-522F-49F8-AE18-BC8A73D6257A}" destId="{E8FA6616-4432-4236-BE1E-875B269AE984}" srcOrd="2" destOrd="0" presId="urn:microsoft.com/office/officeart/2009/layout/CircleArrowProcess"/>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00CA277-2822-4659-A9A7-14ABD6CCC480}" type="doc">
      <dgm:prSet loTypeId="urn:microsoft.com/office/officeart/2005/8/layout/radial1" loCatId="cycle" qsTypeId="urn:microsoft.com/office/officeart/2005/8/quickstyle/simple1" qsCatId="simple" csTypeId="urn:microsoft.com/office/officeart/2005/8/colors/colorful2" csCatId="colorful" phldr="1"/>
      <dgm:spPr/>
      <dgm:t>
        <a:bodyPr/>
        <a:lstStyle/>
        <a:p>
          <a:endParaRPr lang="fr-FR"/>
        </a:p>
      </dgm:t>
    </dgm:pt>
    <dgm:pt modelId="{F4DB2F40-318B-43AE-BF88-2C98AAF74459}" type="pres">
      <dgm:prSet presAssocID="{500CA277-2822-4659-A9A7-14ABD6CCC480}" presName="cycle" presStyleCnt="0">
        <dgm:presLayoutVars>
          <dgm:chMax val="1"/>
          <dgm:dir/>
          <dgm:animLvl val="ctr"/>
          <dgm:resizeHandles val="exact"/>
        </dgm:presLayoutVars>
      </dgm:prSet>
      <dgm:spPr/>
      <dgm:t>
        <a:bodyPr/>
        <a:lstStyle/>
        <a:p>
          <a:endParaRPr lang="fr-FR"/>
        </a:p>
      </dgm:t>
    </dgm:pt>
  </dgm:ptLst>
  <dgm:cxnLst>
    <dgm:cxn modelId="{76DB1763-6C18-4DC0-807B-40CAD31975D1}" type="presOf" srcId="{500CA277-2822-4659-A9A7-14ABD6CCC480}" destId="{F4DB2F40-318B-43AE-BF88-2C98AAF74459}" srcOrd="0" destOrd="0" presId="urn:microsoft.com/office/officeart/2005/8/layout/radial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315C6DD8-738B-4282-9CEE-80B2DA190A63}" type="doc">
      <dgm:prSet loTypeId="urn:microsoft.com/office/officeart/2009/layout/CircleArrowProcess" loCatId="cycle" qsTypeId="urn:microsoft.com/office/officeart/2005/8/quickstyle/simple1" qsCatId="simple" csTypeId="urn:microsoft.com/office/officeart/2005/8/colors/colorful2" csCatId="colorful" phldr="1"/>
      <dgm:spPr/>
      <dgm:t>
        <a:bodyPr/>
        <a:lstStyle/>
        <a:p>
          <a:endParaRPr lang="fr-FR"/>
        </a:p>
      </dgm:t>
    </dgm:pt>
    <dgm:pt modelId="{151738BB-6C32-45A2-8000-B9FBE443555E}">
      <dgm:prSet/>
      <dgm:spPr/>
      <dgm:t>
        <a:bodyPr/>
        <a:lstStyle/>
        <a:p>
          <a:r>
            <a:rPr lang="fr-FR" dirty="0" smtClean="0"/>
            <a:t>Axe 2</a:t>
          </a:r>
          <a:endParaRPr lang="fr-FR" dirty="0"/>
        </a:p>
      </dgm:t>
    </dgm:pt>
    <dgm:pt modelId="{46E869F3-7A02-4FA7-A6A8-330AA4D3C04A}" type="parTrans" cxnId="{4BE6DD52-128E-477D-B194-58D373FFEF79}">
      <dgm:prSet/>
      <dgm:spPr/>
      <dgm:t>
        <a:bodyPr/>
        <a:lstStyle/>
        <a:p>
          <a:endParaRPr lang="fr-FR"/>
        </a:p>
      </dgm:t>
    </dgm:pt>
    <dgm:pt modelId="{6595A252-B8C0-4B54-88F4-529A93EF8D40}" type="sibTrans" cxnId="{4BE6DD52-128E-477D-B194-58D373FFEF79}">
      <dgm:prSet/>
      <dgm:spPr/>
      <dgm:t>
        <a:bodyPr/>
        <a:lstStyle/>
        <a:p>
          <a:endParaRPr lang="fr-FR"/>
        </a:p>
      </dgm:t>
    </dgm:pt>
    <dgm:pt modelId="{0391AEEE-AE3B-4471-B62F-09826CF034B3}">
      <dgm:prSet/>
      <dgm:spPr/>
      <dgm:t>
        <a:bodyPr/>
        <a:lstStyle/>
        <a:p>
          <a:r>
            <a:rPr lang="fr-FR" dirty="0" smtClean="0"/>
            <a:t>Programmation</a:t>
          </a:r>
          <a:endParaRPr lang="fr-FR" dirty="0"/>
        </a:p>
      </dgm:t>
    </dgm:pt>
    <dgm:pt modelId="{75C1C463-1C2D-4D6D-A300-35A7ADDE5978}" type="parTrans" cxnId="{2E9AA572-3CCA-49EC-84BB-DD9FAC443EDB}">
      <dgm:prSet/>
      <dgm:spPr/>
      <dgm:t>
        <a:bodyPr/>
        <a:lstStyle/>
        <a:p>
          <a:endParaRPr lang="fr-FR"/>
        </a:p>
      </dgm:t>
    </dgm:pt>
    <dgm:pt modelId="{86F716DC-C6FF-497E-A120-663652948139}" type="sibTrans" cxnId="{2E9AA572-3CCA-49EC-84BB-DD9FAC443EDB}">
      <dgm:prSet/>
      <dgm:spPr/>
      <dgm:t>
        <a:bodyPr/>
        <a:lstStyle/>
        <a:p>
          <a:endParaRPr lang="fr-FR"/>
        </a:p>
      </dgm:t>
    </dgm:pt>
    <dgm:pt modelId="{D14EBFE7-A435-4859-9755-D8835AC936F3}">
      <dgm:prSet/>
      <dgm:spPr/>
      <dgm:t>
        <a:bodyPr/>
        <a:lstStyle/>
        <a:p>
          <a:r>
            <a:rPr lang="fr-FR" dirty="0" smtClean="0"/>
            <a:t>Indicateurs</a:t>
          </a:r>
          <a:endParaRPr lang="fr-FR" dirty="0"/>
        </a:p>
      </dgm:t>
    </dgm:pt>
    <dgm:pt modelId="{2F312775-510B-4BD4-A249-07B4173847CF}" type="parTrans" cxnId="{0412E62E-E7F3-45BF-8997-142D39E02FC7}">
      <dgm:prSet/>
      <dgm:spPr/>
      <dgm:t>
        <a:bodyPr/>
        <a:lstStyle/>
        <a:p>
          <a:endParaRPr lang="fr-FR"/>
        </a:p>
      </dgm:t>
    </dgm:pt>
    <dgm:pt modelId="{F0B5BFE6-BB1A-4899-B763-C58CAABAF3A1}" type="sibTrans" cxnId="{0412E62E-E7F3-45BF-8997-142D39E02FC7}">
      <dgm:prSet/>
      <dgm:spPr/>
      <dgm:t>
        <a:bodyPr/>
        <a:lstStyle/>
        <a:p>
          <a:endParaRPr lang="fr-FR"/>
        </a:p>
      </dgm:t>
    </dgm:pt>
    <dgm:pt modelId="{3C0479EF-B676-4F51-80AC-088E12DA4F38}">
      <dgm:prSe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fr-FR" dirty="0" smtClean="0"/>
            <a:t> </a:t>
          </a:r>
          <a:r>
            <a:rPr lang="fr-FR" b="0" dirty="0" smtClean="0"/>
            <a:t>Évolutions</a:t>
          </a:r>
          <a:r>
            <a:rPr lang="fr-FR" dirty="0" smtClean="0"/>
            <a:t> </a:t>
          </a:r>
        </a:p>
        <a:p>
          <a:endParaRPr lang="fr-FR" dirty="0"/>
        </a:p>
      </dgm:t>
    </dgm:pt>
    <dgm:pt modelId="{A6DCD0C5-0E9E-4F4E-A271-4421D57BA6FB}" type="parTrans" cxnId="{05A9C33B-36C5-4EAD-9578-30A9D1644BD3}">
      <dgm:prSet/>
      <dgm:spPr/>
      <dgm:t>
        <a:bodyPr/>
        <a:lstStyle/>
        <a:p>
          <a:endParaRPr lang="fr-FR"/>
        </a:p>
      </dgm:t>
    </dgm:pt>
    <dgm:pt modelId="{F15D9F0B-251F-4468-9F25-88FC894F50FC}" type="sibTrans" cxnId="{05A9C33B-36C5-4EAD-9578-30A9D1644BD3}">
      <dgm:prSet/>
      <dgm:spPr/>
      <dgm:t>
        <a:bodyPr/>
        <a:lstStyle/>
        <a:p>
          <a:endParaRPr lang="fr-FR"/>
        </a:p>
      </dgm:t>
    </dgm:pt>
    <dgm:pt modelId="{F54D679B-585F-4393-A915-7B203D569A87}">
      <dgm:prSet/>
      <dgm:spPr/>
      <dgm:t>
        <a:bodyPr/>
        <a:lstStyle/>
        <a:p>
          <a:r>
            <a:rPr lang="fr-FR" dirty="0" smtClean="0"/>
            <a:t>Certification</a:t>
          </a:r>
          <a:endParaRPr lang="fr-FR" dirty="0"/>
        </a:p>
      </dgm:t>
    </dgm:pt>
    <dgm:pt modelId="{F6D80B91-4823-41B8-BE36-E8F379409F43}" type="parTrans" cxnId="{F18628A2-93E6-46E3-9C3A-801AF7E7BC23}">
      <dgm:prSet/>
      <dgm:spPr/>
      <dgm:t>
        <a:bodyPr/>
        <a:lstStyle/>
        <a:p>
          <a:endParaRPr lang="fr-FR"/>
        </a:p>
      </dgm:t>
    </dgm:pt>
    <dgm:pt modelId="{988911F5-C70F-4E42-947E-37C07C7B2419}" type="sibTrans" cxnId="{F18628A2-93E6-46E3-9C3A-801AF7E7BC23}">
      <dgm:prSet/>
      <dgm:spPr/>
      <dgm:t>
        <a:bodyPr/>
        <a:lstStyle/>
        <a:p>
          <a:endParaRPr lang="fr-FR"/>
        </a:p>
      </dgm:t>
    </dgm:pt>
    <dgm:pt modelId="{6B439E71-D20D-48B7-AE73-422A13A01ADE}">
      <dgm:prSet/>
      <dgm:spPr/>
      <dgm:t>
        <a:bodyPr/>
        <a:lstStyle/>
        <a:p>
          <a:r>
            <a:rPr lang="fr-FR" dirty="0" smtClean="0"/>
            <a:t>Sous réalisation</a:t>
          </a:r>
          <a:endParaRPr lang="fr-FR" dirty="0"/>
        </a:p>
      </dgm:t>
    </dgm:pt>
    <dgm:pt modelId="{8BB166A8-C3DF-407A-964E-E21CA5F464E2}" type="parTrans" cxnId="{124A51FF-EF80-4B73-89D2-00FEF53F1492}">
      <dgm:prSet/>
      <dgm:spPr/>
      <dgm:t>
        <a:bodyPr/>
        <a:lstStyle/>
        <a:p>
          <a:endParaRPr lang="fr-FR"/>
        </a:p>
      </dgm:t>
    </dgm:pt>
    <dgm:pt modelId="{7C4A65A3-3676-4AEE-BA14-4FB7ED016C1A}" type="sibTrans" cxnId="{124A51FF-EF80-4B73-89D2-00FEF53F1492}">
      <dgm:prSet/>
      <dgm:spPr/>
      <dgm:t>
        <a:bodyPr/>
        <a:lstStyle/>
        <a:p>
          <a:endParaRPr lang="fr-FR"/>
        </a:p>
      </dgm:t>
    </dgm:pt>
    <dgm:pt modelId="{D4794DF3-522F-49F8-AE18-BC8A73D6257A}" type="pres">
      <dgm:prSet presAssocID="{315C6DD8-738B-4282-9CEE-80B2DA190A63}" presName="Name0" presStyleCnt="0">
        <dgm:presLayoutVars>
          <dgm:chMax val="7"/>
          <dgm:chPref val="7"/>
          <dgm:dir/>
          <dgm:animLvl val="lvl"/>
        </dgm:presLayoutVars>
      </dgm:prSet>
      <dgm:spPr/>
      <dgm:t>
        <a:bodyPr/>
        <a:lstStyle/>
        <a:p>
          <a:endParaRPr lang="fr-FR"/>
        </a:p>
      </dgm:t>
    </dgm:pt>
    <dgm:pt modelId="{3A276E21-5485-41E6-9A33-8221C76A2654}" type="pres">
      <dgm:prSet presAssocID="{151738BB-6C32-45A2-8000-B9FBE443555E}" presName="Accent1" presStyleCnt="0"/>
      <dgm:spPr/>
    </dgm:pt>
    <dgm:pt modelId="{E2E0D2F7-EE3D-458B-9CB5-691C26E7376C}" type="pres">
      <dgm:prSet presAssocID="{151738BB-6C32-45A2-8000-B9FBE443555E}" presName="Accent" presStyleLbl="node1" presStyleIdx="0" presStyleCnt="1">
        <dgm:style>
          <a:lnRef idx="2">
            <a:schemeClr val="accent6"/>
          </a:lnRef>
          <a:fillRef idx="1">
            <a:schemeClr val="lt1"/>
          </a:fillRef>
          <a:effectRef idx="0">
            <a:schemeClr val="accent6"/>
          </a:effectRef>
          <a:fontRef idx="minor">
            <a:schemeClr val="dk1"/>
          </a:fontRef>
        </dgm:style>
      </dgm:prSet>
      <dgm:spPr/>
      <dgm:t>
        <a:bodyPr/>
        <a:lstStyle/>
        <a:p>
          <a:endParaRPr lang="fr-FR"/>
        </a:p>
      </dgm:t>
    </dgm:pt>
    <dgm:pt modelId="{93DBDEE8-7925-46E7-953A-3AE986427442}" type="pres">
      <dgm:prSet presAssocID="{151738BB-6C32-45A2-8000-B9FBE443555E}" presName="Child1" presStyleLbl="revTx" presStyleIdx="0" presStyleCnt="2" custScaleX="137516" custScaleY="167063" custLinFactNeighborX="14944" custLinFactNeighborY="4259">
        <dgm:presLayoutVars>
          <dgm:chMax val="0"/>
          <dgm:chPref val="0"/>
          <dgm:bulletEnabled val="1"/>
        </dgm:presLayoutVars>
      </dgm:prSet>
      <dgm:spPr/>
      <dgm:t>
        <a:bodyPr/>
        <a:lstStyle/>
        <a:p>
          <a:endParaRPr lang="fr-FR"/>
        </a:p>
      </dgm:t>
    </dgm:pt>
    <dgm:pt modelId="{E8FA6616-4432-4236-BE1E-875B269AE984}" type="pres">
      <dgm:prSet presAssocID="{151738BB-6C32-45A2-8000-B9FBE443555E}" presName="Parent1" presStyleLbl="revTx" presStyleIdx="1" presStyleCnt="2">
        <dgm:presLayoutVars>
          <dgm:chMax val="1"/>
          <dgm:chPref val="1"/>
          <dgm:bulletEnabled val="1"/>
        </dgm:presLayoutVars>
      </dgm:prSet>
      <dgm:spPr/>
      <dgm:t>
        <a:bodyPr/>
        <a:lstStyle/>
        <a:p>
          <a:endParaRPr lang="fr-FR"/>
        </a:p>
      </dgm:t>
    </dgm:pt>
  </dgm:ptLst>
  <dgm:cxnLst>
    <dgm:cxn modelId="{7B6C6091-8359-46B0-9391-EACE491D2682}" type="presOf" srcId="{D14EBFE7-A435-4859-9755-D8835AC936F3}" destId="{93DBDEE8-7925-46E7-953A-3AE986427442}" srcOrd="0" destOrd="3" presId="urn:microsoft.com/office/officeart/2009/layout/CircleArrowProcess"/>
    <dgm:cxn modelId="{8A3C7BD2-4CEA-4CEF-9B1D-17095BBC149E}" type="presOf" srcId="{0391AEEE-AE3B-4471-B62F-09826CF034B3}" destId="{93DBDEE8-7925-46E7-953A-3AE986427442}" srcOrd="0" destOrd="0" presId="urn:microsoft.com/office/officeart/2009/layout/CircleArrowProcess"/>
    <dgm:cxn modelId="{4BE6DD52-128E-477D-B194-58D373FFEF79}" srcId="{315C6DD8-738B-4282-9CEE-80B2DA190A63}" destId="{151738BB-6C32-45A2-8000-B9FBE443555E}" srcOrd="0" destOrd="0" parTransId="{46E869F3-7A02-4FA7-A6A8-330AA4D3C04A}" sibTransId="{6595A252-B8C0-4B54-88F4-529A93EF8D40}"/>
    <dgm:cxn modelId="{05A9C33B-36C5-4EAD-9578-30A9D1644BD3}" srcId="{151738BB-6C32-45A2-8000-B9FBE443555E}" destId="{3C0479EF-B676-4F51-80AC-088E12DA4F38}" srcOrd="4" destOrd="0" parTransId="{A6DCD0C5-0E9E-4F4E-A271-4421D57BA6FB}" sibTransId="{F15D9F0B-251F-4468-9F25-88FC894F50FC}"/>
    <dgm:cxn modelId="{0412E62E-E7F3-45BF-8997-142D39E02FC7}" srcId="{151738BB-6C32-45A2-8000-B9FBE443555E}" destId="{D14EBFE7-A435-4859-9755-D8835AC936F3}" srcOrd="3" destOrd="0" parTransId="{2F312775-510B-4BD4-A249-07B4173847CF}" sibTransId="{F0B5BFE6-BB1A-4899-B763-C58CAABAF3A1}"/>
    <dgm:cxn modelId="{6C377D05-23A4-4ED2-A1E5-3AC667C470E8}" type="presOf" srcId="{315C6DD8-738B-4282-9CEE-80B2DA190A63}" destId="{D4794DF3-522F-49F8-AE18-BC8A73D6257A}" srcOrd="0" destOrd="0" presId="urn:microsoft.com/office/officeart/2009/layout/CircleArrowProcess"/>
    <dgm:cxn modelId="{1C9F8FC3-4408-421E-A4EE-E5020EED0F20}" type="presOf" srcId="{F54D679B-585F-4393-A915-7B203D569A87}" destId="{93DBDEE8-7925-46E7-953A-3AE986427442}" srcOrd="0" destOrd="1" presId="urn:microsoft.com/office/officeart/2009/layout/CircleArrowProcess"/>
    <dgm:cxn modelId="{3D27D8B6-5C2E-447D-9350-A565FF244B31}" type="presOf" srcId="{6B439E71-D20D-48B7-AE73-422A13A01ADE}" destId="{93DBDEE8-7925-46E7-953A-3AE986427442}" srcOrd="0" destOrd="2" presId="urn:microsoft.com/office/officeart/2009/layout/CircleArrowProcess"/>
    <dgm:cxn modelId="{F18628A2-93E6-46E3-9C3A-801AF7E7BC23}" srcId="{151738BB-6C32-45A2-8000-B9FBE443555E}" destId="{F54D679B-585F-4393-A915-7B203D569A87}" srcOrd="1" destOrd="0" parTransId="{F6D80B91-4823-41B8-BE36-E8F379409F43}" sibTransId="{988911F5-C70F-4E42-947E-37C07C7B2419}"/>
    <dgm:cxn modelId="{0FF37EF5-36C4-4FA2-A1C5-3498CC7E19B0}" type="presOf" srcId="{3C0479EF-B676-4F51-80AC-088E12DA4F38}" destId="{93DBDEE8-7925-46E7-953A-3AE986427442}" srcOrd="0" destOrd="4" presId="urn:microsoft.com/office/officeart/2009/layout/CircleArrowProcess"/>
    <dgm:cxn modelId="{EAF658BD-14F7-463F-A9AB-322C35403518}" type="presOf" srcId="{151738BB-6C32-45A2-8000-B9FBE443555E}" destId="{E8FA6616-4432-4236-BE1E-875B269AE984}" srcOrd="0" destOrd="0" presId="urn:microsoft.com/office/officeart/2009/layout/CircleArrowProcess"/>
    <dgm:cxn modelId="{124A51FF-EF80-4B73-89D2-00FEF53F1492}" srcId="{151738BB-6C32-45A2-8000-B9FBE443555E}" destId="{6B439E71-D20D-48B7-AE73-422A13A01ADE}" srcOrd="2" destOrd="0" parTransId="{8BB166A8-C3DF-407A-964E-E21CA5F464E2}" sibTransId="{7C4A65A3-3676-4AEE-BA14-4FB7ED016C1A}"/>
    <dgm:cxn modelId="{2E9AA572-3CCA-49EC-84BB-DD9FAC443EDB}" srcId="{151738BB-6C32-45A2-8000-B9FBE443555E}" destId="{0391AEEE-AE3B-4471-B62F-09826CF034B3}" srcOrd="0" destOrd="0" parTransId="{75C1C463-1C2D-4D6D-A300-35A7ADDE5978}" sibTransId="{86F716DC-C6FF-497E-A120-663652948139}"/>
    <dgm:cxn modelId="{9AD3E06B-7158-4D42-B91D-9542BA98C174}" type="presParOf" srcId="{D4794DF3-522F-49F8-AE18-BC8A73D6257A}" destId="{3A276E21-5485-41E6-9A33-8221C76A2654}" srcOrd="0" destOrd="0" presId="urn:microsoft.com/office/officeart/2009/layout/CircleArrowProcess"/>
    <dgm:cxn modelId="{B31F74BF-61C8-42E2-A1C8-ECA883C6E692}" type="presParOf" srcId="{3A276E21-5485-41E6-9A33-8221C76A2654}" destId="{E2E0D2F7-EE3D-458B-9CB5-691C26E7376C}" srcOrd="0" destOrd="0" presId="urn:microsoft.com/office/officeart/2009/layout/CircleArrowProcess"/>
    <dgm:cxn modelId="{11C294E8-CB3D-4644-8244-A677F1A87E67}" type="presParOf" srcId="{D4794DF3-522F-49F8-AE18-BC8A73D6257A}" destId="{93DBDEE8-7925-46E7-953A-3AE986427442}" srcOrd="1" destOrd="0" presId="urn:microsoft.com/office/officeart/2009/layout/CircleArrowProcess"/>
    <dgm:cxn modelId="{964F34A9-D865-4090-B9FA-0A6EE1070020}" type="presParOf" srcId="{D4794DF3-522F-49F8-AE18-BC8A73D6257A}" destId="{E8FA6616-4432-4236-BE1E-875B269AE984}" srcOrd="2" destOrd="0" presId="urn:microsoft.com/office/officeart/2009/layout/CircleArrowProcess"/>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6BA3AC5E-81DB-4F3B-BA50-B86DE160D8D7}" type="doc">
      <dgm:prSet loTypeId="urn:microsoft.com/office/officeart/2005/8/layout/lProcess2" loCatId="list" qsTypeId="urn:microsoft.com/office/officeart/2005/8/quickstyle/simple1" qsCatId="simple" csTypeId="urn:microsoft.com/office/officeart/2005/8/colors/colorful2" csCatId="colorful" phldr="1"/>
      <dgm:spPr/>
      <dgm:t>
        <a:bodyPr/>
        <a:lstStyle/>
        <a:p>
          <a:endParaRPr lang="fr-FR"/>
        </a:p>
      </dgm:t>
    </dgm:pt>
    <dgm:pt modelId="{031BE342-930C-4D92-A4D5-5B64F40906C0}">
      <dgm:prSet phldrT="[Texte]" custT="1">
        <dgm:style>
          <a:lnRef idx="1">
            <a:schemeClr val="accent3"/>
          </a:lnRef>
          <a:fillRef idx="3">
            <a:schemeClr val="accent3"/>
          </a:fillRef>
          <a:effectRef idx="2">
            <a:schemeClr val="accent3"/>
          </a:effectRef>
          <a:fontRef idx="minor">
            <a:schemeClr val="lt1"/>
          </a:fontRef>
        </dgm:style>
      </dgm:prSet>
      <dgm:spPr>
        <a:solidFill>
          <a:schemeClr val="bg1"/>
        </a:solidFill>
        <a:ln>
          <a:solidFill>
            <a:srgbClr val="00B0F0"/>
          </a:solidFill>
        </a:ln>
      </dgm:spPr>
      <dgm:t>
        <a:bodyPr/>
        <a:lstStyle/>
        <a:p>
          <a:pPr algn="ctr"/>
          <a:endParaRPr lang="fr-FR" sz="1600" b="1" dirty="0" smtClean="0">
            <a:solidFill>
              <a:schemeClr val="tx1"/>
            </a:solidFill>
          </a:endParaRPr>
        </a:p>
        <a:p>
          <a:pPr algn="l"/>
          <a:r>
            <a:rPr lang="fr-FR" sz="1600" b="1" dirty="0" smtClean="0">
              <a:solidFill>
                <a:schemeClr val="tx1"/>
              </a:solidFill>
            </a:rPr>
            <a:t>Nombre de bilans déposés :</a:t>
          </a:r>
        </a:p>
        <a:p>
          <a:pPr algn="l"/>
          <a:r>
            <a:rPr lang="fr-FR" sz="1600" b="0" u="sng" dirty="0" smtClean="0">
              <a:solidFill>
                <a:schemeClr val="tx1"/>
              </a:solidFill>
            </a:rPr>
            <a:t>Janvier 2021</a:t>
          </a:r>
          <a:r>
            <a:rPr lang="fr-FR" sz="1600" b="0" u="none" dirty="0" smtClean="0">
              <a:solidFill>
                <a:schemeClr val="tx1"/>
              </a:solidFill>
            </a:rPr>
            <a:t> : </a:t>
          </a:r>
          <a:r>
            <a:rPr lang="fr-FR" sz="1600" b="0" dirty="0" smtClean="0">
              <a:solidFill>
                <a:schemeClr val="tx1"/>
              </a:solidFill>
            </a:rPr>
            <a:t>14</a:t>
          </a:r>
        </a:p>
        <a:p>
          <a:pPr algn="l"/>
          <a:r>
            <a:rPr lang="fr-FR" sz="1600" b="0" u="sng" dirty="0" smtClean="0">
              <a:solidFill>
                <a:schemeClr val="tx1"/>
              </a:solidFill>
            </a:rPr>
            <a:t>Juillet 2021 </a:t>
          </a:r>
          <a:r>
            <a:rPr lang="fr-FR" sz="1600" b="0" u="none" dirty="0" smtClean="0">
              <a:solidFill>
                <a:schemeClr val="tx1"/>
              </a:solidFill>
            </a:rPr>
            <a:t>: </a:t>
          </a:r>
          <a:r>
            <a:rPr lang="fr-FR" sz="1600" b="0" dirty="0" smtClean="0">
              <a:solidFill>
                <a:schemeClr val="tx1"/>
              </a:solidFill>
            </a:rPr>
            <a:t>19</a:t>
          </a:r>
        </a:p>
        <a:p>
          <a:pPr algn="l"/>
          <a:r>
            <a:rPr lang="fr-FR" sz="1600" b="0" dirty="0" smtClean="0">
              <a:solidFill>
                <a:schemeClr val="tx1"/>
              </a:solidFill>
            </a:rPr>
            <a:t>(+ 5 bilans déposés)</a:t>
          </a:r>
        </a:p>
        <a:p>
          <a:pPr algn="ctr"/>
          <a:endParaRPr lang="fr-FR" sz="1600" b="1" dirty="0" smtClean="0">
            <a:solidFill>
              <a:schemeClr val="tx1"/>
            </a:solidFill>
          </a:endParaRPr>
        </a:p>
        <a:p>
          <a:pPr algn="l"/>
          <a:r>
            <a:rPr lang="fr-FR" sz="1600" b="1" dirty="0" smtClean="0">
              <a:solidFill>
                <a:schemeClr val="tx1"/>
              </a:solidFill>
            </a:rPr>
            <a:t>Nombre de CSF certifiés : </a:t>
          </a:r>
        </a:p>
        <a:p>
          <a:pPr algn="l"/>
          <a:r>
            <a:rPr lang="fr-FR" sz="1600" b="0" u="sng" dirty="0" smtClean="0">
              <a:solidFill>
                <a:schemeClr val="tx1"/>
              </a:solidFill>
            </a:rPr>
            <a:t>Janvier 2021</a:t>
          </a:r>
          <a:r>
            <a:rPr lang="fr-FR" sz="1600" b="0" u="none" dirty="0" smtClean="0">
              <a:solidFill>
                <a:schemeClr val="tx1"/>
              </a:solidFill>
            </a:rPr>
            <a:t> : 6</a:t>
          </a:r>
          <a:endParaRPr lang="fr-FR" sz="1600" b="0" dirty="0" smtClean="0">
            <a:solidFill>
              <a:schemeClr val="tx1"/>
            </a:solidFill>
          </a:endParaRPr>
        </a:p>
        <a:p>
          <a:pPr algn="l"/>
          <a:r>
            <a:rPr lang="fr-FR" sz="1600" b="0" u="sng" dirty="0" smtClean="0">
              <a:solidFill>
                <a:schemeClr val="tx1"/>
              </a:solidFill>
            </a:rPr>
            <a:t>Juillet 2021 </a:t>
          </a:r>
          <a:r>
            <a:rPr lang="fr-FR" sz="1600" b="0" u="none" dirty="0" smtClean="0">
              <a:solidFill>
                <a:schemeClr val="tx1"/>
              </a:solidFill>
            </a:rPr>
            <a:t>: 11</a:t>
          </a:r>
        </a:p>
        <a:p>
          <a:pPr algn="l"/>
          <a:endParaRPr lang="fr-FR" sz="1600" b="1" dirty="0">
            <a:solidFill>
              <a:schemeClr val="tx1"/>
            </a:solidFill>
          </a:endParaRPr>
        </a:p>
      </dgm:t>
    </dgm:pt>
    <dgm:pt modelId="{BC4D2813-AFA2-4412-B2D9-50C4E12812F8}" type="parTrans" cxnId="{8B4AC5AC-038B-4F6B-8A41-2A1F878C97B0}">
      <dgm:prSet/>
      <dgm:spPr/>
      <dgm:t>
        <a:bodyPr/>
        <a:lstStyle/>
        <a:p>
          <a:endParaRPr lang="fr-FR" b="1">
            <a:solidFill>
              <a:schemeClr val="tx1"/>
            </a:solidFill>
          </a:endParaRPr>
        </a:p>
      </dgm:t>
    </dgm:pt>
    <dgm:pt modelId="{096E8354-BD74-49C0-B62B-4F8C9C8DAFE3}" type="sibTrans" cxnId="{8B4AC5AC-038B-4F6B-8A41-2A1F878C97B0}">
      <dgm:prSet/>
      <dgm:spPr/>
      <dgm:t>
        <a:bodyPr/>
        <a:lstStyle/>
        <a:p>
          <a:endParaRPr lang="fr-FR" b="1">
            <a:solidFill>
              <a:schemeClr val="tx1"/>
            </a:solidFill>
          </a:endParaRPr>
        </a:p>
      </dgm:t>
    </dgm:pt>
    <dgm:pt modelId="{1E6DC522-757C-49A5-B081-D703C2DB6662}">
      <dgm:prSet phldrT="[Texte]" custT="1">
        <dgm:style>
          <a:lnRef idx="3">
            <a:schemeClr val="lt1"/>
          </a:lnRef>
          <a:fillRef idx="1">
            <a:schemeClr val="accent5"/>
          </a:fillRef>
          <a:effectRef idx="1">
            <a:schemeClr val="accent5"/>
          </a:effectRef>
          <a:fontRef idx="minor">
            <a:schemeClr val="lt1"/>
          </a:fontRef>
        </dgm:style>
      </dgm:prSet>
      <dgm:spPr>
        <a:solidFill>
          <a:schemeClr val="tx2">
            <a:lumMod val="40000"/>
            <a:lumOff val="60000"/>
          </a:schemeClr>
        </a:solidFill>
      </dgm:spPr>
      <dgm:t>
        <a:bodyPr/>
        <a:lstStyle/>
        <a:p>
          <a:r>
            <a:rPr lang="fr-FR" sz="2200" b="1" dirty="0" smtClean="0"/>
            <a:t>Programmation</a:t>
          </a:r>
          <a:endParaRPr lang="fr-FR" sz="2200" b="1" dirty="0">
            <a:solidFill>
              <a:schemeClr val="tx1"/>
            </a:solidFill>
          </a:endParaRPr>
        </a:p>
      </dgm:t>
    </dgm:pt>
    <dgm:pt modelId="{D42FB4C7-A139-43AC-B703-803CA411AF33}" type="parTrans" cxnId="{5B87CF55-F342-49EA-A1FB-9AB437127CA5}">
      <dgm:prSet/>
      <dgm:spPr/>
      <dgm:t>
        <a:bodyPr/>
        <a:lstStyle/>
        <a:p>
          <a:endParaRPr lang="fr-FR" b="1">
            <a:solidFill>
              <a:schemeClr val="tx1"/>
            </a:solidFill>
          </a:endParaRPr>
        </a:p>
      </dgm:t>
    </dgm:pt>
    <dgm:pt modelId="{BD432B8A-F1A7-4D43-B1EB-A07D2C14E24D}" type="sibTrans" cxnId="{5B87CF55-F342-49EA-A1FB-9AB437127CA5}">
      <dgm:prSet/>
      <dgm:spPr/>
      <dgm:t>
        <a:bodyPr/>
        <a:lstStyle/>
        <a:p>
          <a:endParaRPr lang="fr-FR" b="1">
            <a:solidFill>
              <a:schemeClr val="tx1"/>
            </a:solidFill>
          </a:endParaRPr>
        </a:p>
      </dgm:t>
    </dgm:pt>
    <dgm:pt modelId="{C9E7FE77-3712-4469-8445-284643421C3F}">
      <dgm:prSet phldrT="[Texte]" custT="1">
        <dgm:style>
          <a:lnRef idx="3">
            <a:schemeClr val="lt1"/>
          </a:lnRef>
          <a:fillRef idx="1">
            <a:schemeClr val="accent1"/>
          </a:fillRef>
          <a:effectRef idx="1">
            <a:schemeClr val="accent1"/>
          </a:effectRef>
          <a:fontRef idx="minor">
            <a:schemeClr val="lt1"/>
          </a:fontRef>
        </dgm:style>
      </dgm:prSet>
      <dgm:spPr/>
      <dgm:t>
        <a:bodyPr/>
        <a:lstStyle/>
        <a:p>
          <a:r>
            <a:rPr lang="fr-FR" sz="2200" b="1" dirty="0" smtClean="0">
              <a:solidFill>
                <a:schemeClr val="tx1"/>
              </a:solidFill>
            </a:rPr>
            <a:t>Bilans</a:t>
          </a:r>
          <a:endParaRPr lang="fr-FR" sz="2200" b="1" dirty="0">
            <a:solidFill>
              <a:schemeClr val="tx1"/>
            </a:solidFill>
          </a:endParaRPr>
        </a:p>
      </dgm:t>
    </dgm:pt>
    <dgm:pt modelId="{4DDFA448-0732-4F3B-B86B-517B0750EB86}" type="parTrans" cxnId="{DCAE6A94-17CE-4881-B8F3-E5FB0EA02E1B}">
      <dgm:prSet/>
      <dgm:spPr/>
      <dgm:t>
        <a:bodyPr/>
        <a:lstStyle/>
        <a:p>
          <a:endParaRPr lang="fr-FR" b="1">
            <a:solidFill>
              <a:schemeClr val="tx1"/>
            </a:solidFill>
          </a:endParaRPr>
        </a:p>
      </dgm:t>
    </dgm:pt>
    <dgm:pt modelId="{39F9E9AE-B419-4FA6-9B86-327335A50516}" type="sibTrans" cxnId="{DCAE6A94-17CE-4881-B8F3-E5FB0EA02E1B}">
      <dgm:prSet/>
      <dgm:spPr/>
      <dgm:t>
        <a:bodyPr/>
        <a:lstStyle/>
        <a:p>
          <a:endParaRPr lang="fr-FR" b="1">
            <a:solidFill>
              <a:schemeClr val="tx1"/>
            </a:solidFill>
          </a:endParaRPr>
        </a:p>
      </dgm:t>
    </dgm:pt>
    <dgm:pt modelId="{F0EB78F1-171C-4D6D-8DF7-3457D79B7EA0}">
      <dgm:prSet phldrT="[Texte]" custT="1">
        <dgm:style>
          <a:lnRef idx="1">
            <a:schemeClr val="accent5"/>
          </a:lnRef>
          <a:fillRef idx="3">
            <a:schemeClr val="accent5"/>
          </a:fillRef>
          <a:effectRef idx="2">
            <a:schemeClr val="accent5"/>
          </a:effectRef>
          <a:fontRef idx="minor">
            <a:schemeClr val="lt1"/>
          </a:fontRef>
        </dgm:style>
      </dgm:prSet>
      <dgm:spPr>
        <a:solidFill>
          <a:schemeClr val="bg1"/>
        </a:solidFill>
      </dgm:spPr>
      <dgm:t>
        <a:bodyPr/>
        <a:lstStyle/>
        <a:p>
          <a:pPr algn="l">
            <a:lnSpc>
              <a:spcPct val="150000"/>
            </a:lnSpc>
          </a:pPr>
          <a:r>
            <a:rPr lang="fr-FR" sz="1600" b="1" dirty="0" smtClean="0">
              <a:solidFill>
                <a:schemeClr val="tx1"/>
              </a:solidFill>
            </a:rPr>
            <a:t>Nombre d’opérations conventionnées : </a:t>
          </a:r>
        </a:p>
        <a:p>
          <a:pPr algn="l">
            <a:lnSpc>
              <a:spcPct val="150000"/>
            </a:lnSpc>
          </a:pPr>
          <a:r>
            <a:rPr lang="fr-FR" sz="1600" b="0" u="sng" dirty="0" smtClean="0">
              <a:solidFill>
                <a:schemeClr val="tx1"/>
              </a:solidFill>
            </a:rPr>
            <a:t>Janvier 2021</a:t>
          </a:r>
          <a:r>
            <a:rPr lang="fr-FR" sz="1600" b="0" dirty="0" smtClean="0">
              <a:solidFill>
                <a:schemeClr val="tx1"/>
              </a:solidFill>
            </a:rPr>
            <a:t>: 25 </a:t>
          </a:r>
        </a:p>
        <a:p>
          <a:pPr algn="l">
            <a:lnSpc>
              <a:spcPct val="150000"/>
            </a:lnSpc>
          </a:pPr>
          <a:r>
            <a:rPr lang="fr-FR" sz="1600" b="0" i="0" u="sng" dirty="0" smtClean="0">
              <a:solidFill>
                <a:schemeClr val="tx1"/>
              </a:solidFill>
            </a:rPr>
            <a:t>Juillet 2021 :</a:t>
          </a:r>
          <a:r>
            <a:rPr lang="fr-FR" sz="1600" b="0" i="0" u="none" dirty="0" smtClean="0">
              <a:solidFill>
                <a:schemeClr val="tx1"/>
              </a:solidFill>
            </a:rPr>
            <a:t> </a:t>
          </a:r>
          <a:r>
            <a:rPr lang="fr-FR" sz="1600" b="0" dirty="0" smtClean="0">
              <a:solidFill>
                <a:schemeClr val="tx1"/>
              </a:solidFill>
            </a:rPr>
            <a:t>24 </a:t>
          </a:r>
        </a:p>
        <a:p>
          <a:pPr algn="l">
            <a:lnSpc>
              <a:spcPct val="150000"/>
            </a:lnSpc>
          </a:pPr>
          <a:r>
            <a:rPr lang="fr-FR" sz="1600" b="0" dirty="0" smtClean="0">
              <a:solidFill>
                <a:schemeClr val="tx1"/>
              </a:solidFill>
            </a:rPr>
            <a:t>(- 1 car déprogrammation)</a:t>
          </a:r>
          <a:endParaRPr lang="fr-FR" sz="1600" b="0" dirty="0">
            <a:solidFill>
              <a:schemeClr val="tx1"/>
            </a:solidFill>
          </a:endParaRPr>
        </a:p>
      </dgm:t>
    </dgm:pt>
    <dgm:pt modelId="{F476721A-B9EF-4579-B27D-4A90309CA8CB}" type="parTrans" cxnId="{84CC2926-57DB-4DF8-BB79-554C19F3B30C}">
      <dgm:prSet/>
      <dgm:spPr/>
      <dgm:t>
        <a:bodyPr/>
        <a:lstStyle/>
        <a:p>
          <a:endParaRPr lang="fr-FR"/>
        </a:p>
      </dgm:t>
    </dgm:pt>
    <dgm:pt modelId="{28B5B23C-31CD-45F6-BFBC-3867DF3EB489}" type="sibTrans" cxnId="{84CC2926-57DB-4DF8-BB79-554C19F3B30C}">
      <dgm:prSet/>
      <dgm:spPr/>
      <dgm:t>
        <a:bodyPr/>
        <a:lstStyle/>
        <a:p>
          <a:endParaRPr lang="fr-FR"/>
        </a:p>
      </dgm:t>
    </dgm:pt>
    <dgm:pt modelId="{87D135C2-6EE8-4F9C-B04C-F0065CC2D65C}">
      <dgm:prSet phldrT="[Texte]" custT="1"/>
      <dgm:spPr>
        <a:solidFill>
          <a:schemeClr val="accent5">
            <a:lumMod val="40000"/>
            <a:lumOff val="60000"/>
          </a:schemeClr>
        </a:solidFill>
      </dgm:spPr>
      <dgm:t>
        <a:bodyPr/>
        <a:lstStyle/>
        <a:p>
          <a:r>
            <a:rPr lang="fr-FR" sz="2200" b="1" dirty="0" smtClean="0">
              <a:solidFill>
                <a:schemeClr val="tx1"/>
              </a:solidFill>
            </a:rPr>
            <a:t>Indicateurs </a:t>
          </a:r>
          <a:endParaRPr lang="fr-FR" sz="2200" b="1" dirty="0">
            <a:solidFill>
              <a:schemeClr val="tx1"/>
            </a:solidFill>
          </a:endParaRPr>
        </a:p>
      </dgm:t>
    </dgm:pt>
    <dgm:pt modelId="{200EB68D-A17E-492F-944D-F71832F7F6AE}" type="parTrans" cxnId="{A692618B-0AE1-4ED2-BA27-A46573A0E5EB}">
      <dgm:prSet/>
      <dgm:spPr/>
      <dgm:t>
        <a:bodyPr/>
        <a:lstStyle/>
        <a:p>
          <a:endParaRPr lang="fr-FR"/>
        </a:p>
      </dgm:t>
    </dgm:pt>
    <dgm:pt modelId="{A891D33C-0FC4-405F-90EB-F3BFE2C868F4}" type="sibTrans" cxnId="{A692618B-0AE1-4ED2-BA27-A46573A0E5EB}">
      <dgm:prSet/>
      <dgm:spPr/>
      <dgm:t>
        <a:bodyPr/>
        <a:lstStyle/>
        <a:p>
          <a:endParaRPr lang="fr-FR"/>
        </a:p>
      </dgm:t>
    </dgm:pt>
    <dgm:pt modelId="{5550E0BA-9B08-463F-A3C5-73F9E78329B4}">
      <dgm:prSet custT="1"/>
      <dgm:spPr>
        <a:solidFill>
          <a:schemeClr val="bg1"/>
        </a:solidFill>
        <a:ln w="9525">
          <a:solidFill>
            <a:srgbClr val="00B0F0"/>
          </a:solidFill>
        </a:ln>
      </dgm:spPr>
      <dgm:t>
        <a:bodyPr/>
        <a:lstStyle/>
        <a:p>
          <a:pPr algn="l"/>
          <a:r>
            <a:rPr lang="fr-FR" sz="1600" b="1" dirty="0" smtClean="0">
              <a:solidFill>
                <a:schemeClr val="tx1"/>
              </a:solidFill>
            </a:rPr>
            <a:t>Nombre de participants :</a:t>
          </a:r>
        </a:p>
        <a:p>
          <a:pPr algn="l"/>
          <a:endParaRPr lang="fr-FR" sz="1600" b="1" dirty="0" smtClean="0">
            <a:solidFill>
              <a:schemeClr val="tx1"/>
            </a:solidFill>
          </a:endParaRPr>
        </a:p>
        <a:p>
          <a:pPr algn="l"/>
          <a:r>
            <a:rPr lang="fr-FR" sz="1600" u="sng" dirty="0" smtClean="0">
              <a:solidFill>
                <a:schemeClr val="tx1"/>
              </a:solidFill>
            </a:rPr>
            <a:t>Janvier 2021</a:t>
          </a:r>
          <a:r>
            <a:rPr lang="fr-FR" sz="1600" dirty="0" smtClean="0">
              <a:solidFill>
                <a:schemeClr val="tx1"/>
              </a:solidFill>
            </a:rPr>
            <a:t>: </a:t>
          </a:r>
        </a:p>
        <a:p>
          <a:pPr algn="l"/>
          <a:r>
            <a:rPr lang="fr-FR" sz="1600" b="0" dirty="0" smtClean="0">
              <a:solidFill>
                <a:prstClr val="black"/>
              </a:solidFill>
            </a:rPr>
            <a:t>2 550 </a:t>
          </a:r>
        </a:p>
        <a:p>
          <a:pPr algn="l"/>
          <a:r>
            <a:rPr lang="fr-FR" sz="1600" u="sng" dirty="0" smtClean="0">
              <a:solidFill>
                <a:schemeClr val="tx1"/>
              </a:solidFill>
            </a:rPr>
            <a:t>Juillet 2021 : </a:t>
          </a:r>
        </a:p>
        <a:p>
          <a:pPr algn="l"/>
          <a:r>
            <a:rPr lang="fr-FR" sz="1600" dirty="0" smtClean="0">
              <a:solidFill>
                <a:schemeClr val="tx1"/>
              </a:solidFill>
            </a:rPr>
            <a:t>3 053</a:t>
          </a:r>
        </a:p>
        <a:p>
          <a:pPr algn="l"/>
          <a:endParaRPr lang="fr-FR" sz="1600" dirty="0" smtClean="0">
            <a:solidFill>
              <a:schemeClr val="tx1"/>
            </a:solidFill>
          </a:endParaRPr>
        </a:p>
        <a:p>
          <a:pPr algn="l"/>
          <a:r>
            <a:rPr lang="fr-FR" sz="1600" dirty="0" smtClean="0">
              <a:solidFill>
                <a:schemeClr val="tx1"/>
              </a:solidFill>
            </a:rPr>
            <a:t>(+ 503 participants)</a:t>
          </a:r>
          <a:endParaRPr lang="fr-FR" sz="1600" dirty="0">
            <a:solidFill>
              <a:schemeClr val="tx1"/>
            </a:solidFill>
          </a:endParaRPr>
        </a:p>
      </dgm:t>
    </dgm:pt>
    <dgm:pt modelId="{5B5B2DD5-546D-4697-93BF-D5A801DE4CCB}" type="sibTrans" cxnId="{DF818783-D466-470C-91AB-490DD80CEDFE}">
      <dgm:prSet/>
      <dgm:spPr/>
      <dgm:t>
        <a:bodyPr/>
        <a:lstStyle/>
        <a:p>
          <a:endParaRPr lang="fr-FR"/>
        </a:p>
      </dgm:t>
    </dgm:pt>
    <dgm:pt modelId="{43DD664E-A6DB-467D-B1F5-30D5DCE2D8B3}" type="parTrans" cxnId="{DF818783-D466-470C-91AB-490DD80CEDFE}">
      <dgm:prSet/>
      <dgm:spPr/>
      <dgm:t>
        <a:bodyPr/>
        <a:lstStyle/>
        <a:p>
          <a:endParaRPr lang="fr-FR"/>
        </a:p>
      </dgm:t>
    </dgm:pt>
    <dgm:pt modelId="{51B5E279-D621-4617-B33A-C4FF5CEFF88D}" type="pres">
      <dgm:prSet presAssocID="{6BA3AC5E-81DB-4F3B-BA50-B86DE160D8D7}" presName="theList" presStyleCnt="0">
        <dgm:presLayoutVars>
          <dgm:dir/>
          <dgm:animLvl val="lvl"/>
          <dgm:resizeHandles val="exact"/>
        </dgm:presLayoutVars>
      </dgm:prSet>
      <dgm:spPr/>
      <dgm:t>
        <a:bodyPr/>
        <a:lstStyle/>
        <a:p>
          <a:endParaRPr lang="fr-FR"/>
        </a:p>
      </dgm:t>
    </dgm:pt>
    <dgm:pt modelId="{23506406-D59A-4B1E-A883-AE23C255ACD1}" type="pres">
      <dgm:prSet presAssocID="{C9E7FE77-3712-4469-8445-284643421C3F}" presName="compNode" presStyleCnt="0"/>
      <dgm:spPr/>
    </dgm:pt>
    <dgm:pt modelId="{C647AE4B-D8DF-4ED1-8D6C-5092CD7A500C}" type="pres">
      <dgm:prSet presAssocID="{C9E7FE77-3712-4469-8445-284643421C3F}" presName="aNode" presStyleLbl="bgShp" presStyleIdx="0" presStyleCnt="3" custLinFactNeighborX="-3127"/>
      <dgm:spPr/>
      <dgm:t>
        <a:bodyPr/>
        <a:lstStyle/>
        <a:p>
          <a:endParaRPr lang="fr-FR"/>
        </a:p>
      </dgm:t>
    </dgm:pt>
    <dgm:pt modelId="{DAE177F7-EB6D-42D2-AA85-A36BD3891472}" type="pres">
      <dgm:prSet presAssocID="{C9E7FE77-3712-4469-8445-284643421C3F}" presName="textNode" presStyleLbl="bgShp" presStyleIdx="0" presStyleCnt="3"/>
      <dgm:spPr/>
      <dgm:t>
        <a:bodyPr/>
        <a:lstStyle/>
        <a:p>
          <a:endParaRPr lang="fr-FR"/>
        </a:p>
      </dgm:t>
    </dgm:pt>
    <dgm:pt modelId="{55097A7E-2456-4C41-B876-510274A6CD18}" type="pres">
      <dgm:prSet presAssocID="{C9E7FE77-3712-4469-8445-284643421C3F}" presName="compChildNode" presStyleCnt="0"/>
      <dgm:spPr/>
    </dgm:pt>
    <dgm:pt modelId="{AE78A4C9-62C4-4AC8-9C21-A35D598576C5}" type="pres">
      <dgm:prSet presAssocID="{C9E7FE77-3712-4469-8445-284643421C3F}" presName="theInnerList" presStyleCnt="0"/>
      <dgm:spPr/>
    </dgm:pt>
    <dgm:pt modelId="{4B6206F4-9FE5-40E4-9737-D74307EEA8F2}" type="pres">
      <dgm:prSet presAssocID="{031BE342-930C-4D92-A4D5-5B64F40906C0}" presName="childNode" presStyleLbl="node1" presStyleIdx="0" presStyleCnt="3" custScaleX="100857" custScaleY="112154" custLinFactNeighborX="-965" custLinFactNeighborY="-3347">
        <dgm:presLayoutVars>
          <dgm:bulletEnabled val="1"/>
        </dgm:presLayoutVars>
      </dgm:prSet>
      <dgm:spPr/>
      <dgm:t>
        <a:bodyPr/>
        <a:lstStyle/>
        <a:p>
          <a:endParaRPr lang="fr-FR"/>
        </a:p>
      </dgm:t>
    </dgm:pt>
    <dgm:pt modelId="{BD5E4E9B-C3DA-4FFB-BAFF-2292A6275C74}" type="pres">
      <dgm:prSet presAssocID="{C9E7FE77-3712-4469-8445-284643421C3F}" presName="aSpace" presStyleCnt="0"/>
      <dgm:spPr/>
    </dgm:pt>
    <dgm:pt modelId="{0EE4FED1-20B3-4088-BDCC-8FC9F893EF85}" type="pres">
      <dgm:prSet presAssocID="{1E6DC522-757C-49A5-B081-D703C2DB6662}" presName="compNode" presStyleCnt="0"/>
      <dgm:spPr/>
    </dgm:pt>
    <dgm:pt modelId="{5A22A732-500F-445D-AF2A-C563BB867929}" type="pres">
      <dgm:prSet presAssocID="{1E6DC522-757C-49A5-B081-D703C2DB6662}" presName="aNode" presStyleLbl="bgShp" presStyleIdx="1" presStyleCnt="3" custLinFactNeighborX="573"/>
      <dgm:spPr/>
      <dgm:t>
        <a:bodyPr/>
        <a:lstStyle/>
        <a:p>
          <a:endParaRPr lang="fr-FR"/>
        </a:p>
      </dgm:t>
    </dgm:pt>
    <dgm:pt modelId="{CDB7874A-5019-4754-AE5A-D1C6201AB0E1}" type="pres">
      <dgm:prSet presAssocID="{1E6DC522-757C-49A5-B081-D703C2DB6662}" presName="textNode" presStyleLbl="bgShp" presStyleIdx="1" presStyleCnt="3"/>
      <dgm:spPr/>
      <dgm:t>
        <a:bodyPr/>
        <a:lstStyle/>
        <a:p>
          <a:endParaRPr lang="fr-FR"/>
        </a:p>
      </dgm:t>
    </dgm:pt>
    <dgm:pt modelId="{4A91A6A3-656A-4706-B4C0-39529748830E}" type="pres">
      <dgm:prSet presAssocID="{1E6DC522-757C-49A5-B081-D703C2DB6662}" presName="compChildNode" presStyleCnt="0"/>
      <dgm:spPr/>
    </dgm:pt>
    <dgm:pt modelId="{016D0381-ACC6-4755-9BFB-582034FF10DB}" type="pres">
      <dgm:prSet presAssocID="{1E6DC522-757C-49A5-B081-D703C2DB6662}" presName="theInnerList" presStyleCnt="0"/>
      <dgm:spPr/>
    </dgm:pt>
    <dgm:pt modelId="{8A9C5701-A53B-4F07-B1B6-52004B25EF07}" type="pres">
      <dgm:prSet presAssocID="{F0EB78F1-171C-4D6D-8DF7-3457D79B7EA0}" presName="childNode" presStyleLbl="node1" presStyleIdx="1" presStyleCnt="3" custScaleY="110034" custLinFactNeighborX="-200" custLinFactNeighborY="-1676">
        <dgm:presLayoutVars>
          <dgm:bulletEnabled val="1"/>
        </dgm:presLayoutVars>
      </dgm:prSet>
      <dgm:spPr/>
      <dgm:t>
        <a:bodyPr/>
        <a:lstStyle/>
        <a:p>
          <a:endParaRPr lang="fr-FR"/>
        </a:p>
      </dgm:t>
    </dgm:pt>
    <dgm:pt modelId="{88AC3A0F-EDD6-4E48-BAC8-A8E8EAE0F2BB}" type="pres">
      <dgm:prSet presAssocID="{1E6DC522-757C-49A5-B081-D703C2DB6662}" presName="aSpace" presStyleCnt="0"/>
      <dgm:spPr/>
    </dgm:pt>
    <dgm:pt modelId="{3087C198-335C-4433-BDB3-6ACBFF8D19BF}" type="pres">
      <dgm:prSet presAssocID="{87D135C2-6EE8-4F9C-B04C-F0065CC2D65C}" presName="compNode" presStyleCnt="0"/>
      <dgm:spPr/>
    </dgm:pt>
    <dgm:pt modelId="{969A07CF-F556-4DC9-AA6B-7A63CA3A5372}" type="pres">
      <dgm:prSet presAssocID="{87D135C2-6EE8-4F9C-B04C-F0065CC2D65C}" presName="aNode" presStyleLbl="bgShp" presStyleIdx="2" presStyleCnt="3"/>
      <dgm:spPr/>
      <dgm:t>
        <a:bodyPr/>
        <a:lstStyle/>
        <a:p>
          <a:endParaRPr lang="fr-FR"/>
        </a:p>
      </dgm:t>
    </dgm:pt>
    <dgm:pt modelId="{F2E8BF9D-B7ED-43FC-B701-332DEFDEBAD3}" type="pres">
      <dgm:prSet presAssocID="{87D135C2-6EE8-4F9C-B04C-F0065CC2D65C}" presName="textNode" presStyleLbl="bgShp" presStyleIdx="2" presStyleCnt="3"/>
      <dgm:spPr/>
      <dgm:t>
        <a:bodyPr/>
        <a:lstStyle/>
        <a:p>
          <a:endParaRPr lang="fr-FR"/>
        </a:p>
      </dgm:t>
    </dgm:pt>
    <dgm:pt modelId="{D4B263F8-B889-46A7-A1E7-52C959135301}" type="pres">
      <dgm:prSet presAssocID="{87D135C2-6EE8-4F9C-B04C-F0065CC2D65C}" presName="compChildNode" presStyleCnt="0"/>
      <dgm:spPr/>
    </dgm:pt>
    <dgm:pt modelId="{11EF016C-D605-4388-B902-63F376C73F1A}" type="pres">
      <dgm:prSet presAssocID="{87D135C2-6EE8-4F9C-B04C-F0065CC2D65C}" presName="theInnerList" presStyleCnt="0"/>
      <dgm:spPr/>
    </dgm:pt>
    <dgm:pt modelId="{6F9161F6-77A2-4828-87F3-152312DEFAC4}" type="pres">
      <dgm:prSet presAssocID="{5550E0BA-9B08-463F-A3C5-73F9E78329B4}" presName="childNode" presStyleLbl="node1" presStyleIdx="2" presStyleCnt="3">
        <dgm:presLayoutVars>
          <dgm:bulletEnabled val="1"/>
        </dgm:presLayoutVars>
      </dgm:prSet>
      <dgm:spPr/>
      <dgm:t>
        <a:bodyPr/>
        <a:lstStyle/>
        <a:p>
          <a:endParaRPr lang="fr-FR"/>
        </a:p>
      </dgm:t>
    </dgm:pt>
  </dgm:ptLst>
  <dgm:cxnLst>
    <dgm:cxn modelId="{E84544A8-0D88-4374-B9EE-119D1EB4C27F}" type="presOf" srcId="{1E6DC522-757C-49A5-B081-D703C2DB6662}" destId="{CDB7874A-5019-4754-AE5A-D1C6201AB0E1}" srcOrd="1" destOrd="0" presId="urn:microsoft.com/office/officeart/2005/8/layout/lProcess2"/>
    <dgm:cxn modelId="{80850377-B6D1-482B-B44E-7364ED2D1F77}" type="presOf" srcId="{C9E7FE77-3712-4469-8445-284643421C3F}" destId="{C647AE4B-D8DF-4ED1-8D6C-5092CD7A500C}" srcOrd="0" destOrd="0" presId="urn:microsoft.com/office/officeart/2005/8/layout/lProcess2"/>
    <dgm:cxn modelId="{F4373325-48F0-4C79-93D4-DF9346C39687}" type="presOf" srcId="{6BA3AC5E-81DB-4F3B-BA50-B86DE160D8D7}" destId="{51B5E279-D621-4617-B33A-C4FF5CEFF88D}" srcOrd="0" destOrd="0" presId="urn:microsoft.com/office/officeart/2005/8/layout/lProcess2"/>
    <dgm:cxn modelId="{A8EF6C38-F96F-4E34-92E0-BFB2949E9812}" type="presOf" srcId="{5550E0BA-9B08-463F-A3C5-73F9E78329B4}" destId="{6F9161F6-77A2-4828-87F3-152312DEFAC4}" srcOrd="0" destOrd="0" presId="urn:microsoft.com/office/officeart/2005/8/layout/lProcess2"/>
    <dgm:cxn modelId="{DF818783-D466-470C-91AB-490DD80CEDFE}" srcId="{87D135C2-6EE8-4F9C-B04C-F0065CC2D65C}" destId="{5550E0BA-9B08-463F-A3C5-73F9E78329B4}" srcOrd="0" destOrd="0" parTransId="{43DD664E-A6DB-467D-B1F5-30D5DCE2D8B3}" sibTransId="{5B5B2DD5-546D-4697-93BF-D5A801DE4CCB}"/>
    <dgm:cxn modelId="{84CC2926-57DB-4DF8-BB79-554C19F3B30C}" srcId="{1E6DC522-757C-49A5-B081-D703C2DB6662}" destId="{F0EB78F1-171C-4D6D-8DF7-3457D79B7EA0}" srcOrd="0" destOrd="0" parTransId="{F476721A-B9EF-4579-B27D-4A90309CA8CB}" sibTransId="{28B5B23C-31CD-45F6-BFBC-3867DF3EB489}"/>
    <dgm:cxn modelId="{A692618B-0AE1-4ED2-BA27-A46573A0E5EB}" srcId="{6BA3AC5E-81DB-4F3B-BA50-B86DE160D8D7}" destId="{87D135C2-6EE8-4F9C-B04C-F0065CC2D65C}" srcOrd="2" destOrd="0" parTransId="{200EB68D-A17E-492F-944D-F71832F7F6AE}" sibTransId="{A891D33C-0FC4-405F-90EB-F3BFE2C868F4}"/>
    <dgm:cxn modelId="{AE48DDEA-5637-496E-AB48-05E2B2A7E0AB}" type="presOf" srcId="{C9E7FE77-3712-4469-8445-284643421C3F}" destId="{DAE177F7-EB6D-42D2-AA85-A36BD3891472}" srcOrd="1" destOrd="0" presId="urn:microsoft.com/office/officeart/2005/8/layout/lProcess2"/>
    <dgm:cxn modelId="{92065F42-9F89-4E57-B3F6-A40D4581024E}" type="presOf" srcId="{F0EB78F1-171C-4D6D-8DF7-3457D79B7EA0}" destId="{8A9C5701-A53B-4F07-B1B6-52004B25EF07}" srcOrd="0" destOrd="0" presId="urn:microsoft.com/office/officeart/2005/8/layout/lProcess2"/>
    <dgm:cxn modelId="{E3F0DE78-E6D5-40B3-8127-EA0B6F1BC3CE}" type="presOf" srcId="{031BE342-930C-4D92-A4D5-5B64F40906C0}" destId="{4B6206F4-9FE5-40E4-9737-D74307EEA8F2}" srcOrd="0" destOrd="0" presId="urn:microsoft.com/office/officeart/2005/8/layout/lProcess2"/>
    <dgm:cxn modelId="{FC96A83B-CF5E-4F91-9E72-0CDAD6BCF0B2}" type="presOf" srcId="{87D135C2-6EE8-4F9C-B04C-F0065CC2D65C}" destId="{969A07CF-F556-4DC9-AA6B-7A63CA3A5372}" srcOrd="0" destOrd="0" presId="urn:microsoft.com/office/officeart/2005/8/layout/lProcess2"/>
    <dgm:cxn modelId="{55A88353-6E7F-4244-8F18-3D22513068FC}" type="presOf" srcId="{1E6DC522-757C-49A5-B081-D703C2DB6662}" destId="{5A22A732-500F-445D-AF2A-C563BB867929}" srcOrd="0" destOrd="0" presId="urn:microsoft.com/office/officeart/2005/8/layout/lProcess2"/>
    <dgm:cxn modelId="{DCAE6A94-17CE-4881-B8F3-E5FB0EA02E1B}" srcId="{6BA3AC5E-81DB-4F3B-BA50-B86DE160D8D7}" destId="{C9E7FE77-3712-4469-8445-284643421C3F}" srcOrd="0" destOrd="0" parTransId="{4DDFA448-0732-4F3B-B86B-517B0750EB86}" sibTransId="{39F9E9AE-B419-4FA6-9B86-327335A50516}"/>
    <dgm:cxn modelId="{9E296C14-304C-416F-8406-893CC0DCC349}" type="presOf" srcId="{87D135C2-6EE8-4F9C-B04C-F0065CC2D65C}" destId="{F2E8BF9D-B7ED-43FC-B701-332DEFDEBAD3}" srcOrd="1" destOrd="0" presId="urn:microsoft.com/office/officeart/2005/8/layout/lProcess2"/>
    <dgm:cxn modelId="{8B4AC5AC-038B-4F6B-8A41-2A1F878C97B0}" srcId="{C9E7FE77-3712-4469-8445-284643421C3F}" destId="{031BE342-930C-4D92-A4D5-5B64F40906C0}" srcOrd="0" destOrd="0" parTransId="{BC4D2813-AFA2-4412-B2D9-50C4E12812F8}" sibTransId="{096E8354-BD74-49C0-B62B-4F8C9C8DAFE3}"/>
    <dgm:cxn modelId="{5B87CF55-F342-49EA-A1FB-9AB437127CA5}" srcId="{6BA3AC5E-81DB-4F3B-BA50-B86DE160D8D7}" destId="{1E6DC522-757C-49A5-B081-D703C2DB6662}" srcOrd="1" destOrd="0" parTransId="{D42FB4C7-A139-43AC-B703-803CA411AF33}" sibTransId="{BD432B8A-F1A7-4D43-B1EB-A07D2C14E24D}"/>
    <dgm:cxn modelId="{5CBA40C1-1C83-445F-8F0B-D8077D1F6B2B}" type="presParOf" srcId="{51B5E279-D621-4617-B33A-C4FF5CEFF88D}" destId="{23506406-D59A-4B1E-A883-AE23C255ACD1}" srcOrd="0" destOrd="0" presId="urn:microsoft.com/office/officeart/2005/8/layout/lProcess2"/>
    <dgm:cxn modelId="{2D2C17CC-9A0B-4943-85C5-DD4E8AFD75AA}" type="presParOf" srcId="{23506406-D59A-4B1E-A883-AE23C255ACD1}" destId="{C647AE4B-D8DF-4ED1-8D6C-5092CD7A500C}" srcOrd="0" destOrd="0" presId="urn:microsoft.com/office/officeart/2005/8/layout/lProcess2"/>
    <dgm:cxn modelId="{0F376FA1-E86D-470B-A310-22F3482F1BEA}" type="presParOf" srcId="{23506406-D59A-4B1E-A883-AE23C255ACD1}" destId="{DAE177F7-EB6D-42D2-AA85-A36BD3891472}" srcOrd="1" destOrd="0" presId="urn:microsoft.com/office/officeart/2005/8/layout/lProcess2"/>
    <dgm:cxn modelId="{688A8B67-8CAB-43AE-B27E-E408FA57EFDD}" type="presParOf" srcId="{23506406-D59A-4B1E-A883-AE23C255ACD1}" destId="{55097A7E-2456-4C41-B876-510274A6CD18}" srcOrd="2" destOrd="0" presId="urn:microsoft.com/office/officeart/2005/8/layout/lProcess2"/>
    <dgm:cxn modelId="{01FA2FB7-D164-43A8-9F2C-AB7EC165DC07}" type="presParOf" srcId="{55097A7E-2456-4C41-B876-510274A6CD18}" destId="{AE78A4C9-62C4-4AC8-9C21-A35D598576C5}" srcOrd="0" destOrd="0" presId="urn:microsoft.com/office/officeart/2005/8/layout/lProcess2"/>
    <dgm:cxn modelId="{71B9D2F4-4E7A-4783-9985-8628B53E6FF8}" type="presParOf" srcId="{AE78A4C9-62C4-4AC8-9C21-A35D598576C5}" destId="{4B6206F4-9FE5-40E4-9737-D74307EEA8F2}" srcOrd="0" destOrd="0" presId="urn:microsoft.com/office/officeart/2005/8/layout/lProcess2"/>
    <dgm:cxn modelId="{27E0B6BF-98CD-41E8-A403-D9696B63D910}" type="presParOf" srcId="{51B5E279-D621-4617-B33A-C4FF5CEFF88D}" destId="{BD5E4E9B-C3DA-4FFB-BAFF-2292A6275C74}" srcOrd="1" destOrd="0" presId="urn:microsoft.com/office/officeart/2005/8/layout/lProcess2"/>
    <dgm:cxn modelId="{369B5432-8E27-439E-857A-06489542F0BD}" type="presParOf" srcId="{51B5E279-D621-4617-B33A-C4FF5CEFF88D}" destId="{0EE4FED1-20B3-4088-BDCC-8FC9F893EF85}" srcOrd="2" destOrd="0" presId="urn:microsoft.com/office/officeart/2005/8/layout/lProcess2"/>
    <dgm:cxn modelId="{A3F8A428-3AB8-4863-8B4E-BCC7ECBFDE61}" type="presParOf" srcId="{0EE4FED1-20B3-4088-BDCC-8FC9F893EF85}" destId="{5A22A732-500F-445D-AF2A-C563BB867929}" srcOrd="0" destOrd="0" presId="urn:microsoft.com/office/officeart/2005/8/layout/lProcess2"/>
    <dgm:cxn modelId="{D4DB31C3-D267-4461-9780-13ED48B6FA64}" type="presParOf" srcId="{0EE4FED1-20B3-4088-BDCC-8FC9F893EF85}" destId="{CDB7874A-5019-4754-AE5A-D1C6201AB0E1}" srcOrd="1" destOrd="0" presId="urn:microsoft.com/office/officeart/2005/8/layout/lProcess2"/>
    <dgm:cxn modelId="{FFB4A375-51D2-455C-9706-5CA9C61F1772}" type="presParOf" srcId="{0EE4FED1-20B3-4088-BDCC-8FC9F893EF85}" destId="{4A91A6A3-656A-4706-B4C0-39529748830E}" srcOrd="2" destOrd="0" presId="urn:microsoft.com/office/officeart/2005/8/layout/lProcess2"/>
    <dgm:cxn modelId="{2FF1DEC6-7D73-46FF-A1CF-0247C762A3C2}" type="presParOf" srcId="{4A91A6A3-656A-4706-B4C0-39529748830E}" destId="{016D0381-ACC6-4755-9BFB-582034FF10DB}" srcOrd="0" destOrd="0" presId="urn:microsoft.com/office/officeart/2005/8/layout/lProcess2"/>
    <dgm:cxn modelId="{31EA76A5-99F5-4363-BE74-EBF024FB67AD}" type="presParOf" srcId="{016D0381-ACC6-4755-9BFB-582034FF10DB}" destId="{8A9C5701-A53B-4F07-B1B6-52004B25EF07}" srcOrd="0" destOrd="0" presId="urn:microsoft.com/office/officeart/2005/8/layout/lProcess2"/>
    <dgm:cxn modelId="{9B201333-0AB5-4B8B-B677-B6CB0B2B7F7A}" type="presParOf" srcId="{51B5E279-D621-4617-B33A-C4FF5CEFF88D}" destId="{88AC3A0F-EDD6-4E48-BAC8-A8E8EAE0F2BB}" srcOrd="3" destOrd="0" presId="urn:microsoft.com/office/officeart/2005/8/layout/lProcess2"/>
    <dgm:cxn modelId="{DED03674-A6F5-4D17-9FC3-BCB28F62A1F6}" type="presParOf" srcId="{51B5E279-D621-4617-B33A-C4FF5CEFF88D}" destId="{3087C198-335C-4433-BDB3-6ACBFF8D19BF}" srcOrd="4" destOrd="0" presId="urn:microsoft.com/office/officeart/2005/8/layout/lProcess2"/>
    <dgm:cxn modelId="{8389EC04-AC19-40EF-822E-BB77ACAD80A4}" type="presParOf" srcId="{3087C198-335C-4433-BDB3-6ACBFF8D19BF}" destId="{969A07CF-F556-4DC9-AA6B-7A63CA3A5372}" srcOrd="0" destOrd="0" presId="urn:microsoft.com/office/officeart/2005/8/layout/lProcess2"/>
    <dgm:cxn modelId="{EF71269F-8E8A-459C-A735-0DE297E536C6}" type="presParOf" srcId="{3087C198-335C-4433-BDB3-6ACBFF8D19BF}" destId="{F2E8BF9D-B7ED-43FC-B701-332DEFDEBAD3}" srcOrd="1" destOrd="0" presId="urn:microsoft.com/office/officeart/2005/8/layout/lProcess2"/>
    <dgm:cxn modelId="{B71CC882-13DE-450E-8A18-D888326E6E86}" type="presParOf" srcId="{3087C198-335C-4433-BDB3-6ACBFF8D19BF}" destId="{D4B263F8-B889-46A7-A1E7-52C959135301}" srcOrd="2" destOrd="0" presId="urn:microsoft.com/office/officeart/2005/8/layout/lProcess2"/>
    <dgm:cxn modelId="{58D72994-CF3C-44A2-B909-9DA733929D29}" type="presParOf" srcId="{D4B263F8-B889-46A7-A1E7-52C959135301}" destId="{11EF016C-D605-4388-B902-63F376C73F1A}" srcOrd="0" destOrd="0" presId="urn:microsoft.com/office/officeart/2005/8/layout/lProcess2"/>
    <dgm:cxn modelId="{D883AA8F-22ED-487F-A450-BAD419217ABD}" type="presParOf" srcId="{11EF016C-D605-4388-B902-63F376C73F1A}" destId="{6F9161F6-77A2-4828-87F3-152312DEFAC4}" srcOrd="0" destOrd="0" presId="urn:microsoft.com/office/officeart/2005/8/layout/lProcess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500CA277-2822-4659-A9A7-14ABD6CCC480}" type="doc">
      <dgm:prSet loTypeId="urn:microsoft.com/office/officeart/2005/8/layout/radial1" loCatId="cycle" qsTypeId="urn:microsoft.com/office/officeart/2005/8/quickstyle/simple1" qsCatId="simple" csTypeId="urn:microsoft.com/office/officeart/2005/8/colors/colorful2" csCatId="colorful" phldr="1"/>
      <dgm:spPr/>
      <dgm:t>
        <a:bodyPr/>
        <a:lstStyle/>
        <a:p>
          <a:endParaRPr lang="fr-FR"/>
        </a:p>
      </dgm:t>
    </dgm:pt>
    <dgm:pt modelId="{F4DB2F40-318B-43AE-BF88-2C98AAF74459}" type="pres">
      <dgm:prSet presAssocID="{500CA277-2822-4659-A9A7-14ABD6CCC480}" presName="cycle" presStyleCnt="0">
        <dgm:presLayoutVars>
          <dgm:chMax val="1"/>
          <dgm:dir/>
          <dgm:animLvl val="ctr"/>
          <dgm:resizeHandles val="exact"/>
        </dgm:presLayoutVars>
      </dgm:prSet>
      <dgm:spPr/>
      <dgm:t>
        <a:bodyPr/>
        <a:lstStyle/>
        <a:p>
          <a:endParaRPr lang="fr-FR"/>
        </a:p>
      </dgm:t>
    </dgm:pt>
  </dgm:ptLst>
  <dgm:cxnLst>
    <dgm:cxn modelId="{EFF8F7E2-C0B4-4E67-8A53-6087AA193308}" type="presOf" srcId="{500CA277-2822-4659-A9A7-14ABD6CCC480}" destId="{F4DB2F40-318B-43AE-BF88-2C98AAF74459}" srcOrd="0" destOrd="0" presId="urn:microsoft.com/office/officeart/2005/8/layout/radial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15C6DD8-738B-4282-9CEE-80B2DA190A63}" type="doc">
      <dgm:prSet loTypeId="urn:microsoft.com/office/officeart/2009/layout/CircleArrowProcess" loCatId="cycle" qsTypeId="urn:microsoft.com/office/officeart/2005/8/quickstyle/simple1" qsCatId="simple" csTypeId="urn:microsoft.com/office/officeart/2005/8/colors/colorful2" csCatId="colorful" phldr="1"/>
      <dgm:spPr/>
      <dgm:t>
        <a:bodyPr/>
        <a:lstStyle/>
        <a:p>
          <a:endParaRPr lang="fr-FR"/>
        </a:p>
      </dgm:t>
    </dgm:pt>
    <dgm:pt modelId="{151738BB-6C32-45A2-8000-B9FBE443555E}">
      <dgm:prSet/>
      <dgm:spPr/>
      <dgm:t>
        <a:bodyPr/>
        <a:lstStyle/>
        <a:p>
          <a:r>
            <a:rPr lang="fr-FR" b="1" dirty="0" smtClean="0">
              <a:solidFill>
                <a:schemeClr val="tx1"/>
              </a:solidFill>
              <a:latin typeface="Arial Narrow" panose="020B0606020202030204" pitchFamily="34" charset="0"/>
            </a:rPr>
            <a:t>Synthèse de l’activité générale du service</a:t>
          </a:r>
          <a:endParaRPr lang="fr-FR" dirty="0">
            <a:solidFill>
              <a:schemeClr val="tx1"/>
            </a:solidFill>
          </a:endParaRPr>
        </a:p>
      </dgm:t>
    </dgm:pt>
    <dgm:pt modelId="{46E869F3-7A02-4FA7-A6A8-330AA4D3C04A}" type="parTrans" cxnId="{4BE6DD52-128E-477D-B194-58D373FFEF79}">
      <dgm:prSet/>
      <dgm:spPr/>
      <dgm:t>
        <a:bodyPr/>
        <a:lstStyle/>
        <a:p>
          <a:endParaRPr lang="fr-FR"/>
        </a:p>
      </dgm:t>
    </dgm:pt>
    <dgm:pt modelId="{6595A252-B8C0-4B54-88F4-529A93EF8D40}" type="sibTrans" cxnId="{4BE6DD52-128E-477D-B194-58D373FFEF79}">
      <dgm:prSet/>
      <dgm:spPr/>
      <dgm:t>
        <a:bodyPr/>
        <a:lstStyle/>
        <a:p>
          <a:endParaRPr lang="fr-FR"/>
        </a:p>
      </dgm:t>
    </dgm:pt>
    <dgm:pt modelId="{0391AEEE-AE3B-4471-B62F-09826CF034B3}">
      <dgm:prSet custT="1"/>
      <dgm:spPr/>
      <dgm:t>
        <a:bodyPr/>
        <a:lstStyle/>
        <a:p>
          <a:r>
            <a:rPr lang="fr-FR" sz="2000" dirty="0" smtClean="0"/>
            <a:t>Effectifs</a:t>
          </a:r>
          <a:endParaRPr lang="fr-FR" sz="2000" dirty="0"/>
        </a:p>
      </dgm:t>
    </dgm:pt>
    <dgm:pt modelId="{75C1C463-1C2D-4D6D-A300-35A7ADDE5978}" type="parTrans" cxnId="{2E9AA572-3CCA-49EC-84BB-DD9FAC443EDB}">
      <dgm:prSet/>
      <dgm:spPr/>
      <dgm:t>
        <a:bodyPr/>
        <a:lstStyle/>
        <a:p>
          <a:endParaRPr lang="fr-FR"/>
        </a:p>
      </dgm:t>
    </dgm:pt>
    <dgm:pt modelId="{86F716DC-C6FF-497E-A120-663652948139}" type="sibTrans" cxnId="{2E9AA572-3CCA-49EC-84BB-DD9FAC443EDB}">
      <dgm:prSet/>
      <dgm:spPr/>
      <dgm:t>
        <a:bodyPr/>
        <a:lstStyle/>
        <a:p>
          <a:endParaRPr lang="fr-FR"/>
        </a:p>
      </dgm:t>
    </dgm:pt>
    <dgm:pt modelId="{3C0479EF-B676-4F51-80AC-088E12DA4F38}">
      <dgm:prSet custT="1"/>
      <dgm:spPr/>
      <dgm:t>
        <a:bodyPr/>
        <a:lstStyle/>
        <a:p>
          <a:endParaRPr lang="fr-FR" sz="2000" dirty="0"/>
        </a:p>
      </dgm:t>
    </dgm:pt>
    <dgm:pt modelId="{A6DCD0C5-0E9E-4F4E-A271-4421D57BA6FB}" type="parTrans" cxnId="{05A9C33B-36C5-4EAD-9578-30A9D1644BD3}">
      <dgm:prSet/>
      <dgm:spPr/>
      <dgm:t>
        <a:bodyPr/>
        <a:lstStyle/>
        <a:p>
          <a:endParaRPr lang="fr-FR"/>
        </a:p>
      </dgm:t>
    </dgm:pt>
    <dgm:pt modelId="{F15D9F0B-251F-4468-9F25-88FC894F50FC}" type="sibTrans" cxnId="{05A9C33B-36C5-4EAD-9578-30A9D1644BD3}">
      <dgm:prSet/>
      <dgm:spPr/>
      <dgm:t>
        <a:bodyPr/>
        <a:lstStyle/>
        <a:p>
          <a:endParaRPr lang="fr-FR"/>
        </a:p>
      </dgm:t>
    </dgm:pt>
    <dgm:pt modelId="{F54D679B-585F-4393-A915-7B203D569A87}">
      <dgm:prSet custT="1"/>
      <dgm:spPr/>
      <dgm:t>
        <a:bodyPr/>
        <a:lstStyle/>
        <a:p>
          <a:r>
            <a:rPr lang="fr-FR" sz="2000" dirty="0" smtClean="0"/>
            <a:t>Délais de traitement</a:t>
          </a:r>
          <a:endParaRPr lang="fr-FR" sz="2000" dirty="0"/>
        </a:p>
      </dgm:t>
    </dgm:pt>
    <dgm:pt modelId="{F6D80B91-4823-41B8-BE36-E8F379409F43}" type="parTrans" cxnId="{F18628A2-93E6-46E3-9C3A-801AF7E7BC23}">
      <dgm:prSet/>
      <dgm:spPr/>
      <dgm:t>
        <a:bodyPr/>
        <a:lstStyle/>
        <a:p>
          <a:endParaRPr lang="fr-FR"/>
        </a:p>
      </dgm:t>
    </dgm:pt>
    <dgm:pt modelId="{988911F5-C70F-4E42-947E-37C07C7B2419}" type="sibTrans" cxnId="{F18628A2-93E6-46E3-9C3A-801AF7E7BC23}">
      <dgm:prSet/>
      <dgm:spPr/>
      <dgm:t>
        <a:bodyPr/>
        <a:lstStyle/>
        <a:p>
          <a:endParaRPr lang="fr-FR"/>
        </a:p>
      </dgm:t>
    </dgm:pt>
    <dgm:pt modelId="{6B439E71-D20D-48B7-AE73-422A13A01ADE}">
      <dgm:prSet custT="1"/>
      <dgm:spPr/>
      <dgm:t>
        <a:bodyPr/>
        <a:lstStyle/>
        <a:p>
          <a:r>
            <a:rPr lang="fr-FR" sz="2000" dirty="0" smtClean="0"/>
            <a:t>Répartition des dossiers par thématique</a:t>
          </a:r>
          <a:endParaRPr lang="fr-FR" sz="2000" dirty="0"/>
        </a:p>
      </dgm:t>
    </dgm:pt>
    <dgm:pt modelId="{8BB166A8-C3DF-407A-964E-E21CA5F464E2}" type="parTrans" cxnId="{124A51FF-EF80-4B73-89D2-00FEF53F1492}">
      <dgm:prSet/>
      <dgm:spPr/>
      <dgm:t>
        <a:bodyPr/>
        <a:lstStyle/>
        <a:p>
          <a:endParaRPr lang="fr-FR"/>
        </a:p>
      </dgm:t>
    </dgm:pt>
    <dgm:pt modelId="{7C4A65A3-3676-4AEE-BA14-4FB7ED016C1A}" type="sibTrans" cxnId="{124A51FF-EF80-4B73-89D2-00FEF53F1492}">
      <dgm:prSet/>
      <dgm:spPr/>
      <dgm:t>
        <a:bodyPr/>
        <a:lstStyle/>
        <a:p>
          <a:endParaRPr lang="fr-FR"/>
        </a:p>
      </dgm:t>
    </dgm:pt>
    <dgm:pt modelId="{350E0037-926B-4B90-8D72-A33BBB796654}">
      <dgm:prSet custT="1"/>
      <dgm:spPr/>
      <dgm:t>
        <a:bodyPr/>
        <a:lstStyle/>
        <a:p>
          <a:endParaRPr lang="fr-FR" sz="2000" dirty="0"/>
        </a:p>
      </dgm:t>
    </dgm:pt>
    <dgm:pt modelId="{20314904-1F84-4616-A8B8-0A0DEBA5F28E}" type="parTrans" cxnId="{EEFBC280-E977-4009-9FF9-5875917C5DD3}">
      <dgm:prSet/>
      <dgm:spPr/>
      <dgm:t>
        <a:bodyPr/>
        <a:lstStyle/>
        <a:p>
          <a:endParaRPr lang="fr-FR"/>
        </a:p>
      </dgm:t>
    </dgm:pt>
    <dgm:pt modelId="{1EFA11A3-FE40-4541-B0F2-D3057357793F}" type="sibTrans" cxnId="{EEFBC280-E977-4009-9FF9-5875917C5DD3}">
      <dgm:prSet/>
      <dgm:spPr/>
      <dgm:t>
        <a:bodyPr/>
        <a:lstStyle/>
        <a:p>
          <a:endParaRPr lang="fr-FR"/>
        </a:p>
      </dgm:t>
    </dgm:pt>
    <dgm:pt modelId="{A64C7316-5DA4-4514-8F13-F521BCD468BA}">
      <dgm:prSet custT="1"/>
      <dgm:spPr/>
      <dgm:t>
        <a:bodyPr/>
        <a:lstStyle/>
        <a:p>
          <a:r>
            <a:rPr lang="fr-FR" sz="2000" dirty="0" smtClean="0"/>
            <a:t>Dossiers générés</a:t>
          </a:r>
          <a:endParaRPr lang="fr-FR" sz="2000" dirty="0"/>
        </a:p>
      </dgm:t>
    </dgm:pt>
    <dgm:pt modelId="{18090FC8-73D9-4897-BB6C-DD83BBB0594C}" type="parTrans" cxnId="{AE6EB7F2-3980-475C-A9D0-5A8A6D6368BD}">
      <dgm:prSet/>
      <dgm:spPr/>
      <dgm:t>
        <a:bodyPr/>
        <a:lstStyle/>
        <a:p>
          <a:endParaRPr lang="fr-FR"/>
        </a:p>
      </dgm:t>
    </dgm:pt>
    <dgm:pt modelId="{64E672C8-616D-490B-A409-CA25F10CEAD5}" type="sibTrans" cxnId="{AE6EB7F2-3980-475C-A9D0-5A8A6D6368BD}">
      <dgm:prSet/>
      <dgm:spPr/>
      <dgm:t>
        <a:bodyPr/>
        <a:lstStyle/>
        <a:p>
          <a:endParaRPr lang="fr-FR"/>
        </a:p>
      </dgm:t>
    </dgm:pt>
    <dgm:pt modelId="{6C5CF8DE-174D-4CAA-ADDC-87197E1EB319}">
      <dgm:prSet custT="1"/>
      <dgm:spPr/>
      <dgm:t>
        <a:bodyPr/>
        <a:lstStyle/>
        <a:p>
          <a:r>
            <a:rPr lang="fr-FR" sz="2000" dirty="0" smtClean="0"/>
            <a:t>CSF à traiter</a:t>
          </a:r>
          <a:endParaRPr lang="fr-FR" sz="2000" dirty="0"/>
        </a:p>
      </dgm:t>
    </dgm:pt>
    <dgm:pt modelId="{DC602955-9176-4382-9588-8F596DFB2DCF}" type="parTrans" cxnId="{0F5DD2AB-D36D-4F0C-98B1-69310824DF79}">
      <dgm:prSet/>
      <dgm:spPr/>
      <dgm:t>
        <a:bodyPr/>
        <a:lstStyle/>
        <a:p>
          <a:endParaRPr lang="fr-FR"/>
        </a:p>
      </dgm:t>
    </dgm:pt>
    <dgm:pt modelId="{A0F2D088-DD18-4480-8F4F-614FD948FE6D}" type="sibTrans" cxnId="{0F5DD2AB-D36D-4F0C-98B1-69310824DF79}">
      <dgm:prSet/>
      <dgm:spPr/>
      <dgm:t>
        <a:bodyPr/>
        <a:lstStyle/>
        <a:p>
          <a:endParaRPr lang="fr-FR"/>
        </a:p>
      </dgm:t>
    </dgm:pt>
    <dgm:pt modelId="{D4794DF3-522F-49F8-AE18-BC8A73D6257A}" type="pres">
      <dgm:prSet presAssocID="{315C6DD8-738B-4282-9CEE-80B2DA190A63}" presName="Name0" presStyleCnt="0">
        <dgm:presLayoutVars>
          <dgm:chMax val="7"/>
          <dgm:chPref val="7"/>
          <dgm:dir/>
          <dgm:animLvl val="lvl"/>
        </dgm:presLayoutVars>
      </dgm:prSet>
      <dgm:spPr/>
      <dgm:t>
        <a:bodyPr/>
        <a:lstStyle/>
        <a:p>
          <a:endParaRPr lang="fr-FR"/>
        </a:p>
      </dgm:t>
    </dgm:pt>
    <dgm:pt modelId="{3A276E21-5485-41E6-9A33-8221C76A2654}" type="pres">
      <dgm:prSet presAssocID="{151738BB-6C32-45A2-8000-B9FBE443555E}" presName="Accent1" presStyleCnt="0"/>
      <dgm:spPr/>
    </dgm:pt>
    <dgm:pt modelId="{E2E0D2F7-EE3D-458B-9CB5-691C26E7376C}" type="pres">
      <dgm:prSet presAssocID="{151738BB-6C32-45A2-8000-B9FBE443555E}" presName="Accent" presStyleLbl="node1" presStyleIdx="0" presStyleCnt="1">
        <dgm:style>
          <a:lnRef idx="2">
            <a:schemeClr val="accent6"/>
          </a:lnRef>
          <a:fillRef idx="1">
            <a:schemeClr val="lt1"/>
          </a:fillRef>
          <a:effectRef idx="0">
            <a:schemeClr val="accent6"/>
          </a:effectRef>
          <a:fontRef idx="minor">
            <a:schemeClr val="dk1"/>
          </a:fontRef>
        </dgm:style>
      </dgm:prSet>
      <dgm:spPr/>
      <dgm:t>
        <a:bodyPr/>
        <a:lstStyle/>
        <a:p>
          <a:endParaRPr lang="fr-FR"/>
        </a:p>
      </dgm:t>
    </dgm:pt>
    <dgm:pt modelId="{93DBDEE8-7925-46E7-953A-3AE986427442}" type="pres">
      <dgm:prSet presAssocID="{151738BB-6C32-45A2-8000-B9FBE443555E}" presName="Child1" presStyleLbl="revTx" presStyleIdx="0" presStyleCnt="2" custScaleX="136637" custScaleY="184215" custLinFactNeighborX="49698" custLinFactNeighborY="4259">
        <dgm:presLayoutVars>
          <dgm:chMax val="0"/>
          <dgm:chPref val="0"/>
          <dgm:bulletEnabled val="1"/>
        </dgm:presLayoutVars>
      </dgm:prSet>
      <dgm:spPr/>
      <dgm:t>
        <a:bodyPr/>
        <a:lstStyle/>
        <a:p>
          <a:endParaRPr lang="fr-FR"/>
        </a:p>
      </dgm:t>
    </dgm:pt>
    <dgm:pt modelId="{E8FA6616-4432-4236-BE1E-875B269AE984}" type="pres">
      <dgm:prSet presAssocID="{151738BB-6C32-45A2-8000-B9FBE443555E}" presName="Parent1" presStyleLbl="revTx" presStyleIdx="1" presStyleCnt="2">
        <dgm:presLayoutVars>
          <dgm:chMax val="1"/>
          <dgm:chPref val="1"/>
          <dgm:bulletEnabled val="1"/>
        </dgm:presLayoutVars>
      </dgm:prSet>
      <dgm:spPr/>
      <dgm:t>
        <a:bodyPr/>
        <a:lstStyle/>
        <a:p>
          <a:endParaRPr lang="fr-FR"/>
        </a:p>
      </dgm:t>
    </dgm:pt>
  </dgm:ptLst>
  <dgm:cxnLst>
    <dgm:cxn modelId="{124A51FF-EF80-4B73-89D2-00FEF53F1492}" srcId="{151738BB-6C32-45A2-8000-B9FBE443555E}" destId="{6B439E71-D20D-48B7-AE73-422A13A01ADE}" srcOrd="4" destOrd="0" parTransId="{8BB166A8-C3DF-407A-964E-E21CA5F464E2}" sibTransId="{7C4A65A3-3676-4AEE-BA14-4FB7ED016C1A}"/>
    <dgm:cxn modelId="{92A163FD-502D-4A71-A9AA-E446E5A69ECC}" type="presOf" srcId="{151738BB-6C32-45A2-8000-B9FBE443555E}" destId="{E8FA6616-4432-4236-BE1E-875B269AE984}" srcOrd="0" destOrd="0" presId="urn:microsoft.com/office/officeart/2009/layout/CircleArrowProcess"/>
    <dgm:cxn modelId="{434EFBE8-FD4A-456B-96E2-0474CFA54936}" type="presOf" srcId="{3C0479EF-B676-4F51-80AC-088E12DA4F38}" destId="{93DBDEE8-7925-46E7-953A-3AE986427442}" srcOrd="0" destOrd="6" presId="urn:microsoft.com/office/officeart/2009/layout/CircleArrowProcess"/>
    <dgm:cxn modelId="{0F5DD2AB-D36D-4F0C-98B1-69310824DF79}" srcId="{151738BB-6C32-45A2-8000-B9FBE443555E}" destId="{6C5CF8DE-174D-4CAA-ADDC-87197E1EB319}" srcOrd="5" destOrd="0" parTransId="{DC602955-9176-4382-9588-8F596DFB2DCF}" sibTransId="{A0F2D088-DD18-4480-8F4F-614FD948FE6D}"/>
    <dgm:cxn modelId="{FFA72072-A96C-4061-A692-AD589D48416F}" type="presOf" srcId="{0391AEEE-AE3B-4471-B62F-09826CF034B3}" destId="{93DBDEE8-7925-46E7-953A-3AE986427442}" srcOrd="0" destOrd="1" presId="urn:microsoft.com/office/officeart/2009/layout/CircleArrowProcess"/>
    <dgm:cxn modelId="{F18628A2-93E6-46E3-9C3A-801AF7E7BC23}" srcId="{151738BB-6C32-45A2-8000-B9FBE443555E}" destId="{F54D679B-585F-4393-A915-7B203D569A87}" srcOrd="3" destOrd="0" parTransId="{F6D80B91-4823-41B8-BE36-E8F379409F43}" sibTransId="{988911F5-C70F-4E42-947E-37C07C7B2419}"/>
    <dgm:cxn modelId="{7C33A64B-091D-4F17-80B4-92C5867D18CD}" type="presOf" srcId="{A64C7316-5DA4-4514-8F13-F521BCD468BA}" destId="{93DBDEE8-7925-46E7-953A-3AE986427442}" srcOrd="0" destOrd="2" presId="urn:microsoft.com/office/officeart/2009/layout/CircleArrowProcess"/>
    <dgm:cxn modelId="{EEFBC280-E977-4009-9FF9-5875917C5DD3}" srcId="{151738BB-6C32-45A2-8000-B9FBE443555E}" destId="{350E0037-926B-4B90-8D72-A33BBB796654}" srcOrd="0" destOrd="0" parTransId="{20314904-1F84-4616-A8B8-0A0DEBA5F28E}" sibTransId="{1EFA11A3-FE40-4541-B0F2-D3057357793F}"/>
    <dgm:cxn modelId="{33399741-C67A-47DB-97CD-EDF5AF9A8848}" type="presOf" srcId="{350E0037-926B-4B90-8D72-A33BBB796654}" destId="{93DBDEE8-7925-46E7-953A-3AE986427442}" srcOrd="0" destOrd="0" presId="urn:microsoft.com/office/officeart/2009/layout/CircleArrowProcess"/>
    <dgm:cxn modelId="{911AFFCE-F137-4508-87E7-83D4E953573E}" type="presOf" srcId="{6B439E71-D20D-48B7-AE73-422A13A01ADE}" destId="{93DBDEE8-7925-46E7-953A-3AE986427442}" srcOrd="0" destOrd="4" presId="urn:microsoft.com/office/officeart/2009/layout/CircleArrowProcess"/>
    <dgm:cxn modelId="{05A9C33B-36C5-4EAD-9578-30A9D1644BD3}" srcId="{151738BB-6C32-45A2-8000-B9FBE443555E}" destId="{3C0479EF-B676-4F51-80AC-088E12DA4F38}" srcOrd="6" destOrd="0" parTransId="{A6DCD0C5-0E9E-4F4E-A271-4421D57BA6FB}" sibTransId="{F15D9F0B-251F-4468-9F25-88FC894F50FC}"/>
    <dgm:cxn modelId="{AE6EB7F2-3980-475C-A9D0-5A8A6D6368BD}" srcId="{151738BB-6C32-45A2-8000-B9FBE443555E}" destId="{A64C7316-5DA4-4514-8F13-F521BCD468BA}" srcOrd="2" destOrd="0" parTransId="{18090FC8-73D9-4897-BB6C-DD83BBB0594C}" sibTransId="{64E672C8-616D-490B-A409-CA25F10CEAD5}"/>
    <dgm:cxn modelId="{ECEBA899-C84A-4B83-8AC8-8F50611E7418}" type="presOf" srcId="{6C5CF8DE-174D-4CAA-ADDC-87197E1EB319}" destId="{93DBDEE8-7925-46E7-953A-3AE986427442}" srcOrd="0" destOrd="5" presId="urn:microsoft.com/office/officeart/2009/layout/CircleArrowProcess"/>
    <dgm:cxn modelId="{4BE6DD52-128E-477D-B194-58D373FFEF79}" srcId="{315C6DD8-738B-4282-9CEE-80B2DA190A63}" destId="{151738BB-6C32-45A2-8000-B9FBE443555E}" srcOrd="0" destOrd="0" parTransId="{46E869F3-7A02-4FA7-A6A8-330AA4D3C04A}" sibTransId="{6595A252-B8C0-4B54-88F4-529A93EF8D40}"/>
    <dgm:cxn modelId="{B04C6835-648E-44B0-B397-1CE06087D85C}" type="presOf" srcId="{F54D679B-585F-4393-A915-7B203D569A87}" destId="{93DBDEE8-7925-46E7-953A-3AE986427442}" srcOrd="0" destOrd="3" presId="urn:microsoft.com/office/officeart/2009/layout/CircleArrowProcess"/>
    <dgm:cxn modelId="{CC1817F6-079C-449E-A884-AFA90B033310}" type="presOf" srcId="{315C6DD8-738B-4282-9CEE-80B2DA190A63}" destId="{D4794DF3-522F-49F8-AE18-BC8A73D6257A}" srcOrd="0" destOrd="0" presId="urn:microsoft.com/office/officeart/2009/layout/CircleArrowProcess"/>
    <dgm:cxn modelId="{2E9AA572-3CCA-49EC-84BB-DD9FAC443EDB}" srcId="{151738BB-6C32-45A2-8000-B9FBE443555E}" destId="{0391AEEE-AE3B-4471-B62F-09826CF034B3}" srcOrd="1" destOrd="0" parTransId="{75C1C463-1C2D-4D6D-A300-35A7ADDE5978}" sibTransId="{86F716DC-C6FF-497E-A120-663652948139}"/>
    <dgm:cxn modelId="{5EF687E1-F75A-4813-B037-3157DDE531DA}" type="presParOf" srcId="{D4794DF3-522F-49F8-AE18-BC8A73D6257A}" destId="{3A276E21-5485-41E6-9A33-8221C76A2654}" srcOrd="0" destOrd="0" presId="urn:microsoft.com/office/officeart/2009/layout/CircleArrowProcess"/>
    <dgm:cxn modelId="{A05EC86B-C654-4B9A-A7E5-D55314933480}" type="presParOf" srcId="{3A276E21-5485-41E6-9A33-8221C76A2654}" destId="{E2E0D2F7-EE3D-458B-9CB5-691C26E7376C}" srcOrd="0" destOrd="0" presId="urn:microsoft.com/office/officeart/2009/layout/CircleArrowProcess"/>
    <dgm:cxn modelId="{48626BCB-4028-4884-B46C-B8286CBC76E8}" type="presParOf" srcId="{D4794DF3-522F-49F8-AE18-BC8A73D6257A}" destId="{93DBDEE8-7925-46E7-953A-3AE986427442}" srcOrd="1" destOrd="0" presId="urn:microsoft.com/office/officeart/2009/layout/CircleArrowProcess"/>
    <dgm:cxn modelId="{16C5B4E9-A554-4994-8DEC-973A716DA34D}" type="presParOf" srcId="{D4794DF3-522F-49F8-AE18-BC8A73D6257A}" destId="{E8FA6616-4432-4236-BE1E-875B269AE984}" srcOrd="2" destOrd="0" presId="urn:microsoft.com/office/officeart/2009/layout/CircleArrowProcess"/>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15C6DD8-738B-4282-9CEE-80B2DA190A63}" type="doc">
      <dgm:prSet loTypeId="urn:microsoft.com/office/officeart/2009/layout/CircleArrowProcess" loCatId="cycle" qsTypeId="urn:microsoft.com/office/officeart/2005/8/quickstyle/simple1" qsCatId="simple" csTypeId="urn:microsoft.com/office/officeart/2005/8/colors/colorful2" csCatId="colorful" phldr="1"/>
      <dgm:spPr/>
      <dgm:t>
        <a:bodyPr/>
        <a:lstStyle/>
        <a:p>
          <a:endParaRPr lang="fr-FR"/>
        </a:p>
      </dgm:t>
    </dgm:pt>
    <dgm:pt modelId="{151738BB-6C32-45A2-8000-B9FBE443555E}">
      <dgm:prSet/>
      <dgm:spPr/>
      <dgm:t>
        <a:bodyPr/>
        <a:lstStyle/>
        <a:p>
          <a:r>
            <a:rPr lang="fr-FR" dirty="0" smtClean="0"/>
            <a:t>Axe 3</a:t>
          </a:r>
          <a:endParaRPr lang="fr-FR" dirty="0"/>
        </a:p>
      </dgm:t>
    </dgm:pt>
    <dgm:pt modelId="{46E869F3-7A02-4FA7-A6A8-330AA4D3C04A}" type="parTrans" cxnId="{4BE6DD52-128E-477D-B194-58D373FFEF79}">
      <dgm:prSet/>
      <dgm:spPr/>
      <dgm:t>
        <a:bodyPr/>
        <a:lstStyle/>
        <a:p>
          <a:endParaRPr lang="fr-FR"/>
        </a:p>
      </dgm:t>
    </dgm:pt>
    <dgm:pt modelId="{6595A252-B8C0-4B54-88F4-529A93EF8D40}" type="sibTrans" cxnId="{4BE6DD52-128E-477D-B194-58D373FFEF79}">
      <dgm:prSet/>
      <dgm:spPr/>
      <dgm:t>
        <a:bodyPr/>
        <a:lstStyle/>
        <a:p>
          <a:endParaRPr lang="fr-FR"/>
        </a:p>
      </dgm:t>
    </dgm:pt>
    <dgm:pt modelId="{0391AEEE-AE3B-4471-B62F-09826CF034B3}">
      <dgm:prSet/>
      <dgm:spPr/>
      <dgm:t>
        <a:bodyPr/>
        <a:lstStyle/>
        <a:p>
          <a:r>
            <a:rPr lang="fr-FR" dirty="0" smtClean="0"/>
            <a:t>Programmation</a:t>
          </a:r>
          <a:endParaRPr lang="fr-FR" dirty="0"/>
        </a:p>
      </dgm:t>
    </dgm:pt>
    <dgm:pt modelId="{75C1C463-1C2D-4D6D-A300-35A7ADDE5978}" type="parTrans" cxnId="{2E9AA572-3CCA-49EC-84BB-DD9FAC443EDB}">
      <dgm:prSet/>
      <dgm:spPr/>
      <dgm:t>
        <a:bodyPr/>
        <a:lstStyle/>
        <a:p>
          <a:endParaRPr lang="fr-FR"/>
        </a:p>
      </dgm:t>
    </dgm:pt>
    <dgm:pt modelId="{86F716DC-C6FF-497E-A120-663652948139}" type="sibTrans" cxnId="{2E9AA572-3CCA-49EC-84BB-DD9FAC443EDB}">
      <dgm:prSet/>
      <dgm:spPr/>
      <dgm:t>
        <a:bodyPr/>
        <a:lstStyle/>
        <a:p>
          <a:endParaRPr lang="fr-FR"/>
        </a:p>
      </dgm:t>
    </dgm:pt>
    <dgm:pt modelId="{D14EBFE7-A435-4859-9755-D8835AC936F3}">
      <dgm:prSe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fr-FR" dirty="0" smtClean="0"/>
            <a:t>Indicateurs</a:t>
          </a:r>
        </a:p>
        <a:p>
          <a:pPr marL="0" marR="0" indent="0" defTabSz="914400" eaLnBrk="1" fontAlgn="auto" latinLnBrk="0" hangingPunct="1">
            <a:lnSpc>
              <a:spcPct val="100000"/>
            </a:lnSpc>
            <a:spcBef>
              <a:spcPts val="0"/>
            </a:spcBef>
            <a:spcAft>
              <a:spcPts val="0"/>
            </a:spcAft>
            <a:buClrTx/>
            <a:buSzTx/>
            <a:buFontTx/>
            <a:buNone/>
            <a:tabLst/>
            <a:defRPr/>
          </a:pPr>
          <a:endParaRPr lang="fr-FR" dirty="0"/>
        </a:p>
      </dgm:t>
    </dgm:pt>
    <dgm:pt modelId="{2F312775-510B-4BD4-A249-07B4173847CF}" type="parTrans" cxnId="{0412E62E-E7F3-45BF-8997-142D39E02FC7}">
      <dgm:prSet/>
      <dgm:spPr/>
      <dgm:t>
        <a:bodyPr/>
        <a:lstStyle/>
        <a:p>
          <a:endParaRPr lang="fr-FR"/>
        </a:p>
      </dgm:t>
    </dgm:pt>
    <dgm:pt modelId="{F0B5BFE6-BB1A-4899-B763-C58CAABAF3A1}" type="sibTrans" cxnId="{0412E62E-E7F3-45BF-8997-142D39E02FC7}">
      <dgm:prSet/>
      <dgm:spPr/>
      <dgm:t>
        <a:bodyPr/>
        <a:lstStyle/>
        <a:p>
          <a:endParaRPr lang="fr-FR"/>
        </a:p>
      </dgm:t>
    </dgm:pt>
    <dgm:pt modelId="{F54D679B-585F-4393-A915-7B203D569A87}">
      <dgm:prSet/>
      <dgm:spPr/>
      <dgm:t>
        <a:bodyPr/>
        <a:lstStyle/>
        <a:p>
          <a:r>
            <a:rPr lang="fr-FR" dirty="0" smtClean="0"/>
            <a:t>Certification</a:t>
          </a:r>
          <a:endParaRPr lang="fr-FR" dirty="0"/>
        </a:p>
      </dgm:t>
    </dgm:pt>
    <dgm:pt modelId="{F6D80B91-4823-41B8-BE36-E8F379409F43}" type="parTrans" cxnId="{F18628A2-93E6-46E3-9C3A-801AF7E7BC23}">
      <dgm:prSet/>
      <dgm:spPr/>
      <dgm:t>
        <a:bodyPr/>
        <a:lstStyle/>
        <a:p>
          <a:endParaRPr lang="fr-FR"/>
        </a:p>
      </dgm:t>
    </dgm:pt>
    <dgm:pt modelId="{988911F5-C70F-4E42-947E-37C07C7B2419}" type="sibTrans" cxnId="{F18628A2-93E6-46E3-9C3A-801AF7E7BC23}">
      <dgm:prSet/>
      <dgm:spPr/>
      <dgm:t>
        <a:bodyPr/>
        <a:lstStyle/>
        <a:p>
          <a:endParaRPr lang="fr-FR"/>
        </a:p>
      </dgm:t>
    </dgm:pt>
    <dgm:pt modelId="{6B439E71-D20D-48B7-AE73-422A13A01ADE}">
      <dgm:prSet/>
      <dgm:spPr/>
      <dgm:t>
        <a:bodyPr/>
        <a:lstStyle/>
        <a:p>
          <a:r>
            <a:rPr lang="fr-FR" dirty="0" smtClean="0"/>
            <a:t>Sous réalisation</a:t>
          </a:r>
          <a:endParaRPr lang="fr-FR" dirty="0"/>
        </a:p>
      </dgm:t>
    </dgm:pt>
    <dgm:pt modelId="{8BB166A8-C3DF-407A-964E-E21CA5F464E2}" type="parTrans" cxnId="{124A51FF-EF80-4B73-89D2-00FEF53F1492}">
      <dgm:prSet/>
      <dgm:spPr/>
      <dgm:t>
        <a:bodyPr/>
        <a:lstStyle/>
        <a:p>
          <a:endParaRPr lang="fr-FR"/>
        </a:p>
      </dgm:t>
    </dgm:pt>
    <dgm:pt modelId="{7C4A65A3-3676-4AEE-BA14-4FB7ED016C1A}" type="sibTrans" cxnId="{124A51FF-EF80-4B73-89D2-00FEF53F1492}">
      <dgm:prSet/>
      <dgm:spPr/>
      <dgm:t>
        <a:bodyPr/>
        <a:lstStyle/>
        <a:p>
          <a:endParaRPr lang="fr-FR"/>
        </a:p>
      </dgm:t>
    </dgm:pt>
    <dgm:pt modelId="{D4794DF3-522F-49F8-AE18-BC8A73D6257A}" type="pres">
      <dgm:prSet presAssocID="{315C6DD8-738B-4282-9CEE-80B2DA190A63}" presName="Name0" presStyleCnt="0">
        <dgm:presLayoutVars>
          <dgm:chMax val="7"/>
          <dgm:chPref val="7"/>
          <dgm:dir/>
          <dgm:animLvl val="lvl"/>
        </dgm:presLayoutVars>
      </dgm:prSet>
      <dgm:spPr/>
      <dgm:t>
        <a:bodyPr/>
        <a:lstStyle/>
        <a:p>
          <a:endParaRPr lang="fr-FR"/>
        </a:p>
      </dgm:t>
    </dgm:pt>
    <dgm:pt modelId="{3A276E21-5485-41E6-9A33-8221C76A2654}" type="pres">
      <dgm:prSet presAssocID="{151738BB-6C32-45A2-8000-B9FBE443555E}" presName="Accent1" presStyleCnt="0"/>
      <dgm:spPr/>
    </dgm:pt>
    <dgm:pt modelId="{E2E0D2F7-EE3D-458B-9CB5-691C26E7376C}" type="pres">
      <dgm:prSet presAssocID="{151738BB-6C32-45A2-8000-B9FBE443555E}" presName="Accent" presStyleLbl="node1" presStyleIdx="0" presStyleCnt="1">
        <dgm:style>
          <a:lnRef idx="2">
            <a:schemeClr val="accent6"/>
          </a:lnRef>
          <a:fillRef idx="1">
            <a:schemeClr val="lt1"/>
          </a:fillRef>
          <a:effectRef idx="0">
            <a:schemeClr val="accent6"/>
          </a:effectRef>
          <a:fontRef idx="minor">
            <a:schemeClr val="dk1"/>
          </a:fontRef>
        </dgm:style>
      </dgm:prSet>
      <dgm:spPr/>
      <dgm:t>
        <a:bodyPr/>
        <a:lstStyle/>
        <a:p>
          <a:endParaRPr lang="fr-FR"/>
        </a:p>
      </dgm:t>
    </dgm:pt>
    <dgm:pt modelId="{93DBDEE8-7925-46E7-953A-3AE986427442}" type="pres">
      <dgm:prSet presAssocID="{151738BB-6C32-45A2-8000-B9FBE443555E}" presName="Child1" presStyleLbl="revTx" presStyleIdx="0" presStyleCnt="2">
        <dgm:presLayoutVars>
          <dgm:chMax val="0"/>
          <dgm:chPref val="0"/>
          <dgm:bulletEnabled val="1"/>
        </dgm:presLayoutVars>
      </dgm:prSet>
      <dgm:spPr/>
      <dgm:t>
        <a:bodyPr/>
        <a:lstStyle/>
        <a:p>
          <a:endParaRPr lang="fr-FR"/>
        </a:p>
      </dgm:t>
    </dgm:pt>
    <dgm:pt modelId="{E8FA6616-4432-4236-BE1E-875B269AE984}" type="pres">
      <dgm:prSet presAssocID="{151738BB-6C32-45A2-8000-B9FBE443555E}" presName="Parent1" presStyleLbl="revTx" presStyleIdx="1" presStyleCnt="2">
        <dgm:presLayoutVars>
          <dgm:chMax val="1"/>
          <dgm:chPref val="1"/>
          <dgm:bulletEnabled val="1"/>
        </dgm:presLayoutVars>
      </dgm:prSet>
      <dgm:spPr/>
      <dgm:t>
        <a:bodyPr/>
        <a:lstStyle/>
        <a:p>
          <a:endParaRPr lang="fr-FR"/>
        </a:p>
      </dgm:t>
    </dgm:pt>
  </dgm:ptLst>
  <dgm:cxnLst>
    <dgm:cxn modelId="{4364E10B-5B8E-4EDB-9F9E-8F77927CD9FC}" type="presOf" srcId="{6B439E71-D20D-48B7-AE73-422A13A01ADE}" destId="{93DBDEE8-7925-46E7-953A-3AE986427442}" srcOrd="0" destOrd="2" presId="urn:microsoft.com/office/officeart/2009/layout/CircleArrowProcess"/>
    <dgm:cxn modelId="{124A51FF-EF80-4B73-89D2-00FEF53F1492}" srcId="{151738BB-6C32-45A2-8000-B9FBE443555E}" destId="{6B439E71-D20D-48B7-AE73-422A13A01ADE}" srcOrd="2" destOrd="0" parTransId="{8BB166A8-C3DF-407A-964E-E21CA5F464E2}" sibTransId="{7C4A65A3-3676-4AEE-BA14-4FB7ED016C1A}"/>
    <dgm:cxn modelId="{9B4D4D75-1050-43FF-8B04-DC9C8F24E947}" type="presOf" srcId="{151738BB-6C32-45A2-8000-B9FBE443555E}" destId="{E8FA6616-4432-4236-BE1E-875B269AE984}" srcOrd="0" destOrd="0" presId="urn:microsoft.com/office/officeart/2009/layout/CircleArrowProcess"/>
    <dgm:cxn modelId="{0412E62E-E7F3-45BF-8997-142D39E02FC7}" srcId="{151738BB-6C32-45A2-8000-B9FBE443555E}" destId="{D14EBFE7-A435-4859-9755-D8835AC936F3}" srcOrd="3" destOrd="0" parTransId="{2F312775-510B-4BD4-A249-07B4173847CF}" sibTransId="{F0B5BFE6-BB1A-4899-B763-C58CAABAF3A1}"/>
    <dgm:cxn modelId="{B5443DF3-A397-40FC-92B2-31EF31660DFC}" type="presOf" srcId="{D14EBFE7-A435-4859-9755-D8835AC936F3}" destId="{93DBDEE8-7925-46E7-953A-3AE986427442}" srcOrd="0" destOrd="3" presId="urn:microsoft.com/office/officeart/2009/layout/CircleArrowProcess"/>
    <dgm:cxn modelId="{F18628A2-93E6-46E3-9C3A-801AF7E7BC23}" srcId="{151738BB-6C32-45A2-8000-B9FBE443555E}" destId="{F54D679B-585F-4393-A915-7B203D569A87}" srcOrd="1" destOrd="0" parTransId="{F6D80B91-4823-41B8-BE36-E8F379409F43}" sibTransId="{988911F5-C70F-4E42-947E-37C07C7B2419}"/>
    <dgm:cxn modelId="{71E3B8F8-093C-4293-A88D-CBD44BDE4BA2}" type="presOf" srcId="{315C6DD8-738B-4282-9CEE-80B2DA190A63}" destId="{D4794DF3-522F-49F8-AE18-BC8A73D6257A}" srcOrd="0" destOrd="0" presId="urn:microsoft.com/office/officeart/2009/layout/CircleArrowProcess"/>
    <dgm:cxn modelId="{B2396FC9-7252-4D13-A02D-1C224E449504}" type="presOf" srcId="{0391AEEE-AE3B-4471-B62F-09826CF034B3}" destId="{93DBDEE8-7925-46E7-953A-3AE986427442}" srcOrd="0" destOrd="0" presId="urn:microsoft.com/office/officeart/2009/layout/CircleArrowProcess"/>
    <dgm:cxn modelId="{4BE6DD52-128E-477D-B194-58D373FFEF79}" srcId="{315C6DD8-738B-4282-9CEE-80B2DA190A63}" destId="{151738BB-6C32-45A2-8000-B9FBE443555E}" srcOrd="0" destOrd="0" parTransId="{46E869F3-7A02-4FA7-A6A8-330AA4D3C04A}" sibTransId="{6595A252-B8C0-4B54-88F4-529A93EF8D40}"/>
    <dgm:cxn modelId="{D5820796-C7EE-4FE1-8280-3130D45B7CA2}" type="presOf" srcId="{F54D679B-585F-4393-A915-7B203D569A87}" destId="{93DBDEE8-7925-46E7-953A-3AE986427442}" srcOrd="0" destOrd="1" presId="urn:microsoft.com/office/officeart/2009/layout/CircleArrowProcess"/>
    <dgm:cxn modelId="{2E9AA572-3CCA-49EC-84BB-DD9FAC443EDB}" srcId="{151738BB-6C32-45A2-8000-B9FBE443555E}" destId="{0391AEEE-AE3B-4471-B62F-09826CF034B3}" srcOrd="0" destOrd="0" parTransId="{75C1C463-1C2D-4D6D-A300-35A7ADDE5978}" sibTransId="{86F716DC-C6FF-497E-A120-663652948139}"/>
    <dgm:cxn modelId="{61031A3E-ADB1-4BA8-83C4-73208531CF07}" type="presParOf" srcId="{D4794DF3-522F-49F8-AE18-BC8A73D6257A}" destId="{3A276E21-5485-41E6-9A33-8221C76A2654}" srcOrd="0" destOrd="0" presId="urn:microsoft.com/office/officeart/2009/layout/CircleArrowProcess"/>
    <dgm:cxn modelId="{D75D6165-24BC-4500-AC70-70DEAB4C730C}" type="presParOf" srcId="{3A276E21-5485-41E6-9A33-8221C76A2654}" destId="{E2E0D2F7-EE3D-458B-9CB5-691C26E7376C}" srcOrd="0" destOrd="0" presId="urn:microsoft.com/office/officeart/2009/layout/CircleArrowProcess"/>
    <dgm:cxn modelId="{DE1134D2-8A5A-4809-95C2-63F456CE2DD6}" type="presParOf" srcId="{D4794DF3-522F-49F8-AE18-BC8A73D6257A}" destId="{93DBDEE8-7925-46E7-953A-3AE986427442}" srcOrd="1" destOrd="0" presId="urn:microsoft.com/office/officeart/2009/layout/CircleArrowProcess"/>
    <dgm:cxn modelId="{5D422385-4F43-4FDC-8102-327EFCCEFAF4}" type="presParOf" srcId="{D4794DF3-522F-49F8-AE18-BC8A73D6257A}" destId="{E8FA6616-4432-4236-BE1E-875B269AE984}" srcOrd="2" destOrd="0" presId="urn:microsoft.com/office/officeart/2009/layout/CircleArrowProcess"/>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738F4C32-86CC-449D-91C5-78A0FB1E1A5C}" type="doc">
      <dgm:prSet loTypeId="urn:microsoft.com/office/officeart/2005/8/layout/funnel1" loCatId="relationship" qsTypeId="urn:microsoft.com/office/officeart/2005/8/quickstyle/simple1" qsCatId="simple" csTypeId="urn:microsoft.com/office/officeart/2005/8/colors/colorful5" csCatId="colorful" phldr="1"/>
      <dgm:spPr/>
      <dgm:t>
        <a:bodyPr/>
        <a:lstStyle/>
        <a:p>
          <a:endParaRPr lang="fr-FR"/>
        </a:p>
      </dgm:t>
    </dgm:pt>
    <dgm:pt modelId="{4DF605C8-870C-497E-AAEB-AB981F4F1AB2}">
      <dgm:prSet phldrT="[Texte]" custT="1"/>
      <dgm:spPr/>
      <dgm:t>
        <a:bodyPr/>
        <a:lstStyle/>
        <a:p>
          <a:r>
            <a:rPr lang="fr-FR" sz="1100" b="1" dirty="0" smtClean="0"/>
            <a:t>3 318 653 € </a:t>
          </a:r>
          <a:endParaRPr lang="fr-FR" sz="1100" b="1" dirty="0"/>
        </a:p>
      </dgm:t>
    </dgm:pt>
    <dgm:pt modelId="{8118DDF9-F29A-4647-9AE8-E5D2ACD29BD8}" type="parTrans" cxnId="{AACECB58-5F5E-4B82-9AA8-16AEEDB8FBA1}">
      <dgm:prSet/>
      <dgm:spPr/>
      <dgm:t>
        <a:bodyPr/>
        <a:lstStyle/>
        <a:p>
          <a:endParaRPr lang="fr-FR"/>
        </a:p>
      </dgm:t>
    </dgm:pt>
    <dgm:pt modelId="{73722734-4C53-434E-A721-4A3524B63249}" type="sibTrans" cxnId="{AACECB58-5F5E-4B82-9AA8-16AEEDB8FBA1}">
      <dgm:prSet/>
      <dgm:spPr/>
      <dgm:t>
        <a:bodyPr/>
        <a:lstStyle/>
        <a:p>
          <a:endParaRPr lang="fr-FR"/>
        </a:p>
      </dgm:t>
    </dgm:pt>
    <dgm:pt modelId="{06584EB5-09AD-4B76-8B43-5967A391E762}">
      <dgm:prSet phldrT="[Texte]" custT="1"/>
      <dgm:spPr/>
      <dgm:t>
        <a:bodyPr/>
        <a:lstStyle/>
        <a:p>
          <a:r>
            <a:rPr lang="fr-FR" sz="1100" b="1" dirty="0" smtClean="0"/>
            <a:t>14 778 930 €</a:t>
          </a:r>
          <a:endParaRPr lang="fr-FR" sz="1100" b="1" dirty="0"/>
        </a:p>
      </dgm:t>
    </dgm:pt>
    <dgm:pt modelId="{EBD7187E-0400-4070-907B-2509246A4E81}" type="parTrans" cxnId="{78328C28-47AD-49E6-A26C-BFDB2BB8CBC0}">
      <dgm:prSet/>
      <dgm:spPr/>
      <dgm:t>
        <a:bodyPr/>
        <a:lstStyle/>
        <a:p>
          <a:endParaRPr lang="fr-FR"/>
        </a:p>
      </dgm:t>
    </dgm:pt>
    <dgm:pt modelId="{D5826A06-6940-46F4-AE52-D56049FC5423}" type="sibTrans" cxnId="{78328C28-47AD-49E6-A26C-BFDB2BB8CBC0}">
      <dgm:prSet/>
      <dgm:spPr/>
      <dgm:t>
        <a:bodyPr/>
        <a:lstStyle/>
        <a:p>
          <a:endParaRPr lang="fr-FR"/>
        </a:p>
      </dgm:t>
    </dgm:pt>
    <dgm:pt modelId="{1DB50577-B527-4BA3-8199-EBA6E814AA6A}">
      <dgm:prSet phldrT="[Texte]" custT="1"/>
      <dgm:spPr/>
      <dgm:t>
        <a:bodyPr/>
        <a:lstStyle/>
        <a:p>
          <a:r>
            <a:rPr lang="fr-FR" sz="1200" b="1" dirty="0" smtClean="0"/>
            <a:t>123 633 849 €</a:t>
          </a:r>
          <a:endParaRPr lang="fr-FR" sz="1200" b="1" dirty="0"/>
        </a:p>
      </dgm:t>
    </dgm:pt>
    <dgm:pt modelId="{DFA187E0-1913-4D38-A463-71FE7FD8020A}" type="parTrans" cxnId="{83457B8A-37AC-4755-BD3D-CC825357B85F}">
      <dgm:prSet/>
      <dgm:spPr/>
      <dgm:t>
        <a:bodyPr/>
        <a:lstStyle/>
        <a:p>
          <a:endParaRPr lang="fr-FR"/>
        </a:p>
      </dgm:t>
    </dgm:pt>
    <dgm:pt modelId="{D0922C13-3972-44A3-909A-D734AD9F5A79}" type="sibTrans" cxnId="{83457B8A-37AC-4755-BD3D-CC825357B85F}">
      <dgm:prSet/>
      <dgm:spPr/>
      <dgm:t>
        <a:bodyPr/>
        <a:lstStyle/>
        <a:p>
          <a:endParaRPr lang="fr-FR"/>
        </a:p>
      </dgm:t>
    </dgm:pt>
    <dgm:pt modelId="{DA406436-3AE8-485E-B47C-41595A756977}">
      <dgm:prSet phldrT="[Texte]">
        <dgm:style>
          <a:lnRef idx="2">
            <a:schemeClr val="accent4"/>
          </a:lnRef>
          <a:fillRef idx="1">
            <a:schemeClr val="lt1"/>
          </a:fillRef>
          <a:effectRef idx="0">
            <a:schemeClr val="accent4"/>
          </a:effectRef>
          <a:fontRef idx="minor">
            <a:schemeClr val="dk1"/>
          </a:fontRef>
        </dgm:style>
      </dgm:prSet>
      <dgm:spPr/>
      <dgm:t>
        <a:bodyPr/>
        <a:lstStyle/>
        <a:p>
          <a:r>
            <a:rPr lang="fr-FR" dirty="0" smtClean="0"/>
            <a:t>141 731 432 € </a:t>
          </a:r>
          <a:endParaRPr lang="fr-FR" dirty="0"/>
        </a:p>
      </dgm:t>
    </dgm:pt>
    <dgm:pt modelId="{C2407808-58C3-4E6D-A386-0AA94FE516B2}" type="parTrans" cxnId="{1CB23FAB-4402-4AFC-8D6F-176B00C738F4}">
      <dgm:prSet/>
      <dgm:spPr/>
      <dgm:t>
        <a:bodyPr/>
        <a:lstStyle/>
        <a:p>
          <a:endParaRPr lang="fr-FR"/>
        </a:p>
      </dgm:t>
    </dgm:pt>
    <dgm:pt modelId="{C58C46A6-CF10-4385-9589-6DBD9DEF20F4}" type="sibTrans" cxnId="{1CB23FAB-4402-4AFC-8D6F-176B00C738F4}">
      <dgm:prSet/>
      <dgm:spPr/>
      <dgm:t>
        <a:bodyPr/>
        <a:lstStyle/>
        <a:p>
          <a:endParaRPr lang="fr-FR"/>
        </a:p>
      </dgm:t>
    </dgm:pt>
    <dgm:pt modelId="{83DB6048-6C55-49CA-81EC-AF766048FACF}" type="pres">
      <dgm:prSet presAssocID="{738F4C32-86CC-449D-91C5-78A0FB1E1A5C}" presName="Name0" presStyleCnt="0">
        <dgm:presLayoutVars>
          <dgm:chMax val="4"/>
          <dgm:resizeHandles val="exact"/>
        </dgm:presLayoutVars>
      </dgm:prSet>
      <dgm:spPr/>
      <dgm:t>
        <a:bodyPr/>
        <a:lstStyle/>
        <a:p>
          <a:endParaRPr lang="fr-FR"/>
        </a:p>
      </dgm:t>
    </dgm:pt>
    <dgm:pt modelId="{BFBE50BB-984A-47CE-87F7-4DA11B9234EE}" type="pres">
      <dgm:prSet presAssocID="{738F4C32-86CC-449D-91C5-78A0FB1E1A5C}" presName="ellipse" presStyleLbl="trBgShp" presStyleIdx="0" presStyleCnt="1"/>
      <dgm:spPr/>
    </dgm:pt>
    <dgm:pt modelId="{B060CA65-3C09-461E-A603-8D8DC205A2B2}" type="pres">
      <dgm:prSet presAssocID="{738F4C32-86CC-449D-91C5-78A0FB1E1A5C}" presName="arrow1" presStyleLbl="fgShp" presStyleIdx="0" presStyleCnt="1"/>
      <dgm:spPr/>
    </dgm:pt>
    <dgm:pt modelId="{D03E1904-9AE3-4E31-B744-44E0F09B1AB4}" type="pres">
      <dgm:prSet presAssocID="{738F4C32-86CC-449D-91C5-78A0FB1E1A5C}" presName="rectangle" presStyleLbl="revTx" presStyleIdx="0" presStyleCnt="1" custLinFactNeighborX="-578" custLinFactNeighborY="17975">
        <dgm:presLayoutVars>
          <dgm:bulletEnabled val="1"/>
        </dgm:presLayoutVars>
      </dgm:prSet>
      <dgm:spPr/>
      <dgm:t>
        <a:bodyPr/>
        <a:lstStyle/>
        <a:p>
          <a:endParaRPr lang="fr-FR"/>
        </a:p>
      </dgm:t>
    </dgm:pt>
    <dgm:pt modelId="{6978C2EF-0DB2-4377-AB02-C7B236014F0E}" type="pres">
      <dgm:prSet presAssocID="{06584EB5-09AD-4B76-8B43-5967A391E762}" presName="item1" presStyleLbl="node1" presStyleIdx="0" presStyleCnt="3" custScaleX="148134" custScaleY="137875" custLinFactNeighborX="-10731" custLinFactNeighborY="-5865">
        <dgm:presLayoutVars>
          <dgm:bulletEnabled val="1"/>
        </dgm:presLayoutVars>
      </dgm:prSet>
      <dgm:spPr/>
      <dgm:t>
        <a:bodyPr/>
        <a:lstStyle/>
        <a:p>
          <a:endParaRPr lang="fr-FR"/>
        </a:p>
      </dgm:t>
    </dgm:pt>
    <dgm:pt modelId="{FA311A74-8BF0-45A1-81D6-1D2D710AA4A6}" type="pres">
      <dgm:prSet presAssocID="{1DB50577-B527-4BA3-8199-EBA6E814AA6A}" presName="item2" presStyleLbl="node1" presStyleIdx="1" presStyleCnt="3" custScaleX="124815" custScaleY="110454" custLinFactNeighborX="-3790" custLinFactNeighborY="-2418">
        <dgm:presLayoutVars>
          <dgm:bulletEnabled val="1"/>
        </dgm:presLayoutVars>
      </dgm:prSet>
      <dgm:spPr/>
      <dgm:t>
        <a:bodyPr/>
        <a:lstStyle/>
        <a:p>
          <a:endParaRPr lang="fr-FR"/>
        </a:p>
      </dgm:t>
    </dgm:pt>
    <dgm:pt modelId="{5D46DB7B-A36B-43D1-8C72-454756CA68C4}" type="pres">
      <dgm:prSet presAssocID="{DA406436-3AE8-485E-B47C-41595A756977}" presName="item3" presStyleLbl="node1" presStyleIdx="2" presStyleCnt="3" custScaleX="117391" custScaleY="109844" custLinFactNeighborX="11316" custLinFactNeighborY="-2174">
        <dgm:presLayoutVars>
          <dgm:bulletEnabled val="1"/>
        </dgm:presLayoutVars>
      </dgm:prSet>
      <dgm:spPr/>
      <dgm:t>
        <a:bodyPr/>
        <a:lstStyle/>
        <a:p>
          <a:endParaRPr lang="fr-FR"/>
        </a:p>
      </dgm:t>
    </dgm:pt>
    <dgm:pt modelId="{DDBC7BB1-1FA3-45EA-8651-0FEBA16DFF64}" type="pres">
      <dgm:prSet presAssocID="{738F4C32-86CC-449D-91C5-78A0FB1E1A5C}" presName="funnel" presStyleLbl="trAlignAcc1" presStyleIdx="0" presStyleCnt="1" custScaleY="102345" custLinFactNeighborX="-358" custLinFactNeighborY="694"/>
      <dgm:spPr/>
    </dgm:pt>
  </dgm:ptLst>
  <dgm:cxnLst>
    <dgm:cxn modelId="{78328C28-47AD-49E6-A26C-BFDB2BB8CBC0}" srcId="{738F4C32-86CC-449D-91C5-78A0FB1E1A5C}" destId="{06584EB5-09AD-4B76-8B43-5967A391E762}" srcOrd="1" destOrd="0" parTransId="{EBD7187E-0400-4070-907B-2509246A4E81}" sibTransId="{D5826A06-6940-46F4-AE52-D56049FC5423}"/>
    <dgm:cxn modelId="{DA336C0D-F36D-4CBB-94CD-6CC2C2A1F284}" type="presOf" srcId="{4DF605C8-870C-497E-AAEB-AB981F4F1AB2}" destId="{5D46DB7B-A36B-43D1-8C72-454756CA68C4}" srcOrd="0" destOrd="0" presId="urn:microsoft.com/office/officeart/2005/8/layout/funnel1"/>
    <dgm:cxn modelId="{650292CF-F7D8-418E-85C1-9FEC0E710BAB}" type="presOf" srcId="{738F4C32-86CC-449D-91C5-78A0FB1E1A5C}" destId="{83DB6048-6C55-49CA-81EC-AF766048FACF}" srcOrd="0" destOrd="0" presId="urn:microsoft.com/office/officeart/2005/8/layout/funnel1"/>
    <dgm:cxn modelId="{24696D6F-3225-41B9-B18D-C0096D9C7C60}" type="presOf" srcId="{06584EB5-09AD-4B76-8B43-5967A391E762}" destId="{FA311A74-8BF0-45A1-81D6-1D2D710AA4A6}" srcOrd="0" destOrd="0" presId="urn:microsoft.com/office/officeart/2005/8/layout/funnel1"/>
    <dgm:cxn modelId="{83457B8A-37AC-4755-BD3D-CC825357B85F}" srcId="{738F4C32-86CC-449D-91C5-78A0FB1E1A5C}" destId="{1DB50577-B527-4BA3-8199-EBA6E814AA6A}" srcOrd="2" destOrd="0" parTransId="{DFA187E0-1913-4D38-A463-71FE7FD8020A}" sibTransId="{D0922C13-3972-44A3-909A-D734AD9F5A79}"/>
    <dgm:cxn modelId="{EFD6982B-9FE0-4E05-AF2A-0E3FDA812B19}" type="presOf" srcId="{DA406436-3AE8-485E-B47C-41595A756977}" destId="{D03E1904-9AE3-4E31-B744-44E0F09B1AB4}" srcOrd="0" destOrd="0" presId="urn:microsoft.com/office/officeart/2005/8/layout/funnel1"/>
    <dgm:cxn modelId="{59E68F86-77DF-46E0-A36F-E7E9286A8D23}" type="presOf" srcId="{1DB50577-B527-4BA3-8199-EBA6E814AA6A}" destId="{6978C2EF-0DB2-4377-AB02-C7B236014F0E}" srcOrd="0" destOrd="0" presId="urn:microsoft.com/office/officeart/2005/8/layout/funnel1"/>
    <dgm:cxn modelId="{1CB23FAB-4402-4AFC-8D6F-176B00C738F4}" srcId="{738F4C32-86CC-449D-91C5-78A0FB1E1A5C}" destId="{DA406436-3AE8-485E-B47C-41595A756977}" srcOrd="3" destOrd="0" parTransId="{C2407808-58C3-4E6D-A386-0AA94FE516B2}" sibTransId="{C58C46A6-CF10-4385-9589-6DBD9DEF20F4}"/>
    <dgm:cxn modelId="{AACECB58-5F5E-4B82-9AA8-16AEEDB8FBA1}" srcId="{738F4C32-86CC-449D-91C5-78A0FB1E1A5C}" destId="{4DF605C8-870C-497E-AAEB-AB981F4F1AB2}" srcOrd="0" destOrd="0" parTransId="{8118DDF9-F29A-4647-9AE8-E5D2ACD29BD8}" sibTransId="{73722734-4C53-434E-A721-4A3524B63249}"/>
    <dgm:cxn modelId="{18C6DD71-DEBC-47D3-8B85-B27400A2A136}" type="presParOf" srcId="{83DB6048-6C55-49CA-81EC-AF766048FACF}" destId="{BFBE50BB-984A-47CE-87F7-4DA11B9234EE}" srcOrd="0" destOrd="0" presId="urn:microsoft.com/office/officeart/2005/8/layout/funnel1"/>
    <dgm:cxn modelId="{D67D9736-B35F-465F-B7BB-B7713CFDF407}" type="presParOf" srcId="{83DB6048-6C55-49CA-81EC-AF766048FACF}" destId="{B060CA65-3C09-461E-A603-8D8DC205A2B2}" srcOrd="1" destOrd="0" presId="urn:microsoft.com/office/officeart/2005/8/layout/funnel1"/>
    <dgm:cxn modelId="{14FB73A9-6053-41E9-9879-AD44BFDCEB45}" type="presParOf" srcId="{83DB6048-6C55-49CA-81EC-AF766048FACF}" destId="{D03E1904-9AE3-4E31-B744-44E0F09B1AB4}" srcOrd="2" destOrd="0" presId="urn:microsoft.com/office/officeart/2005/8/layout/funnel1"/>
    <dgm:cxn modelId="{74C41DA7-494C-4C69-9C0D-F08C5F1AFDC8}" type="presParOf" srcId="{83DB6048-6C55-49CA-81EC-AF766048FACF}" destId="{6978C2EF-0DB2-4377-AB02-C7B236014F0E}" srcOrd="3" destOrd="0" presId="urn:microsoft.com/office/officeart/2005/8/layout/funnel1"/>
    <dgm:cxn modelId="{CCA28E20-D2FE-454D-AEC3-76FDBDD659A4}" type="presParOf" srcId="{83DB6048-6C55-49CA-81EC-AF766048FACF}" destId="{FA311A74-8BF0-45A1-81D6-1D2D710AA4A6}" srcOrd="4" destOrd="0" presId="urn:microsoft.com/office/officeart/2005/8/layout/funnel1"/>
    <dgm:cxn modelId="{10D791D6-5073-43A2-B2F7-0FA1053495B8}" type="presParOf" srcId="{83DB6048-6C55-49CA-81EC-AF766048FACF}" destId="{5D46DB7B-A36B-43D1-8C72-454756CA68C4}" srcOrd="5" destOrd="0" presId="urn:microsoft.com/office/officeart/2005/8/layout/funnel1"/>
    <dgm:cxn modelId="{E7F69628-EC70-46B5-9D0F-B16B7D9D93DD}" type="presParOf" srcId="{83DB6048-6C55-49CA-81EC-AF766048FACF}" destId="{DDBC7BB1-1FA3-45EA-8651-0FEBA16DFF64}" srcOrd="6" destOrd="0" presId="urn:microsoft.com/office/officeart/2005/8/layout/funnel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500CA277-2822-4659-A9A7-14ABD6CCC480}" type="doc">
      <dgm:prSet loTypeId="urn:microsoft.com/office/officeart/2005/8/layout/radial1" loCatId="cycle" qsTypeId="urn:microsoft.com/office/officeart/2005/8/quickstyle/simple1" qsCatId="simple" csTypeId="urn:microsoft.com/office/officeart/2005/8/colors/colorful2" csCatId="colorful" phldr="1"/>
      <dgm:spPr/>
      <dgm:t>
        <a:bodyPr/>
        <a:lstStyle/>
        <a:p>
          <a:endParaRPr lang="fr-FR"/>
        </a:p>
      </dgm:t>
    </dgm:pt>
    <dgm:pt modelId="{F4DB2F40-318B-43AE-BF88-2C98AAF74459}" type="pres">
      <dgm:prSet presAssocID="{500CA277-2822-4659-A9A7-14ABD6CCC480}" presName="cycle" presStyleCnt="0">
        <dgm:presLayoutVars>
          <dgm:chMax val="1"/>
          <dgm:dir/>
          <dgm:animLvl val="ctr"/>
          <dgm:resizeHandles val="exact"/>
        </dgm:presLayoutVars>
      </dgm:prSet>
      <dgm:spPr/>
      <dgm:t>
        <a:bodyPr/>
        <a:lstStyle/>
        <a:p>
          <a:endParaRPr lang="fr-FR"/>
        </a:p>
      </dgm:t>
    </dgm:pt>
  </dgm:ptLst>
  <dgm:cxnLst>
    <dgm:cxn modelId="{B5B1424F-B030-4EA5-9A3D-33B319D2809B}" type="presOf" srcId="{500CA277-2822-4659-A9A7-14ABD6CCC480}" destId="{F4DB2F40-318B-43AE-BF88-2C98AAF74459}" srcOrd="0" destOrd="0" presId="urn:microsoft.com/office/officeart/2005/8/layout/radial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315C6DD8-738B-4282-9CEE-80B2DA190A63}" type="doc">
      <dgm:prSet loTypeId="urn:microsoft.com/office/officeart/2009/layout/CircleArrowProcess" loCatId="cycle" qsTypeId="urn:microsoft.com/office/officeart/2005/8/quickstyle/simple1" qsCatId="simple" csTypeId="urn:microsoft.com/office/officeart/2005/8/colors/colorful2" csCatId="colorful" phldr="1"/>
      <dgm:spPr/>
      <dgm:t>
        <a:bodyPr/>
        <a:lstStyle/>
        <a:p>
          <a:endParaRPr lang="fr-FR"/>
        </a:p>
      </dgm:t>
    </dgm:pt>
    <dgm:pt modelId="{151738BB-6C32-45A2-8000-B9FBE443555E}">
      <dgm:prSet/>
      <dgm:spPr/>
      <dgm:t>
        <a:bodyPr/>
        <a:lstStyle/>
        <a:p>
          <a:r>
            <a:rPr lang="fr-FR" b="1" dirty="0" smtClean="0">
              <a:solidFill>
                <a:schemeClr val="tx1"/>
              </a:solidFill>
              <a:latin typeface="Arial Narrow" panose="020B0606020202030204" pitchFamily="34" charset="0"/>
            </a:rPr>
            <a:t>Synthèse</a:t>
          </a:r>
          <a:endParaRPr lang="fr-FR" dirty="0">
            <a:solidFill>
              <a:schemeClr val="tx1"/>
            </a:solidFill>
          </a:endParaRPr>
        </a:p>
      </dgm:t>
    </dgm:pt>
    <dgm:pt modelId="{46E869F3-7A02-4FA7-A6A8-330AA4D3C04A}" type="parTrans" cxnId="{4BE6DD52-128E-477D-B194-58D373FFEF79}">
      <dgm:prSet/>
      <dgm:spPr/>
      <dgm:t>
        <a:bodyPr/>
        <a:lstStyle/>
        <a:p>
          <a:endParaRPr lang="fr-FR"/>
        </a:p>
      </dgm:t>
    </dgm:pt>
    <dgm:pt modelId="{6595A252-B8C0-4B54-88F4-529A93EF8D40}" type="sibTrans" cxnId="{4BE6DD52-128E-477D-B194-58D373FFEF79}">
      <dgm:prSet/>
      <dgm:spPr/>
      <dgm:t>
        <a:bodyPr/>
        <a:lstStyle/>
        <a:p>
          <a:endParaRPr lang="fr-FR"/>
        </a:p>
      </dgm:t>
    </dgm:pt>
    <dgm:pt modelId="{0391AEEE-AE3B-4471-B62F-09826CF034B3}">
      <dgm:prSet custT="1"/>
      <dgm:spPr/>
      <dgm:t>
        <a:bodyPr/>
        <a:lstStyle/>
        <a:p>
          <a:r>
            <a:rPr lang="fr-FR" sz="2000" dirty="0" smtClean="0"/>
            <a:t>Programmation</a:t>
          </a:r>
          <a:endParaRPr lang="fr-FR" sz="2000" dirty="0"/>
        </a:p>
      </dgm:t>
    </dgm:pt>
    <dgm:pt modelId="{75C1C463-1C2D-4D6D-A300-35A7ADDE5978}" type="parTrans" cxnId="{2E9AA572-3CCA-49EC-84BB-DD9FAC443EDB}">
      <dgm:prSet/>
      <dgm:spPr/>
      <dgm:t>
        <a:bodyPr/>
        <a:lstStyle/>
        <a:p>
          <a:endParaRPr lang="fr-FR"/>
        </a:p>
      </dgm:t>
    </dgm:pt>
    <dgm:pt modelId="{86F716DC-C6FF-497E-A120-663652948139}" type="sibTrans" cxnId="{2E9AA572-3CCA-49EC-84BB-DD9FAC443EDB}">
      <dgm:prSet/>
      <dgm:spPr/>
      <dgm:t>
        <a:bodyPr/>
        <a:lstStyle/>
        <a:p>
          <a:endParaRPr lang="fr-FR"/>
        </a:p>
      </dgm:t>
    </dgm:pt>
    <dgm:pt modelId="{26AB1942-7812-416C-B7C0-DF6F3910C9C1}">
      <dgm:prSet custT="1"/>
      <dgm:spPr/>
      <dgm:t>
        <a:bodyPr/>
        <a:lstStyle/>
        <a:p>
          <a:r>
            <a:rPr lang="fr-FR" sz="2000" dirty="0" smtClean="0"/>
            <a:t>Certification</a:t>
          </a:r>
          <a:endParaRPr lang="fr-FR" sz="2000" dirty="0"/>
        </a:p>
      </dgm:t>
    </dgm:pt>
    <dgm:pt modelId="{7A9D84B6-D865-4BD5-BC1A-68D5002245A6}" type="parTrans" cxnId="{4D6FB11C-5A20-4DC8-9362-6F0BE5C602C2}">
      <dgm:prSet/>
      <dgm:spPr/>
      <dgm:t>
        <a:bodyPr/>
        <a:lstStyle/>
        <a:p>
          <a:endParaRPr lang="fr-FR"/>
        </a:p>
      </dgm:t>
    </dgm:pt>
    <dgm:pt modelId="{49B6CC70-546F-407F-8DC9-88644ECB2F42}" type="sibTrans" cxnId="{4D6FB11C-5A20-4DC8-9362-6F0BE5C602C2}">
      <dgm:prSet/>
      <dgm:spPr/>
      <dgm:t>
        <a:bodyPr/>
        <a:lstStyle/>
        <a:p>
          <a:endParaRPr lang="fr-FR"/>
        </a:p>
      </dgm:t>
    </dgm:pt>
    <dgm:pt modelId="{A22455BF-CCA4-4074-88ED-962D2DF85A76}">
      <dgm:prSet custT="1"/>
      <dgm:spPr/>
      <dgm:t>
        <a:bodyPr/>
        <a:lstStyle/>
        <a:p>
          <a:r>
            <a:rPr lang="fr-FR" sz="2000" dirty="0" smtClean="0"/>
            <a:t>Indicateurs participants</a:t>
          </a:r>
          <a:endParaRPr lang="fr-FR" sz="2000" dirty="0"/>
        </a:p>
      </dgm:t>
    </dgm:pt>
    <dgm:pt modelId="{FEBC4517-A5E8-4367-95CD-B64CE52783A7}" type="parTrans" cxnId="{B6CB7BF4-A1CE-4B4D-B5B5-B1D450DBC745}">
      <dgm:prSet/>
      <dgm:spPr/>
      <dgm:t>
        <a:bodyPr/>
        <a:lstStyle/>
        <a:p>
          <a:endParaRPr lang="fr-FR"/>
        </a:p>
      </dgm:t>
    </dgm:pt>
    <dgm:pt modelId="{4F894D19-F2AF-49DC-B2D3-5D0C7BD6DC93}" type="sibTrans" cxnId="{B6CB7BF4-A1CE-4B4D-B5B5-B1D450DBC745}">
      <dgm:prSet/>
      <dgm:spPr/>
      <dgm:t>
        <a:bodyPr/>
        <a:lstStyle/>
        <a:p>
          <a:endParaRPr lang="fr-FR"/>
        </a:p>
      </dgm:t>
    </dgm:pt>
    <dgm:pt modelId="{D4794DF3-522F-49F8-AE18-BC8A73D6257A}" type="pres">
      <dgm:prSet presAssocID="{315C6DD8-738B-4282-9CEE-80B2DA190A63}" presName="Name0" presStyleCnt="0">
        <dgm:presLayoutVars>
          <dgm:chMax val="7"/>
          <dgm:chPref val="7"/>
          <dgm:dir/>
          <dgm:animLvl val="lvl"/>
        </dgm:presLayoutVars>
      </dgm:prSet>
      <dgm:spPr/>
      <dgm:t>
        <a:bodyPr/>
        <a:lstStyle/>
        <a:p>
          <a:endParaRPr lang="fr-FR"/>
        </a:p>
      </dgm:t>
    </dgm:pt>
    <dgm:pt modelId="{3A276E21-5485-41E6-9A33-8221C76A2654}" type="pres">
      <dgm:prSet presAssocID="{151738BB-6C32-45A2-8000-B9FBE443555E}" presName="Accent1" presStyleCnt="0"/>
      <dgm:spPr/>
    </dgm:pt>
    <dgm:pt modelId="{E2E0D2F7-EE3D-458B-9CB5-691C26E7376C}" type="pres">
      <dgm:prSet presAssocID="{151738BB-6C32-45A2-8000-B9FBE443555E}" presName="Accent" presStyleLbl="node1" presStyleIdx="0" presStyleCnt="1">
        <dgm:style>
          <a:lnRef idx="2">
            <a:schemeClr val="accent6"/>
          </a:lnRef>
          <a:fillRef idx="1">
            <a:schemeClr val="lt1"/>
          </a:fillRef>
          <a:effectRef idx="0">
            <a:schemeClr val="accent6"/>
          </a:effectRef>
          <a:fontRef idx="minor">
            <a:schemeClr val="dk1"/>
          </a:fontRef>
        </dgm:style>
      </dgm:prSet>
      <dgm:spPr/>
      <dgm:t>
        <a:bodyPr/>
        <a:lstStyle/>
        <a:p>
          <a:endParaRPr lang="fr-FR"/>
        </a:p>
      </dgm:t>
    </dgm:pt>
    <dgm:pt modelId="{93DBDEE8-7925-46E7-953A-3AE986427442}" type="pres">
      <dgm:prSet presAssocID="{151738BB-6C32-45A2-8000-B9FBE443555E}" presName="Child1" presStyleLbl="revTx" presStyleIdx="0" presStyleCnt="2" custScaleX="136637" custScaleY="184215" custLinFactNeighborX="49698" custLinFactNeighborY="4259">
        <dgm:presLayoutVars>
          <dgm:chMax val="0"/>
          <dgm:chPref val="0"/>
          <dgm:bulletEnabled val="1"/>
        </dgm:presLayoutVars>
      </dgm:prSet>
      <dgm:spPr/>
      <dgm:t>
        <a:bodyPr/>
        <a:lstStyle/>
        <a:p>
          <a:endParaRPr lang="fr-FR"/>
        </a:p>
      </dgm:t>
    </dgm:pt>
    <dgm:pt modelId="{E8FA6616-4432-4236-BE1E-875B269AE984}" type="pres">
      <dgm:prSet presAssocID="{151738BB-6C32-45A2-8000-B9FBE443555E}" presName="Parent1" presStyleLbl="revTx" presStyleIdx="1" presStyleCnt="2">
        <dgm:presLayoutVars>
          <dgm:chMax val="1"/>
          <dgm:chPref val="1"/>
          <dgm:bulletEnabled val="1"/>
        </dgm:presLayoutVars>
      </dgm:prSet>
      <dgm:spPr/>
      <dgm:t>
        <a:bodyPr/>
        <a:lstStyle/>
        <a:p>
          <a:endParaRPr lang="fr-FR"/>
        </a:p>
      </dgm:t>
    </dgm:pt>
  </dgm:ptLst>
  <dgm:cxnLst>
    <dgm:cxn modelId="{4D6FB11C-5A20-4DC8-9362-6F0BE5C602C2}" srcId="{151738BB-6C32-45A2-8000-B9FBE443555E}" destId="{26AB1942-7812-416C-B7C0-DF6F3910C9C1}" srcOrd="1" destOrd="0" parTransId="{7A9D84B6-D865-4BD5-BC1A-68D5002245A6}" sibTransId="{49B6CC70-546F-407F-8DC9-88644ECB2F42}"/>
    <dgm:cxn modelId="{5769FF89-2E66-4B99-815F-D87091A5F33C}" type="presOf" srcId="{0391AEEE-AE3B-4471-B62F-09826CF034B3}" destId="{93DBDEE8-7925-46E7-953A-3AE986427442}" srcOrd="0" destOrd="0" presId="urn:microsoft.com/office/officeart/2009/layout/CircleArrowProcess"/>
    <dgm:cxn modelId="{1D106B04-2B16-4D0E-A627-97C0EC2D4447}" type="presOf" srcId="{315C6DD8-738B-4282-9CEE-80B2DA190A63}" destId="{D4794DF3-522F-49F8-AE18-BC8A73D6257A}" srcOrd="0" destOrd="0" presId="urn:microsoft.com/office/officeart/2009/layout/CircleArrowProcess"/>
    <dgm:cxn modelId="{8D3560EE-6AC8-4A72-9D0E-9A26F8E617A0}" type="presOf" srcId="{26AB1942-7812-416C-B7C0-DF6F3910C9C1}" destId="{93DBDEE8-7925-46E7-953A-3AE986427442}" srcOrd="0" destOrd="1" presId="urn:microsoft.com/office/officeart/2009/layout/CircleArrowProcess"/>
    <dgm:cxn modelId="{66DBE6B3-C4D8-4403-8D0A-D246D3E2ED8A}" type="presOf" srcId="{151738BB-6C32-45A2-8000-B9FBE443555E}" destId="{E8FA6616-4432-4236-BE1E-875B269AE984}" srcOrd="0" destOrd="0" presId="urn:microsoft.com/office/officeart/2009/layout/CircleArrowProcess"/>
    <dgm:cxn modelId="{B6CB7BF4-A1CE-4B4D-B5B5-B1D450DBC745}" srcId="{151738BB-6C32-45A2-8000-B9FBE443555E}" destId="{A22455BF-CCA4-4074-88ED-962D2DF85A76}" srcOrd="2" destOrd="0" parTransId="{FEBC4517-A5E8-4367-95CD-B64CE52783A7}" sibTransId="{4F894D19-F2AF-49DC-B2D3-5D0C7BD6DC93}"/>
    <dgm:cxn modelId="{4BE6DD52-128E-477D-B194-58D373FFEF79}" srcId="{315C6DD8-738B-4282-9CEE-80B2DA190A63}" destId="{151738BB-6C32-45A2-8000-B9FBE443555E}" srcOrd="0" destOrd="0" parTransId="{46E869F3-7A02-4FA7-A6A8-330AA4D3C04A}" sibTransId="{6595A252-B8C0-4B54-88F4-529A93EF8D40}"/>
    <dgm:cxn modelId="{41AC313F-809E-4A3F-9CEA-0DCC37BFC7EB}" type="presOf" srcId="{A22455BF-CCA4-4074-88ED-962D2DF85A76}" destId="{93DBDEE8-7925-46E7-953A-3AE986427442}" srcOrd="0" destOrd="2" presId="urn:microsoft.com/office/officeart/2009/layout/CircleArrowProcess"/>
    <dgm:cxn modelId="{2E9AA572-3CCA-49EC-84BB-DD9FAC443EDB}" srcId="{151738BB-6C32-45A2-8000-B9FBE443555E}" destId="{0391AEEE-AE3B-4471-B62F-09826CF034B3}" srcOrd="0" destOrd="0" parTransId="{75C1C463-1C2D-4D6D-A300-35A7ADDE5978}" sibTransId="{86F716DC-C6FF-497E-A120-663652948139}"/>
    <dgm:cxn modelId="{613E3E9C-873C-4415-B2FD-9D9BEF9F67A9}" type="presParOf" srcId="{D4794DF3-522F-49F8-AE18-BC8A73D6257A}" destId="{3A276E21-5485-41E6-9A33-8221C76A2654}" srcOrd="0" destOrd="0" presId="urn:microsoft.com/office/officeart/2009/layout/CircleArrowProcess"/>
    <dgm:cxn modelId="{26D72D91-8208-4F7F-9CCC-C0FA4C6C0369}" type="presParOf" srcId="{3A276E21-5485-41E6-9A33-8221C76A2654}" destId="{E2E0D2F7-EE3D-458B-9CB5-691C26E7376C}" srcOrd="0" destOrd="0" presId="urn:microsoft.com/office/officeart/2009/layout/CircleArrowProcess"/>
    <dgm:cxn modelId="{4A2F6A28-8BEF-48B7-A977-67745D84DAA2}" type="presParOf" srcId="{D4794DF3-522F-49F8-AE18-BC8A73D6257A}" destId="{93DBDEE8-7925-46E7-953A-3AE986427442}" srcOrd="1" destOrd="0" presId="urn:microsoft.com/office/officeart/2009/layout/CircleArrowProcess"/>
    <dgm:cxn modelId="{B3119033-2032-491F-9DD0-2639CCAF2F47}" type="presParOf" srcId="{D4794DF3-522F-49F8-AE18-BC8A73D6257A}" destId="{E8FA6616-4432-4236-BE1E-875B269AE984}" srcOrd="2" destOrd="0" presId="urn:microsoft.com/office/officeart/2009/layout/CircleArrowProcess"/>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3834C171-15CD-4E52-91BB-5182C5CCC56E}" type="doc">
      <dgm:prSet loTypeId="urn:microsoft.com/office/officeart/2005/8/layout/lProcess2" loCatId="list" qsTypeId="urn:microsoft.com/office/officeart/2005/8/quickstyle/simple1" qsCatId="simple" csTypeId="urn:microsoft.com/office/officeart/2005/8/colors/accent5_5" csCatId="accent5" phldr="1"/>
      <dgm:spPr/>
      <dgm:t>
        <a:bodyPr/>
        <a:lstStyle/>
        <a:p>
          <a:endParaRPr lang="fr-FR"/>
        </a:p>
      </dgm:t>
    </dgm:pt>
    <dgm:pt modelId="{8B68A3BA-6072-4C5B-9539-6839D6335E94}">
      <dgm:prSet phldrT="[Texte]" custT="1"/>
      <dgm:spPr/>
      <dgm:t>
        <a:bodyPr/>
        <a:lstStyle/>
        <a:p>
          <a:r>
            <a:rPr lang="fr-FR" sz="2000" b="1" dirty="0" smtClean="0">
              <a:solidFill>
                <a:schemeClr val="tx1"/>
              </a:solidFill>
            </a:rPr>
            <a:t>Axe 1</a:t>
          </a:r>
          <a:endParaRPr lang="fr-FR" sz="1900" dirty="0">
            <a:solidFill>
              <a:schemeClr val="tx1"/>
            </a:solidFill>
          </a:endParaRPr>
        </a:p>
      </dgm:t>
    </dgm:pt>
    <dgm:pt modelId="{4C02552E-DD33-4A5A-B02A-A85C5D1ACF21}" type="parTrans" cxnId="{95B22D27-04A9-4415-AEB9-BFCBCB0E7B9A}">
      <dgm:prSet/>
      <dgm:spPr/>
      <dgm:t>
        <a:bodyPr/>
        <a:lstStyle/>
        <a:p>
          <a:endParaRPr lang="fr-FR">
            <a:solidFill>
              <a:schemeClr val="tx1"/>
            </a:solidFill>
          </a:endParaRPr>
        </a:p>
      </dgm:t>
    </dgm:pt>
    <dgm:pt modelId="{3DE9C735-97CD-463A-A54E-EE3C04D8880A}" type="sibTrans" cxnId="{95B22D27-04A9-4415-AEB9-BFCBCB0E7B9A}">
      <dgm:prSet/>
      <dgm:spPr/>
      <dgm:t>
        <a:bodyPr/>
        <a:lstStyle/>
        <a:p>
          <a:endParaRPr lang="fr-FR">
            <a:solidFill>
              <a:schemeClr val="tx1"/>
            </a:solidFill>
          </a:endParaRPr>
        </a:p>
      </dgm:t>
    </dgm:pt>
    <dgm:pt modelId="{E77FE14E-5356-4983-AD19-AD55B695FC94}">
      <dgm:prSet phldrT="[Texte]" custT="1"/>
      <dgm:spPr/>
      <dgm:t>
        <a:bodyPr/>
        <a:lstStyle/>
        <a:p>
          <a:r>
            <a:rPr lang="fr-FR" sz="2000" b="1" dirty="0" smtClean="0">
              <a:solidFill>
                <a:schemeClr val="tx1"/>
              </a:solidFill>
            </a:rPr>
            <a:t>Axe 3</a:t>
          </a:r>
          <a:endParaRPr lang="fr-FR" sz="1900" dirty="0">
            <a:solidFill>
              <a:schemeClr val="tx1"/>
            </a:solidFill>
          </a:endParaRPr>
        </a:p>
      </dgm:t>
    </dgm:pt>
    <dgm:pt modelId="{FFD6A7F3-1C86-4321-B952-BEE7E5D035BD}" type="parTrans" cxnId="{0A457A7C-03AD-4EEC-A141-968012E76CDD}">
      <dgm:prSet/>
      <dgm:spPr/>
      <dgm:t>
        <a:bodyPr/>
        <a:lstStyle/>
        <a:p>
          <a:endParaRPr lang="fr-FR">
            <a:solidFill>
              <a:schemeClr val="tx1"/>
            </a:solidFill>
          </a:endParaRPr>
        </a:p>
      </dgm:t>
    </dgm:pt>
    <dgm:pt modelId="{9BFF0501-A5B6-4331-8FFD-503AE3D4287D}" type="sibTrans" cxnId="{0A457A7C-03AD-4EEC-A141-968012E76CDD}">
      <dgm:prSet/>
      <dgm:spPr/>
      <dgm:t>
        <a:bodyPr/>
        <a:lstStyle/>
        <a:p>
          <a:endParaRPr lang="fr-FR">
            <a:solidFill>
              <a:schemeClr val="tx1"/>
            </a:solidFill>
          </a:endParaRPr>
        </a:p>
      </dgm:t>
    </dgm:pt>
    <dgm:pt modelId="{5764706D-C8F9-4136-9E4B-1168A721B42C}">
      <dgm:prSet phldrT="[Texte]" custT="1"/>
      <dgm:spPr/>
      <dgm:t>
        <a:bodyPr/>
        <a:lstStyle/>
        <a:p>
          <a:r>
            <a:rPr lang="fr-FR" sz="1900" dirty="0" smtClean="0">
              <a:solidFill>
                <a:schemeClr val="tx1"/>
              </a:solidFill>
            </a:rPr>
            <a:t>taux de programmation actualisé de 90,44 % et théorique de 91,74 %</a:t>
          </a:r>
          <a:endParaRPr lang="fr-FR" sz="1900" dirty="0">
            <a:solidFill>
              <a:schemeClr val="tx1"/>
            </a:solidFill>
          </a:endParaRPr>
        </a:p>
      </dgm:t>
    </dgm:pt>
    <dgm:pt modelId="{6C818A27-41E1-4A62-A1A4-3A56A618E320}" type="parTrans" cxnId="{4B65BB5C-E9E9-4F2C-9284-371FCF13576B}">
      <dgm:prSet/>
      <dgm:spPr/>
      <dgm:t>
        <a:bodyPr/>
        <a:lstStyle/>
        <a:p>
          <a:endParaRPr lang="fr-FR"/>
        </a:p>
      </dgm:t>
    </dgm:pt>
    <dgm:pt modelId="{A5C5B040-3A02-4060-B81C-4235D64A2EBE}" type="sibTrans" cxnId="{4B65BB5C-E9E9-4F2C-9284-371FCF13576B}">
      <dgm:prSet/>
      <dgm:spPr/>
      <dgm:t>
        <a:bodyPr/>
        <a:lstStyle/>
        <a:p>
          <a:endParaRPr lang="fr-FR"/>
        </a:p>
      </dgm:t>
    </dgm:pt>
    <dgm:pt modelId="{240B773F-804B-4BB8-A974-F1755BB90BCA}">
      <dgm:prSet phldrT="[Texte]" custT="1"/>
      <dgm:spPr/>
      <dgm:t>
        <a:bodyPr/>
        <a:lstStyle/>
        <a:p>
          <a:r>
            <a:rPr lang="fr-FR" sz="2000" b="1" dirty="0" smtClean="0">
              <a:solidFill>
                <a:schemeClr val="tx1"/>
              </a:solidFill>
            </a:rPr>
            <a:t>Axe 2</a:t>
          </a:r>
          <a:endParaRPr lang="fr-FR" sz="1900" dirty="0">
            <a:solidFill>
              <a:schemeClr val="tx1"/>
            </a:solidFill>
          </a:endParaRPr>
        </a:p>
      </dgm:t>
    </dgm:pt>
    <dgm:pt modelId="{A8A59C3E-F056-47D1-B6B3-358D65793459}" type="parTrans" cxnId="{F9C0C8A6-0DB5-44A3-A47A-4FD39D313C22}">
      <dgm:prSet/>
      <dgm:spPr/>
      <dgm:t>
        <a:bodyPr/>
        <a:lstStyle/>
        <a:p>
          <a:endParaRPr lang="fr-FR"/>
        </a:p>
      </dgm:t>
    </dgm:pt>
    <dgm:pt modelId="{FF3F96A0-C766-4EF1-9FA8-F362290689CD}" type="sibTrans" cxnId="{F9C0C8A6-0DB5-44A3-A47A-4FD39D313C22}">
      <dgm:prSet/>
      <dgm:spPr/>
      <dgm:t>
        <a:bodyPr/>
        <a:lstStyle/>
        <a:p>
          <a:endParaRPr lang="fr-FR"/>
        </a:p>
      </dgm:t>
    </dgm:pt>
    <dgm:pt modelId="{10C235E7-167E-4E4A-818D-1BE7E1F261A7}">
      <dgm:prSet phldrT="[Texte]" custT="1"/>
      <dgm:spPr/>
      <dgm:t>
        <a:bodyPr/>
        <a:lstStyle/>
        <a:p>
          <a:endParaRPr lang="fr-FR" sz="1900" dirty="0" smtClean="0">
            <a:solidFill>
              <a:schemeClr val="tx1"/>
            </a:solidFill>
          </a:endParaRPr>
        </a:p>
        <a:p>
          <a:r>
            <a:rPr lang="fr-FR" sz="1900" dirty="0" smtClean="0">
              <a:solidFill>
                <a:schemeClr val="tx1"/>
              </a:solidFill>
            </a:rPr>
            <a:t>taux de programmation actualisé de 49,37 % et théorique de 49,37 %</a:t>
          </a:r>
          <a:endParaRPr lang="fr-FR" sz="1900" dirty="0">
            <a:solidFill>
              <a:schemeClr val="tx1"/>
            </a:solidFill>
          </a:endParaRPr>
        </a:p>
      </dgm:t>
    </dgm:pt>
    <dgm:pt modelId="{A371B09E-087C-4798-BF79-4FD8938F018F}" type="parTrans" cxnId="{7D125C8F-C8F6-4F86-AAB6-F1A93CA9949E}">
      <dgm:prSet/>
      <dgm:spPr/>
      <dgm:t>
        <a:bodyPr/>
        <a:lstStyle/>
        <a:p>
          <a:endParaRPr lang="fr-FR"/>
        </a:p>
      </dgm:t>
    </dgm:pt>
    <dgm:pt modelId="{AA357061-3657-4E81-8430-F0F9E997523D}" type="sibTrans" cxnId="{7D125C8F-C8F6-4F86-AAB6-F1A93CA9949E}">
      <dgm:prSet/>
      <dgm:spPr/>
      <dgm:t>
        <a:bodyPr/>
        <a:lstStyle/>
        <a:p>
          <a:endParaRPr lang="fr-FR"/>
        </a:p>
      </dgm:t>
    </dgm:pt>
    <dgm:pt modelId="{48EEE54F-98C3-401B-91CB-EC7134817E19}">
      <dgm:prSet phldrT="[Texte]" custT="1"/>
      <dgm:spPr/>
      <dgm:t>
        <a:bodyPr/>
        <a:lstStyle/>
        <a:p>
          <a:endParaRPr lang="fr-FR" sz="2000" b="1" dirty="0" smtClean="0">
            <a:solidFill>
              <a:schemeClr val="tx1"/>
            </a:solidFill>
          </a:endParaRPr>
        </a:p>
        <a:p>
          <a:r>
            <a:rPr lang="fr-FR" sz="1900" dirty="0" smtClean="0">
              <a:solidFill>
                <a:schemeClr val="tx1"/>
              </a:solidFill>
            </a:rPr>
            <a:t>taux de programmation actualisé de 107,81 % et théorique de 127,98 %</a:t>
          </a:r>
          <a:endParaRPr lang="fr-FR" sz="1900" dirty="0">
            <a:solidFill>
              <a:schemeClr val="tx1"/>
            </a:solidFill>
          </a:endParaRPr>
        </a:p>
      </dgm:t>
    </dgm:pt>
    <dgm:pt modelId="{CCD1FE69-3E60-4169-AA2C-D386A27972C1}" type="parTrans" cxnId="{18A2E53B-E4D7-47D3-9E36-8BC2DF224696}">
      <dgm:prSet/>
      <dgm:spPr/>
      <dgm:t>
        <a:bodyPr/>
        <a:lstStyle/>
        <a:p>
          <a:endParaRPr lang="fr-FR"/>
        </a:p>
      </dgm:t>
    </dgm:pt>
    <dgm:pt modelId="{672E9B90-1FC2-4BA8-9D40-6EB56DBA74C2}" type="sibTrans" cxnId="{18A2E53B-E4D7-47D3-9E36-8BC2DF224696}">
      <dgm:prSet/>
      <dgm:spPr/>
      <dgm:t>
        <a:bodyPr/>
        <a:lstStyle/>
        <a:p>
          <a:endParaRPr lang="fr-FR"/>
        </a:p>
      </dgm:t>
    </dgm:pt>
    <dgm:pt modelId="{D677F1F7-B202-431A-88E8-B5F395342154}" type="pres">
      <dgm:prSet presAssocID="{3834C171-15CD-4E52-91BB-5182C5CCC56E}" presName="theList" presStyleCnt="0">
        <dgm:presLayoutVars>
          <dgm:dir/>
          <dgm:animLvl val="lvl"/>
          <dgm:resizeHandles val="exact"/>
        </dgm:presLayoutVars>
      </dgm:prSet>
      <dgm:spPr/>
      <dgm:t>
        <a:bodyPr/>
        <a:lstStyle/>
        <a:p>
          <a:endParaRPr lang="fr-FR"/>
        </a:p>
      </dgm:t>
    </dgm:pt>
    <dgm:pt modelId="{C23C9414-8A13-4C28-8631-E798C6AC82D2}" type="pres">
      <dgm:prSet presAssocID="{8B68A3BA-6072-4C5B-9539-6839D6335E94}" presName="compNode" presStyleCnt="0"/>
      <dgm:spPr/>
    </dgm:pt>
    <dgm:pt modelId="{0DF77617-B9B2-4051-9DA5-9D35CDD510A6}" type="pres">
      <dgm:prSet presAssocID="{8B68A3BA-6072-4C5B-9539-6839D6335E94}" presName="aNode" presStyleLbl="bgShp" presStyleIdx="0" presStyleCnt="3"/>
      <dgm:spPr/>
      <dgm:t>
        <a:bodyPr/>
        <a:lstStyle/>
        <a:p>
          <a:endParaRPr lang="fr-FR"/>
        </a:p>
      </dgm:t>
    </dgm:pt>
    <dgm:pt modelId="{83DC1A33-083B-4576-8630-2930981B9482}" type="pres">
      <dgm:prSet presAssocID="{8B68A3BA-6072-4C5B-9539-6839D6335E94}" presName="textNode" presStyleLbl="bgShp" presStyleIdx="0" presStyleCnt="3"/>
      <dgm:spPr/>
      <dgm:t>
        <a:bodyPr/>
        <a:lstStyle/>
        <a:p>
          <a:endParaRPr lang="fr-FR"/>
        </a:p>
      </dgm:t>
    </dgm:pt>
    <dgm:pt modelId="{78B13D5A-1352-4BB9-949F-BA4706E4A46D}" type="pres">
      <dgm:prSet presAssocID="{8B68A3BA-6072-4C5B-9539-6839D6335E94}" presName="compChildNode" presStyleCnt="0"/>
      <dgm:spPr/>
    </dgm:pt>
    <dgm:pt modelId="{FED96354-C2EA-467A-BF15-E232ED785026}" type="pres">
      <dgm:prSet presAssocID="{8B68A3BA-6072-4C5B-9539-6839D6335E94}" presName="theInnerList" presStyleCnt="0"/>
      <dgm:spPr/>
    </dgm:pt>
    <dgm:pt modelId="{F3BB8EB4-0DCE-432E-A300-7C45D1F4A6C4}" type="pres">
      <dgm:prSet presAssocID="{5764706D-C8F9-4136-9E4B-1168A721B42C}" presName="childNode" presStyleLbl="node1" presStyleIdx="0" presStyleCnt="3">
        <dgm:presLayoutVars>
          <dgm:bulletEnabled val="1"/>
        </dgm:presLayoutVars>
      </dgm:prSet>
      <dgm:spPr/>
      <dgm:t>
        <a:bodyPr/>
        <a:lstStyle/>
        <a:p>
          <a:endParaRPr lang="fr-FR"/>
        </a:p>
      </dgm:t>
    </dgm:pt>
    <dgm:pt modelId="{53F0ACD6-3C97-4879-B5B7-2CEFF8E15FAE}" type="pres">
      <dgm:prSet presAssocID="{8B68A3BA-6072-4C5B-9539-6839D6335E94}" presName="aSpace" presStyleCnt="0"/>
      <dgm:spPr/>
    </dgm:pt>
    <dgm:pt modelId="{F25E0EB4-CB8D-4026-A7A4-48457427D536}" type="pres">
      <dgm:prSet presAssocID="{240B773F-804B-4BB8-A974-F1755BB90BCA}" presName="compNode" presStyleCnt="0"/>
      <dgm:spPr/>
    </dgm:pt>
    <dgm:pt modelId="{65B89EB1-ABE8-4146-9218-E8B1C640677E}" type="pres">
      <dgm:prSet presAssocID="{240B773F-804B-4BB8-A974-F1755BB90BCA}" presName="aNode" presStyleLbl="bgShp" presStyleIdx="1" presStyleCnt="3"/>
      <dgm:spPr/>
      <dgm:t>
        <a:bodyPr/>
        <a:lstStyle/>
        <a:p>
          <a:endParaRPr lang="fr-FR"/>
        </a:p>
      </dgm:t>
    </dgm:pt>
    <dgm:pt modelId="{99799C9C-832E-4FB7-A624-E1631213F632}" type="pres">
      <dgm:prSet presAssocID="{240B773F-804B-4BB8-A974-F1755BB90BCA}" presName="textNode" presStyleLbl="bgShp" presStyleIdx="1" presStyleCnt="3"/>
      <dgm:spPr/>
      <dgm:t>
        <a:bodyPr/>
        <a:lstStyle/>
        <a:p>
          <a:endParaRPr lang="fr-FR"/>
        </a:p>
      </dgm:t>
    </dgm:pt>
    <dgm:pt modelId="{E233961A-C28C-428F-B846-8D26D26A106C}" type="pres">
      <dgm:prSet presAssocID="{240B773F-804B-4BB8-A974-F1755BB90BCA}" presName="compChildNode" presStyleCnt="0"/>
      <dgm:spPr/>
    </dgm:pt>
    <dgm:pt modelId="{B9024518-952A-43BF-BE3C-0E56999B292A}" type="pres">
      <dgm:prSet presAssocID="{240B773F-804B-4BB8-A974-F1755BB90BCA}" presName="theInnerList" presStyleCnt="0"/>
      <dgm:spPr/>
    </dgm:pt>
    <dgm:pt modelId="{6EAD7AB6-A3CD-4959-9C7A-ED7DA55E8FAE}" type="pres">
      <dgm:prSet presAssocID="{10C235E7-167E-4E4A-818D-1BE7E1F261A7}" presName="childNode" presStyleLbl="node1" presStyleIdx="1" presStyleCnt="3">
        <dgm:presLayoutVars>
          <dgm:bulletEnabled val="1"/>
        </dgm:presLayoutVars>
      </dgm:prSet>
      <dgm:spPr/>
      <dgm:t>
        <a:bodyPr/>
        <a:lstStyle/>
        <a:p>
          <a:endParaRPr lang="fr-FR"/>
        </a:p>
      </dgm:t>
    </dgm:pt>
    <dgm:pt modelId="{3692761C-FBDD-45A7-A899-90777BBBDBDE}" type="pres">
      <dgm:prSet presAssocID="{240B773F-804B-4BB8-A974-F1755BB90BCA}" presName="aSpace" presStyleCnt="0"/>
      <dgm:spPr/>
    </dgm:pt>
    <dgm:pt modelId="{6AE5A7A0-FEE1-42D0-8B6F-BA4230FD4510}" type="pres">
      <dgm:prSet presAssocID="{E77FE14E-5356-4983-AD19-AD55B695FC94}" presName="compNode" presStyleCnt="0"/>
      <dgm:spPr/>
    </dgm:pt>
    <dgm:pt modelId="{67D08DE1-BBD9-40F3-ABE8-DB67492FBB8F}" type="pres">
      <dgm:prSet presAssocID="{E77FE14E-5356-4983-AD19-AD55B695FC94}" presName="aNode" presStyleLbl="bgShp" presStyleIdx="2" presStyleCnt="3"/>
      <dgm:spPr/>
      <dgm:t>
        <a:bodyPr/>
        <a:lstStyle/>
        <a:p>
          <a:endParaRPr lang="fr-FR"/>
        </a:p>
      </dgm:t>
    </dgm:pt>
    <dgm:pt modelId="{D962E0A0-7454-4591-8F95-BC9C41DE141C}" type="pres">
      <dgm:prSet presAssocID="{E77FE14E-5356-4983-AD19-AD55B695FC94}" presName="textNode" presStyleLbl="bgShp" presStyleIdx="2" presStyleCnt="3"/>
      <dgm:spPr/>
      <dgm:t>
        <a:bodyPr/>
        <a:lstStyle/>
        <a:p>
          <a:endParaRPr lang="fr-FR"/>
        </a:p>
      </dgm:t>
    </dgm:pt>
    <dgm:pt modelId="{A0EF0163-E5A7-40B7-8B62-2B4E677B624F}" type="pres">
      <dgm:prSet presAssocID="{E77FE14E-5356-4983-AD19-AD55B695FC94}" presName="compChildNode" presStyleCnt="0"/>
      <dgm:spPr/>
    </dgm:pt>
    <dgm:pt modelId="{9C770644-AB49-483E-B23B-EFCAB0A56D43}" type="pres">
      <dgm:prSet presAssocID="{E77FE14E-5356-4983-AD19-AD55B695FC94}" presName="theInnerList" presStyleCnt="0"/>
      <dgm:spPr/>
    </dgm:pt>
    <dgm:pt modelId="{F648464D-B313-4EF7-9C81-0B6B36E01A54}" type="pres">
      <dgm:prSet presAssocID="{48EEE54F-98C3-401B-91CB-EC7134817E19}" presName="childNode" presStyleLbl="node1" presStyleIdx="2" presStyleCnt="3">
        <dgm:presLayoutVars>
          <dgm:bulletEnabled val="1"/>
        </dgm:presLayoutVars>
      </dgm:prSet>
      <dgm:spPr/>
      <dgm:t>
        <a:bodyPr/>
        <a:lstStyle/>
        <a:p>
          <a:endParaRPr lang="fr-FR"/>
        </a:p>
      </dgm:t>
    </dgm:pt>
  </dgm:ptLst>
  <dgm:cxnLst>
    <dgm:cxn modelId="{A5B71CAB-FB4E-4CDD-8990-597B8A49F218}" type="presOf" srcId="{E77FE14E-5356-4983-AD19-AD55B695FC94}" destId="{67D08DE1-BBD9-40F3-ABE8-DB67492FBB8F}" srcOrd="0" destOrd="0" presId="urn:microsoft.com/office/officeart/2005/8/layout/lProcess2"/>
    <dgm:cxn modelId="{A5FEC895-D668-4E98-A8DD-06492ECB5BE9}" type="presOf" srcId="{8B68A3BA-6072-4C5B-9539-6839D6335E94}" destId="{83DC1A33-083B-4576-8630-2930981B9482}" srcOrd="1" destOrd="0" presId="urn:microsoft.com/office/officeart/2005/8/layout/lProcess2"/>
    <dgm:cxn modelId="{F9C0C8A6-0DB5-44A3-A47A-4FD39D313C22}" srcId="{3834C171-15CD-4E52-91BB-5182C5CCC56E}" destId="{240B773F-804B-4BB8-A974-F1755BB90BCA}" srcOrd="1" destOrd="0" parTransId="{A8A59C3E-F056-47D1-B6B3-358D65793459}" sibTransId="{FF3F96A0-C766-4EF1-9FA8-F362290689CD}"/>
    <dgm:cxn modelId="{6553EF93-FCE2-4436-8187-B429790A9515}" type="presOf" srcId="{10C235E7-167E-4E4A-818D-1BE7E1F261A7}" destId="{6EAD7AB6-A3CD-4959-9C7A-ED7DA55E8FAE}" srcOrd="0" destOrd="0" presId="urn:microsoft.com/office/officeart/2005/8/layout/lProcess2"/>
    <dgm:cxn modelId="{BDDD6FD8-1862-4F74-8D7E-DAE0447EAE6F}" type="presOf" srcId="{E77FE14E-5356-4983-AD19-AD55B695FC94}" destId="{D962E0A0-7454-4591-8F95-BC9C41DE141C}" srcOrd="1" destOrd="0" presId="urn:microsoft.com/office/officeart/2005/8/layout/lProcess2"/>
    <dgm:cxn modelId="{800F037B-BB88-4F4F-A8D3-5D200C0A4B37}" type="presOf" srcId="{8B68A3BA-6072-4C5B-9539-6839D6335E94}" destId="{0DF77617-B9B2-4051-9DA5-9D35CDD510A6}" srcOrd="0" destOrd="0" presId="urn:microsoft.com/office/officeart/2005/8/layout/lProcess2"/>
    <dgm:cxn modelId="{F721E77F-F52C-4B39-A790-F37C822E8DF6}" type="presOf" srcId="{240B773F-804B-4BB8-A974-F1755BB90BCA}" destId="{99799C9C-832E-4FB7-A624-E1631213F632}" srcOrd="1" destOrd="0" presId="urn:microsoft.com/office/officeart/2005/8/layout/lProcess2"/>
    <dgm:cxn modelId="{18A2E53B-E4D7-47D3-9E36-8BC2DF224696}" srcId="{E77FE14E-5356-4983-AD19-AD55B695FC94}" destId="{48EEE54F-98C3-401B-91CB-EC7134817E19}" srcOrd="0" destOrd="0" parTransId="{CCD1FE69-3E60-4169-AA2C-D386A27972C1}" sibTransId="{672E9B90-1FC2-4BA8-9D40-6EB56DBA74C2}"/>
    <dgm:cxn modelId="{7D125C8F-C8F6-4F86-AAB6-F1A93CA9949E}" srcId="{240B773F-804B-4BB8-A974-F1755BB90BCA}" destId="{10C235E7-167E-4E4A-818D-1BE7E1F261A7}" srcOrd="0" destOrd="0" parTransId="{A371B09E-087C-4798-BF79-4FD8938F018F}" sibTransId="{AA357061-3657-4E81-8430-F0F9E997523D}"/>
    <dgm:cxn modelId="{50FF4D0A-B028-45FA-8C45-32E6F6B0B8D9}" type="presOf" srcId="{3834C171-15CD-4E52-91BB-5182C5CCC56E}" destId="{D677F1F7-B202-431A-88E8-B5F395342154}" srcOrd="0" destOrd="0" presId="urn:microsoft.com/office/officeart/2005/8/layout/lProcess2"/>
    <dgm:cxn modelId="{535A4B06-3B92-4D4E-9B8A-45C8AB311C70}" type="presOf" srcId="{48EEE54F-98C3-401B-91CB-EC7134817E19}" destId="{F648464D-B313-4EF7-9C81-0B6B36E01A54}" srcOrd="0" destOrd="0" presId="urn:microsoft.com/office/officeart/2005/8/layout/lProcess2"/>
    <dgm:cxn modelId="{95B22D27-04A9-4415-AEB9-BFCBCB0E7B9A}" srcId="{3834C171-15CD-4E52-91BB-5182C5CCC56E}" destId="{8B68A3BA-6072-4C5B-9539-6839D6335E94}" srcOrd="0" destOrd="0" parTransId="{4C02552E-DD33-4A5A-B02A-A85C5D1ACF21}" sibTransId="{3DE9C735-97CD-463A-A54E-EE3C04D8880A}"/>
    <dgm:cxn modelId="{8AA3BE56-4551-4DA5-83B7-67AA31A1A2C5}" type="presOf" srcId="{240B773F-804B-4BB8-A974-F1755BB90BCA}" destId="{65B89EB1-ABE8-4146-9218-E8B1C640677E}" srcOrd="0" destOrd="0" presId="urn:microsoft.com/office/officeart/2005/8/layout/lProcess2"/>
    <dgm:cxn modelId="{0A457A7C-03AD-4EEC-A141-968012E76CDD}" srcId="{3834C171-15CD-4E52-91BB-5182C5CCC56E}" destId="{E77FE14E-5356-4983-AD19-AD55B695FC94}" srcOrd="2" destOrd="0" parTransId="{FFD6A7F3-1C86-4321-B952-BEE7E5D035BD}" sibTransId="{9BFF0501-A5B6-4331-8FFD-503AE3D4287D}"/>
    <dgm:cxn modelId="{4B65BB5C-E9E9-4F2C-9284-371FCF13576B}" srcId="{8B68A3BA-6072-4C5B-9539-6839D6335E94}" destId="{5764706D-C8F9-4136-9E4B-1168A721B42C}" srcOrd="0" destOrd="0" parTransId="{6C818A27-41E1-4A62-A1A4-3A56A618E320}" sibTransId="{A5C5B040-3A02-4060-B81C-4235D64A2EBE}"/>
    <dgm:cxn modelId="{535E5E83-E026-4CD1-98E7-A4A99435F094}" type="presOf" srcId="{5764706D-C8F9-4136-9E4B-1168A721B42C}" destId="{F3BB8EB4-0DCE-432E-A300-7C45D1F4A6C4}" srcOrd="0" destOrd="0" presId="urn:microsoft.com/office/officeart/2005/8/layout/lProcess2"/>
    <dgm:cxn modelId="{78D45B7B-756D-46F3-8057-24C7FB0DCADA}" type="presParOf" srcId="{D677F1F7-B202-431A-88E8-B5F395342154}" destId="{C23C9414-8A13-4C28-8631-E798C6AC82D2}" srcOrd="0" destOrd="0" presId="urn:microsoft.com/office/officeart/2005/8/layout/lProcess2"/>
    <dgm:cxn modelId="{3B8473B1-36F7-4742-B79D-62C0B6819794}" type="presParOf" srcId="{C23C9414-8A13-4C28-8631-E798C6AC82D2}" destId="{0DF77617-B9B2-4051-9DA5-9D35CDD510A6}" srcOrd="0" destOrd="0" presId="urn:microsoft.com/office/officeart/2005/8/layout/lProcess2"/>
    <dgm:cxn modelId="{15F90246-453A-427B-AA0D-448088BA9BEC}" type="presParOf" srcId="{C23C9414-8A13-4C28-8631-E798C6AC82D2}" destId="{83DC1A33-083B-4576-8630-2930981B9482}" srcOrd="1" destOrd="0" presId="urn:microsoft.com/office/officeart/2005/8/layout/lProcess2"/>
    <dgm:cxn modelId="{E7E57E36-24CF-4785-B366-BA0BAC070410}" type="presParOf" srcId="{C23C9414-8A13-4C28-8631-E798C6AC82D2}" destId="{78B13D5A-1352-4BB9-949F-BA4706E4A46D}" srcOrd="2" destOrd="0" presId="urn:microsoft.com/office/officeart/2005/8/layout/lProcess2"/>
    <dgm:cxn modelId="{3D96FCF4-75A1-45FE-8011-0C0B7E3D3971}" type="presParOf" srcId="{78B13D5A-1352-4BB9-949F-BA4706E4A46D}" destId="{FED96354-C2EA-467A-BF15-E232ED785026}" srcOrd="0" destOrd="0" presId="urn:microsoft.com/office/officeart/2005/8/layout/lProcess2"/>
    <dgm:cxn modelId="{8E0E42B8-6FC8-44F5-8D45-F12B055B3599}" type="presParOf" srcId="{FED96354-C2EA-467A-BF15-E232ED785026}" destId="{F3BB8EB4-0DCE-432E-A300-7C45D1F4A6C4}" srcOrd="0" destOrd="0" presId="urn:microsoft.com/office/officeart/2005/8/layout/lProcess2"/>
    <dgm:cxn modelId="{D67C838D-ADB5-4455-9040-C3EC7B123EC5}" type="presParOf" srcId="{D677F1F7-B202-431A-88E8-B5F395342154}" destId="{53F0ACD6-3C97-4879-B5B7-2CEFF8E15FAE}" srcOrd="1" destOrd="0" presId="urn:microsoft.com/office/officeart/2005/8/layout/lProcess2"/>
    <dgm:cxn modelId="{2D385650-2DDE-4803-B640-C60EEE485AFD}" type="presParOf" srcId="{D677F1F7-B202-431A-88E8-B5F395342154}" destId="{F25E0EB4-CB8D-4026-A7A4-48457427D536}" srcOrd="2" destOrd="0" presId="urn:microsoft.com/office/officeart/2005/8/layout/lProcess2"/>
    <dgm:cxn modelId="{D74F4AD7-CA26-437C-8CE0-46E6B079B07C}" type="presParOf" srcId="{F25E0EB4-CB8D-4026-A7A4-48457427D536}" destId="{65B89EB1-ABE8-4146-9218-E8B1C640677E}" srcOrd="0" destOrd="0" presId="urn:microsoft.com/office/officeart/2005/8/layout/lProcess2"/>
    <dgm:cxn modelId="{E274E9F7-D8C6-4146-BE75-757C2D1E5FAC}" type="presParOf" srcId="{F25E0EB4-CB8D-4026-A7A4-48457427D536}" destId="{99799C9C-832E-4FB7-A624-E1631213F632}" srcOrd="1" destOrd="0" presId="urn:microsoft.com/office/officeart/2005/8/layout/lProcess2"/>
    <dgm:cxn modelId="{E2599D12-E742-4C7C-9751-FF23E51EF766}" type="presParOf" srcId="{F25E0EB4-CB8D-4026-A7A4-48457427D536}" destId="{E233961A-C28C-428F-B846-8D26D26A106C}" srcOrd="2" destOrd="0" presId="urn:microsoft.com/office/officeart/2005/8/layout/lProcess2"/>
    <dgm:cxn modelId="{BD2BB454-DD22-4719-B71E-5D8753B2C2FC}" type="presParOf" srcId="{E233961A-C28C-428F-B846-8D26D26A106C}" destId="{B9024518-952A-43BF-BE3C-0E56999B292A}" srcOrd="0" destOrd="0" presId="urn:microsoft.com/office/officeart/2005/8/layout/lProcess2"/>
    <dgm:cxn modelId="{251029C8-E3E9-4DD3-8315-4DB161DDB53C}" type="presParOf" srcId="{B9024518-952A-43BF-BE3C-0E56999B292A}" destId="{6EAD7AB6-A3CD-4959-9C7A-ED7DA55E8FAE}" srcOrd="0" destOrd="0" presId="urn:microsoft.com/office/officeart/2005/8/layout/lProcess2"/>
    <dgm:cxn modelId="{684E8DFE-95A7-4569-8055-E1FDDDB88212}" type="presParOf" srcId="{D677F1F7-B202-431A-88E8-B5F395342154}" destId="{3692761C-FBDD-45A7-A899-90777BBBDBDE}" srcOrd="3" destOrd="0" presId="urn:microsoft.com/office/officeart/2005/8/layout/lProcess2"/>
    <dgm:cxn modelId="{F6F04ACA-2858-4D2D-A97D-444C674CA777}" type="presParOf" srcId="{D677F1F7-B202-431A-88E8-B5F395342154}" destId="{6AE5A7A0-FEE1-42D0-8B6F-BA4230FD4510}" srcOrd="4" destOrd="0" presId="urn:microsoft.com/office/officeart/2005/8/layout/lProcess2"/>
    <dgm:cxn modelId="{A26A7122-86FB-449A-9F0C-A6A2A1806123}" type="presParOf" srcId="{6AE5A7A0-FEE1-42D0-8B6F-BA4230FD4510}" destId="{67D08DE1-BBD9-40F3-ABE8-DB67492FBB8F}" srcOrd="0" destOrd="0" presId="urn:microsoft.com/office/officeart/2005/8/layout/lProcess2"/>
    <dgm:cxn modelId="{A2B7D273-2176-4C6D-BB2B-D3C9D42332EC}" type="presParOf" srcId="{6AE5A7A0-FEE1-42D0-8B6F-BA4230FD4510}" destId="{D962E0A0-7454-4591-8F95-BC9C41DE141C}" srcOrd="1" destOrd="0" presId="urn:microsoft.com/office/officeart/2005/8/layout/lProcess2"/>
    <dgm:cxn modelId="{32830E30-AACA-4059-8257-0DAFF4E576FF}" type="presParOf" srcId="{6AE5A7A0-FEE1-42D0-8B6F-BA4230FD4510}" destId="{A0EF0163-E5A7-40B7-8B62-2B4E677B624F}" srcOrd="2" destOrd="0" presId="urn:microsoft.com/office/officeart/2005/8/layout/lProcess2"/>
    <dgm:cxn modelId="{8A91713E-59C6-4DD2-B72A-7FD80C8B367E}" type="presParOf" srcId="{A0EF0163-E5A7-40B7-8B62-2B4E677B624F}" destId="{9C770644-AB49-483E-B23B-EFCAB0A56D43}" srcOrd="0" destOrd="0" presId="urn:microsoft.com/office/officeart/2005/8/layout/lProcess2"/>
    <dgm:cxn modelId="{FBFE623B-F2E1-4ED3-9C76-20DF4DF0C243}" type="presParOf" srcId="{9C770644-AB49-483E-B23B-EFCAB0A56D43}" destId="{F648464D-B313-4EF7-9C81-0B6B36E01A54}" srcOrd="0" destOrd="0" presId="urn:microsoft.com/office/officeart/2005/8/layout/lProcess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4EFCA6EA-0149-4B35-BA4A-24E281CB0BC8}" type="doc">
      <dgm:prSet loTypeId="urn:microsoft.com/office/officeart/2009/3/layout/RandomtoResultProcess" loCatId="process" qsTypeId="urn:microsoft.com/office/officeart/2005/8/quickstyle/simple1" qsCatId="simple" csTypeId="urn:microsoft.com/office/officeart/2005/8/colors/accent1_2" csCatId="accent1" phldr="1"/>
      <dgm:spPr/>
      <dgm:t>
        <a:bodyPr/>
        <a:lstStyle/>
        <a:p>
          <a:endParaRPr lang="fr-FR"/>
        </a:p>
      </dgm:t>
    </dgm:pt>
    <dgm:pt modelId="{F56470DE-0467-4A3A-9928-55F3946DE1A8}">
      <dgm:prSet phldrT="[Texte]"/>
      <dgm:spPr/>
      <dgm:t>
        <a:bodyPr/>
        <a:lstStyle/>
        <a:p>
          <a:r>
            <a:rPr lang="fr-FR" dirty="0" smtClean="0"/>
            <a:t>Taux de programmation</a:t>
          </a:r>
        </a:p>
        <a:p>
          <a:r>
            <a:rPr lang="fr-FR" dirty="0" smtClean="0"/>
            <a:t>escompté</a:t>
          </a:r>
          <a:endParaRPr lang="fr-FR" dirty="0"/>
        </a:p>
      </dgm:t>
    </dgm:pt>
    <dgm:pt modelId="{BE7390D7-4659-4946-994C-C9D7C429F887}" type="parTrans" cxnId="{4CDDCABA-F2C7-452B-A100-2AB257E84FEC}">
      <dgm:prSet/>
      <dgm:spPr/>
      <dgm:t>
        <a:bodyPr/>
        <a:lstStyle/>
        <a:p>
          <a:endParaRPr lang="fr-FR"/>
        </a:p>
      </dgm:t>
    </dgm:pt>
    <dgm:pt modelId="{70E8EEC8-B8E3-4B9B-97DF-AE446127F840}" type="sibTrans" cxnId="{4CDDCABA-F2C7-452B-A100-2AB257E84FEC}">
      <dgm:prSet/>
      <dgm:spPr/>
      <dgm:t>
        <a:bodyPr/>
        <a:lstStyle/>
        <a:p>
          <a:endParaRPr lang="fr-FR"/>
        </a:p>
      </dgm:t>
    </dgm:pt>
    <dgm:pt modelId="{C032E9EA-71A7-4A3F-96B5-B5341D1F4047}">
      <dgm:prSet phldrT="[Texte]"/>
      <dgm:spPr/>
      <dgm:t>
        <a:bodyPr/>
        <a:lstStyle/>
        <a:p>
          <a:r>
            <a:rPr lang="fr-FR" dirty="0" smtClean="0"/>
            <a:t>112,57 %</a:t>
          </a:r>
          <a:endParaRPr lang="fr-FR" dirty="0"/>
        </a:p>
      </dgm:t>
    </dgm:pt>
    <dgm:pt modelId="{F8A0EDC2-BB29-49DC-8F54-0ED26EB931AF}" type="parTrans" cxnId="{A5111422-AF6C-47CA-BB0E-4C4CAF44DE8D}">
      <dgm:prSet/>
      <dgm:spPr/>
      <dgm:t>
        <a:bodyPr/>
        <a:lstStyle/>
        <a:p>
          <a:endParaRPr lang="fr-FR"/>
        </a:p>
      </dgm:t>
    </dgm:pt>
    <dgm:pt modelId="{48AA08DC-F25A-441C-898F-BE45B8B29CE9}" type="sibTrans" cxnId="{A5111422-AF6C-47CA-BB0E-4C4CAF44DE8D}">
      <dgm:prSet/>
      <dgm:spPr/>
      <dgm:t>
        <a:bodyPr/>
        <a:lstStyle/>
        <a:p>
          <a:endParaRPr lang="fr-FR"/>
        </a:p>
      </dgm:t>
    </dgm:pt>
    <dgm:pt modelId="{E37FB849-5731-4A35-A733-AB5B59A7AD7A}">
      <dgm:prSet phldrT="[Texte]"/>
      <dgm:spPr/>
      <dgm:t>
        <a:bodyPr/>
        <a:lstStyle/>
        <a:p>
          <a:r>
            <a:rPr lang="fr-FR" dirty="0" smtClean="0"/>
            <a:t>Taux de réalisation</a:t>
          </a:r>
        </a:p>
        <a:p>
          <a:r>
            <a:rPr lang="fr-FR" dirty="0" smtClean="0"/>
            <a:t>escompté</a:t>
          </a:r>
          <a:endParaRPr lang="fr-FR" dirty="0"/>
        </a:p>
      </dgm:t>
    </dgm:pt>
    <dgm:pt modelId="{C1FB7D0B-5272-40DA-BF5E-FDF2B1F20A6C}" type="parTrans" cxnId="{26CD9ADD-C058-482E-9768-C555DAADCBFF}">
      <dgm:prSet/>
      <dgm:spPr/>
      <dgm:t>
        <a:bodyPr/>
        <a:lstStyle/>
        <a:p>
          <a:endParaRPr lang="fr-FR"/>
        </a:p>
      </dgm:t>
    </dgm:pt>
    <dgm:pt modelId="{66D861FB-5643-49D4-AE96-9E4D01088211}" type="sibTrans" cxnId="{26CD9ADD-C058-482E-9768-C555DAADCBFF}">
      <dgm:prSet/>
      <dgm:spPr/>
      <dgm:t>
        <a:bodyPr/>
        <a:lstStyle/>
        <a:p>
          <a:endParaRPr lang="fr-FR"/>
        </a:p>
      </dgm:t>
    </dgm:pt>
    <dgm:pt modelId="{E9653D33-32E4-4B48-8680-AA0D49416673}">
      <dgm:prSet phldrT="[Texte]"/>
      <dgm:spPr/>
      <dgm:t>
        <a:bodyPr/>
        <a:lstStyle/>
        <a:p>
          <a:r>
            <a:rPr lang="fr-FR" dirty="0" smtClean="0"/>
            <a:t>93,61 %</a:t>
          </a:r>
          <a:endParaRPr lang="fr-FR" dirty="0"/>
        </a:p>
      </dgm:t>
    </dgm:pt>
    <dgm:pt modelId="{32FF3B24-72F4-40EE-B7D8-3EFF657DF6BB}" type="parTrans" cxnId="{3A0499F4-B61E-431A-9356-17A2F84363EE}">
      <dgm:prSet/>
      <dgm:spPr/>
      <dgm:t>
        <a:bodyPr/>
        <a:lstStyle/>
        <a:p>
          <a:endParaRPr lang="fr-FR"/>
        </a:p>
      </dgm:t>
    </dgm:pt>
    <dgm:pt modelId="{83BD68F4-4BDD-431C-8582-CCA335C90BA0}" type="sibTrans" cxnId="{3A0499F4-B61E-431A-9356-17A2F84363EE}">
      <dgm:prSet/>
      <dgm:spPr/>
      <dgm:t>
        <a:bodyPr/>
        <a:lstStyle/>
        <a:p>
          <a:endParaRPr lang="fr-FR"/>
        </a:p>
      </dgm:t>
    </dgm:pt>
    <dgm:pt modelId="{95602562-75F4-4822-9D64-BA07ACA38F3A}" type="pres">
      <dgm:prSet presAssocID="{4EFCA6EA-0149-4B35-BA4A-24E281CB0BC8}" presName="Name0" presStyleCnt="0">
        <dgm:presLayoutVars>
          <dgm:dir/>
          <dgm:animOne val="branch"/>
          <dgm:animLvl val="lvl"/>
        </dgm:presLayoutVars>
      </dgm:prSet>
      <dgm:spPr/>
      <dgm:t>
        <a:bodyPr/>
        <a:lstStyle/>
        <a:p>
          <a:endParaRPr lang="fr-FR"/>
        </a:p>
      </dgm:t>
    </dgm:pt>
    <dgm:pt modelId="{03366D29-FB93-4C63-8542-795A2912DA2C}" type="pres">
      <dgm:prSet presAssocID="{F56470DE-0467-4A3A-9928-55F3946DE1A8}" presName="chaos" presStyleCnt="0"/>
      <dgm:spPr/>
    </dgm:pt>
    <dgm:pt modelId="{ECBDD3C2-1218-460D-AD4A-605500EE8924}" type="pres">
      <dgm:prSet presAssocID="{F56470DE-0467-4A3A-9928-55F3946DE1A8}" presName="parTx1" presStyleLbl="revTx" presStyleIdx="0" presStyleCnt="3"/>
      <dgm:spPr/>
      <dgm:t>
        <a:bodyPr/>
        <a:lstStyle/>
        <a:p>
          <a:endParaRPr lang="fr-FR"/>
        </a:p>
      </dgm:t>
    </dgm:pt>
    <dgm:pt modelId="{16985052-8C64-4538-B339-22B03B01ABE8}" type="pres">
      <dgm:prSet presAssocID="{F56470DE-0467-4A3A-9928-55F3946DE1A8}" presName="desTx1" presStyleLbl="revTx" presStyleIdx="1" presStyleCnt="3" custScaleX="116707">
        <dgm:presLayoutVars>
          <dgm:bulletEnabled val="1"/>
        </dgm:presLayoutVars>
      </dgm:prSet>
      <dgm:spPr/>
      <dgm:t>
        <a:bodyPr/>
        <a:lstStyle/>
        <a:p>
          <a:endParaRPr lang="fr-FR"/>
        </a:p>
      </dgm:t>
    </dgm:pt>
    <dgm:pt modelId="{9A8AEC4D-EE0C-4AC2-810F-3D386A96DCCC}" type="pres">
      <dgm:prSet presAssocID="{F56470DE-0467-4A3A-9928-55F3946DE1A8}" presName="c1" presStyleLbl="node1" presStyleIdx="0" presStyleCnt="19"/>
      <dgm:spPr/>
    </dgm:pt>
    <dgm:pt modelId="{8E548C66-6C1C-4BF4-BF85-AEA3FD7CA79C}" type="pres">
      <dgm:prSet presAssocID="{F56470DE-0467-4A3A-9928-55F3946DE1A8}" presName="c2" presStyleLbl="node1" presStyleIdx="1" presStyleCnt="19"/>
      <dgm:spPr/>
    </dgm:pt>
    <dgm:pt modelId="{6CCF9F1D-1F09-4876-A0AC-12C91E89289D}" type="pres">
      <dgm:prSet presAssocID="{F56470DE-0467-4A3A-9928-55F3946DE1A8}" presName="c3" presStyleLbl="node1" presStyleIdx="2" presStyleCnt="19"/>
      <dgm:spPr/>
    </dgm:pt>
    <dgm:pt modelId="{F962A776-F365-4839-B536-D7E29223616F}" type="pres">
      <dgm:prSet presAssocID="{F56470DE-0467-4A3A-9928-55F3946DE1A8}" presName="c4" presStyleLbl="node1" presStyleIdx="3" presStyleCnt="19"/>
      <dgm:spPr/>
    </dgm:pt>
    <dgm:pt modelId="{5F617F0B-FE5E-422F-B32A-E72AF7BBDB7D}" type="pres">
      <dgm:prSet presAssocID="{F56470DE-0467-4A3A-9928-55F3946DE1A8}" presName="c5" presStyleLbl="node1" presStyleIdx="4" presStyleCnt="19"/>
      <dgm:spPr/>
    </dgm:pt>
    <dgm:pt modelId="{E7496ED6-F4CE-43CB-9B1F-0F0182D721AD}" type="pres">
      <dgm:prSet presAssocID="{F56470DE-0467-4A3A-9928-55F3946DE1A8}" presName="c6" presStyleLbl="node1" presStyleIdx="5" presStyleCnt="19"/>
      <dgm:spPr/>
    </dgm:pt>
    <dgm:pt modelId="{3073487A-3265-4524-8C1E-EDE19A73263D}" type="pres">
      <dgm:prSet presAssocID="{F56470DE-0467-4A3A-9928-55F3946DE1A8}" presName="c7" presStyleLbl="node1" presStyleIdx="6" presStyleCnt="19"/>
      <dgm:spPr/>
    </dgm:pt>
    <dgm:pt modelId="{44B6F1A4-7827-46D0-9CFA-54E3553C6DE2}" type="pres">
      <dgm:prSet presAssocID="{F56470DE-0467-4A3A-9928-55F3946DE1A8}" presName="c8" presStyleLbl="node1" presStyleIdx="7" presStyleCnt="19"/>
      <dgm:spPr/>
    </dgm:pt>
    <dgm:pt modelId="{56DDCCE2-C64D-4FF8-992D-9CF9D75E2741}" type="pres">
      <dgm:prSet presAssocID="{F56470DE-0467-4A3A-9928-55F3946DE1A8}" presName="c9" presStyleLbl="node1" presStyleIdx="8" presStyleCnt="19"/>
      <dgm:spPr/>
    </dgm:pt>
    <dgm:pt modelId="{DF4CFF99-2E35-4714-BDE5-B6D0D80824C4}" type="pres">
      <dgm:prSet presAssocID="{F56470DE-0467-4A3A-9928-55F3946DE1A8}" presName="c10" presStyleLbl="node1" presStyleIdx="9" presStyleCnt="19"/>
      <dgm:spPr/>
    </dgm:pt>
    <dgm:pt modelId="{B6C9E85F-3B9F-4B37-8E7B-D22EE9157054}" type="pres">
      <dgm:prSet presAssocID="{F56470DE-0467-4A3A-9928-55F3946DE1A8}" presName="c11" presStyleLbl="node1" presStyleIdx="10" presStyleCnt="19"/>
      <dgm:spPr/>
    </dgm:pt>
    <dgm:pt modelId="{AB00E34C-63EF-4DAA-B8EA-EFEEB0AB2DB6}" type="pres">
      <dgm:prSet presAssocID="{F56470DE-0467-4A3A-9928-55F3946DE1A8}" presName="c12" presStyleLbl="node1" presStyleIdx="11" presStyleCnt="19"/>
      <dgm:spPr/>
    </dgm:pt>
    <dgm:pt modelId="{C665BAC0-4FB2-4C0E-8616-F7B34CB21808}" type="pres">
      <dgm:prSet presAssocID="{F56470DE-0467-4A3A-9928-55F3946DE1A8}" presName="c13" presStyleLbl="node1" presStyleIdx="12" presStyleCnt="19"/>
      <dgm:spPr/>
    </dgm:pt>
    <dgm:pt modelId="{4F1E5491-4EA1-4502-A8AB-519E2BCF68F5}" type="pres">
      <dgm:prSet presAssocID="{F56470DE-0467-4A3A-9928-55F3946DE1A8}" presName="c14" presStyleLbl="node1" presStyleIdx="13" presStyleCnt="19"/>
      <dgm:spPr/>
    </dgm:pt>
    <dgm:pt modelId="{88F17D5B-EA93-4B5E-BAC7-75B61952EA8C}" type="pres">
      <dgm:prSet presAssocID="{F56470DE-0467-4A3A-9928-55F3946DE1A8}" presName="c15" presStyleLbl="node1" presStyleIdx="14" presStyleCnt="19"/>
      <dgm:spPr/>
    </dgm:pt>
    <dgm:pt modelId="{71642475-8AD1-40E9-A556-5F2A8BE7E489}" type="pres">
      <dgm:prSet presAssocID="{F56470DE-0467-4A3A-9928-55F3946DE1A8}" presName="c16" presStyleLbl="node1" presStyleIdx="15" presStyleCnt="19"/>
      <dgm:spPr/>
    </dgm:pt>
    <dgm:pt modelId="{5E186CFB-636C-4D4D-A986-1CDBCDC6CDD9}" type="pres">
      <dgm:prSet presAssocID="{F56470DE-0467-4A3A-9928-55F3946DE1A8}" presName="c17" presStyleLbl="node1" presStyleIdx="16" presStyleCnt="19"/>
      <dgm:spPr/>
    </dgm:pt>
    <dgm:pt modelId="{4F49E701-86E0-4685-AC8F-DEB3E9EBED30}" type="pres">
      <dgm:prSet presAssocID="{F56470DE-0467-4A3A-9928-55F3946DE1A8}" presName="c18" presStyleLbl="node1" presStyleIdx="17" presStyleCnt="19"/>
      <dgm:spPr/>
    </dgm:pt>
    <dgm:pt modelId="{994A7971-C096-4FB3-9B30-C89691B79467}" type="pres">
      <dgm:prSet presAssocID="{70E8EEC8-B8E3-4B9B-97DF-AE446127F840}" presName="chevronComposite1" presStyleCnt="0"/>
      <dgm:spPr/>
    </dgm:pt>
    <dgm:pt modelId="{6B34137B-D0F9-411D-AA2D-CED04F33E377}" type="pres">
      <dgm:prSet presAssocID="{70E8EEC8-B8E3-4B9B-97DF-AE446127F840}" presName="chevron1" presStyleLbl="sibTrans2D1" presStyleIdx="0" presStyleCnt="2"/>
      <dgm:spPr/>
    </dgm:pt>
    <dgm:pt modelId="{4022BBAA-8D17-4CE9-83D8-005F4673BA88}" type="pres">
      <dgm:prSet presAssocID="{70E8EEC8-B8E3-4B9B-97DF-AE446127F840}" presName="spChevron1" presStyleCnt="0"/>
      <dgm:spPr/>
    </dgm:pt>
    <dgm:pt modelId="{C93BB54C-CFA4-4BE4-ACC0-DB7A8A5E1AF9}" type="pres">
      <dgm:prSet presAssocID="{70E8EEC8-B8E3-4B9B-97DF-AE446127F840}" presName="overlap" presStyleCnt="0"/>
      <dgm:spPr/>
    </dgm:pt>
    <dgm:pt modelId="{F767DD84-A8E2-495E-9654-5C52822B7919}" type="pres">
      <dgm:prSet presAssocID="{70E8EEC8-B8E3-4B9B-97DF-AE446127F840}" presName="chevronComposite2" presStyleCnt="0"/>
      <dgm:spPr/>
    </dgm:pt>
    <dgm:pt modelId="{538A776E-9D2B-4BA4-80A4-0F1A7FBF9494}" type="pres">
      <dgm:prSet presAssocID="{70E8EEC8-B8E3-4B9B-97DF-AE446127F840}" presName="chevron2" presStyleLbl="sibTrans2D1" presStyleIdx="1" presStyleCnt="2"/>
      <dgm:spPr/>
    </dgm:pt>
    <dgm:pt modelId="{809AEA17-F3A1-4B20-B0FE-9481B5D22C5B}" type="pres">
      <dgm:prSet presAssocID="{70E8EEC8-B8E3-4B9B-97DF-AE446127F840}" presName="spChevron2" presStyleCnt="0"/>
      <dgm:spPr/>
    </dgm:pt>
    <dgm:pt modelId="{D3247BF6-1C24-41D3-92D3-109064102987}" type="pres">
      <dgm:prSet presAssocID="{E37FB849-5731-4A35-A733-AB5B59A7AD7A}" presName="last" presStyleCnt="0"/>
      <dgm:spPr/>
    </dgm:pt>
    <dgm:pt modelId="{9129B4C9-D7C2-461B-AFE6-09F56DC8D860}" type="pres">
      <dgm:prSet presAssocID="{E37FB849-5731-4A35-A733-AB5B59A7AD7A}" presName="circleTx" presStyleLbl="node1" presStyleIdx="18" presStyleCnt="19"/>
      <dgm:spPr/>
      <dgm:t>
        <a:bodyPr/>
        <a:lstStyle/>
        <a:p>
          <a:endParaRPr lang="fr-FR"/>
        </a:p>
      </dgm:t>
    </dgm:pt>
    <dgm:pt modelId="{1EF5D751-7E31-445B-BF38-D5D950DE4E09}" type="pres">
      <dgm:prSet presAssocID="{E37FB849-5731-4A35-A733-AB5B59A7AD7A}" presName="desTxN" presStyleLbl="revTx" presStyleIdx="2" presStyleCnt="3">
        <dgm:presLayoutVars>
          <dgm:bulletEnabled val="1"/>
        </dgm:presLayoutVars>
      </dgm:prSet>
      <dgm:spPr/>
      <dgm:t>
        <a:bodyPr/>
        <a:lstStyle/>
        <a:p>
          <a:endParaRPr lang="fr-FR"/>
        </a:p>
      </dgm:t>
    </dgm:pt>
    <dgm:pt modelId="{80BEF9B1-155F-44D8-9BCC-638F0C272BC4}" type="pres">
      <dgm:prSet presAssocID="{E37FB849-5731-4A35-A733-AB5B59A7AD7A}" presName="spN" presStyleCnt="0"/>
      <dgm:spPr/>
    </dgm:pt>
  </dgm:ptLst>
  <dgm:cxnLst>
    <dgm:cxn modelId="{26CD9ADD-C058-482E-9768-C555DAADCBFF}" srcId="{4EFCA6EA-0149-4B35-BA4A-24E281CB0BC8}" destId="{E37FB849-5731-4A35-A733-AB5B59A7AD7A}" srcOrd="1" destOrd="0" parTransId="{C1FB7D0B-5272-40DA-BF5E-FDF2B1F20A6C}" sibTransId="{66D861FB-5643-49D4-AE96-9E4D01088211}"/>
    <dgm:cxn modelId="{A5111422-AF6C-47CA-BB0E-4C4CAF44DE8D}" srcId="{F56470DE-0467-4A3A-9928-55F3946DE1A8}" destId="{C032E9EA-71A7-4A3F-96B5-B5341D1F4047}" srcOrd="0" destOrd="0" parTransId="{F8A0EDC2-BB29-49DC-8F54-0ED26EB931AF}" sibTransId="{48AA08DC-F25A-441C-898F-BE45B8B29CE9}"/>
    <dgm:cxn modelId="{C98D420D-F1B9-4AD9-AFBD-B2EBB4780CD0}" type="presOf" srcId="{E9653D33-32E4-4B48-8680-AA0D49416673}" destId="{1EF5D751-7E31-445B-BF38-D5D950DE4E09}" srcOrd="0" destOrd="0" presId="urn:microsoft.com/office/officeart/2009/3/layout/RandomtoResultProcess"/>
    <dgm:cxn modelId="{4CDDCABA-F2C7-452B-A100-2AB257E84FEC}" srcId="{4EFCA6EA-0149-4B35-BA4A-24E281CB0BC8}" destId="{F56470DE-0467-4A3A-9928-55F3946DE1A8}" srcOrd="0" destOrd="0" parTransId="{BE7390D7-4659-4946-994C-C9D7C429F887}" sibTransId="{70E8EEC8-B8E3-4B9B-97DF-AE446127F840}"/>
    <dgm:cxn modelId="{82BC5584-F3A2-4C89-9837-4523B176D3A6}" type="presOf" srcId="{F56470DE-0467-4A3A-9928-55F3946DE1A8}" destId="{ECBDD3C2-1218-460D-AD4A-605500EE8924}" srcOrd="0" destOrd="0" presId="urn:microsoft.com/office/officeart/2009/3/layout/RandomtoResultProcess"/>
    <dgm:cxn modelId="{3A0499F4-B61E-431A-9356-17A2F84363EE}" srcId="{E37FB849-5731-4A35-A733-AB5B59A7AD7A}" destId="{E9653D33-32E4-4B48-8680-AA0D49416673}" srcOrd="0" destOrd="0" parTransId="{32FF3B24-72F4-40EE-B7D8-3EFF657DF6BB}" sibTransId="{83BD68F4-4BDD-431C-8582-CCA335C90BA0}"/>
    <dgm:cxn modelId="{61811A5C-CA39-469A-998D-C770056A2280}" type="presOf" srcId="{E37FB849-5731-4A35-A733-AB5B59A7AD7A}" destId="{9129B4C9-D7C2-461B-AFE6-09F56DC8D860}" srcOrd="0" destOrd="0" presId="urn:microsoft.com/office/officeart/2009/3/layout/RandomtoResultProcess"/>
    <dgm:cxn modelId="{B1817BF2-3B4C-4213-BFFD-EECA1DF25558}" type="presOf" srcId="{C032E9EA-71A7-4A3F-96B5-B5341D1F4047}" destId="{16985052-8C64-4538-B339-22B03B01ABE8}" srcOrd="0" destOrd="0" presId="urn:microsoft.com/office/officeart/2009/3/layout/RandomtoResultProcess"/>
    <dgm:cxn modelId="{C62EB33E-F1D4-4B7A-B655-0DB0DCF19ADC}" type="presOf" srcId="{4EFCA6EA-0149-4B35-BA4A-24E281CB0BC8}" destId="{95602562-75F4-4822-9D64-BA07ACA38F3A}" srcOrd="0" destOrd="0" presId="urn:microsoft.com/office/officeart/2009/3/layout/RandomtoResultProcess"/>
    <dgm:cxn modelId="{4AB64295-5C46-450B-9E4A-099C4823362B}" type="presParOf" srcId="{95602562-75F4-4822-9D64-BA07ACA38F3A}" destId="{03366D29-FB93-4C63-8542-795A2912DA2C}" srcOrd="0" destOrd="0" presId="urn:microsoft.com/office/officeart/2009/3/layout/RandomtoResultProcess"/>
    <dgm:cxn modelId="{19E581F5-0CE3-4463-8845-A6C9E907BBFB}" type="presParOf" srcId="{03366D29-FB93-4C63-8542-795A2912DA2C}" destId="{ECBDD3C2-1218-460D-AD4A-605500EE8924}" srcOrd="0" destOrd="0" presId="urn:microsoft.com/office/officeart/2009/3/layout/RandomtoResultProcess"/>
    <dgm:cxn modelId="{F47270F9-FBE2-4A0C-882F-597101736640}" type="presParOf" srcId="{03366D29-FB93-4C63-8542-795A2912DA2C}" destId="{16985052-8C64-4538-B339-22B03B01ABE8}" srcOrd="1" destOrd="0" presId="urn:microsoft.com/office/officeart/2009/3/layout/RandomtoResultProcess"/>
    <dgm:cxn modelId="{9B7D4679-2DF6-4E12-9727-D7330F3E6282}" type="presParOf" srcId="{03366D29-FB93-4C63-8542-795A2912DA2C}" destId="{9A8AEC4D-EE0C-4AC2-810F-3D386A96DCCC}" srcOrd="2" destOrd="0" presId="urn:microsoft.com/office/officeart/2009/3/layout/RandomtoResultProcess"/>
    <dgm:cxn modelId="{7510B0FE-9CC1-478E-A793-624D71683CF0}" type="presParOf" srcId="{03366D29-FB93-4C63-8542-795A2912DA2C}" destId="{8E548C66-6C1C-4BF4-BF85-AEA3FD7CA79C}" srcOrd="3" destOrd="0" presId="urn:microsoft.com/office/officeart/2009/3/layout/RandomtoResultProcess"/>
    <dgm:cxn modelId="{45F60DD1-CC96-41D6-995E-680F850AEC67}" type="presParOf" srcId="{03366D29-FB93-4C63-8542-795A2912DA2C}" destId="{6CCF9F1D-1F09-4876-A0AC-12C91E89289D}" srcOrd="4" destOrd="0" presId="urn:microsoft.com/office/officeart/2009/3/layout/RandomtoResultProcess"/>
    <dgm:cxn modelId="{59BC2BFA-19D5-4D55-9F10-DF62653E5325}" type="presParOf" srcId="{03366D29-FB93-4C63-8542-795A2912DA2C}" destId="{F962A776-F365-4839-B536-D7E29223616F}" srcOrd="5" destOrd="0" presId="urn:microsoft.com/office/officeart/2009/3/layout/RandomtoResultProcess"/>
    <dgm:cxn modelId="{4F4F7D16-7D32-4C99-8322-8E8199706463}" type="presParOf" srcId="{03366D29-FB93-4C63-8542-795A2912DA2C}" destId="{5F617F0B-FE5E-422F-B32A-E72AF7BBDB7D}" srcOrd="6" destOrd="0" presId="urn:microsoft.com/office/officeart/2009/3/layout/RandomtoResultProcess"/>
    <dgm:cxn modelId="{323A0D9F-63A5-4B8B-83CD-B463A2444E44}" type="presParOf" srcId="{03366D29-FB93-4C63-8542-795A2912DA2C}" destId="{E7496ED6-F4CE-43CB-9B1F-0F0182D721AD}" srcOrd="7" destOrd="0" presId="urn:microsoft.com/office/officeart/2009/3/layout/RandomtoResultProcess"/>
    <dgm:cxn modelId="{D98FEAE3-2FE2-4F7A-96E9-2468455EC0F4}" type="presParOf" srcId="{03366D29-FB93-4C63-8542-795A2912DA2C}" destId="{3073487A-3265-4524-8C1E-EDE19A73263D}" srcOrd="8" destOrd="0" presId="urn:microsoft.com/office/officeart/2009/3/layout/RandomtoResultProcess"/>
    <dgm:cxn modelId="{9058E757-D667-4C8E-A94C-54CDE312FFB8}" type="presParOf" srcId="{03366D29-FB93-4C63-8542-795A2912DA2C}" destId="{44B6F1A4-7827-46D0-9CFA-54E3553C6DE2}" srcOrd="9" destOrd="0" presId="urn:microsoft.com/office/officeart/2009/3/layout/RandomtoResultProcess"/>
    <dgm:cxn modelId="{12CA79BC-49C7-4778-9039-5942338E8E71}" type="presParOf" srcId="{03366D29-FB93-4C63-8542-795A2912DA2C}" destId="{56DDCCE2-C64D-4FF8-992D-9CF9D75E2741}" srcOrd="10" destOrd="0" presId="urn:microsoft.com/office/officeart/2009/3/layout/RandomtoResultProcess"/>
    <dgm:cxn modelId="{4C174A74-6059-42D3-875A-664520CD1BDF}" type="presParOf" srcId="{03366D29-FB93-4C63-8542-795A2912DA2C}" destId="{DF4CFF99-2E35-4714-BDE5-B6D0D80824C4}" srcOrd="11" destOrd="0" presId="urn:microsoft.com/office/officeart/2009/3/layout/RandomtoResultProcess"/>
    <dgm:cxn modelId="{C0B653F9-7B97-40EE-9474-6D990BC41496}" type="presParOf" srcId="{03366D29-FB93-4C63-8542-795A2912DA2C}" destId="{B6C9E85F-3B9F-4B37-8E7B-D22EE9157054}" srcOrd="12" destOrd="0" presId="urn:microsoft.com/office/officeart/2009/3/layout/RandomtoResultProcess"/>
    <dgm:cxn modelId="{CF33BDB9-04E5-4DF7-A7EC-D6CEC01BCFE2}" type="presParOf" srcId="{03366D29-FB93-4C63-8542-795A2912DA2C}" destId="{AB00E34C-63EF-4DAA-B8EA-EFEEB0AB2DB6}" srcOrd="13" destOrd="0" presId="urn:microsoft.com/office/officeart/2009/3/layout/RandomtoResultProcess"/>
    <dgm:cxn modelId="{4CA136B9-AC14-450D-AD94-7795B10B0BC1}" type="presParOf" srcId="{03366D29-FB93-4C63-8542-795A2912DA2C}" destId="{C665BAC0-4FB2-4C0E-8616-F7B34CB21808}" srcOrd="14" destOrd="0" presId="urn:microsoft.com/office/officeart/2009/3/layout/RandomtoResultProcess"/>
    <dgm:cxn modelId="{F092FFEA-526A-434B-B763-4FA30D8D6172}" type="presParOf" srcId="{03366D29-FB93-4C63-8542-795A2912DA2C}" destId="{4F1E5491-4EA1-4502-A8AB-519E2BCF68F5}" srcOrd="15" destOrd="0" presId="urn:microsoft.com/office/officeart/2009/3/layout/RandomtoResultProcess"/>
    <dgm:cxn modelId="{6FE7EAA8-FDB2-48DE-A0BD-7DA47E508349}" type="presParOf" srcId="{03366D29-FB93-4C63-8542-795A2912DA2C}" destId="{88F17D5B-EA93-4B5E-BAC7-75B61952EA8C}" srcOrd="16" destOrd="0" presId="urn:microsoft.com/office/officeart/2009/3/layout/RandomtoResultProcess"/>
    <dgm:cxn modelId="{60590645-64D8-4203-ADFB-7CCF89CD6545}" type="presParOf" srcId="{03366D29-FB93-4C63-8542-795A2912DA2C}" destId="{71642475-8AD1-40E9-A556-5F2A8BE7E489}" srcOrd="17" destOrd="0" presId="urn:microsoft.com/office/officeart/2009/3/layout/RandomtoResultProcess"/>
    <dgm:cxn modelId="{55CAA866-6411-4B49-AFA6-8BC40AEF7028}" type="presParOf" srcId="{03366D29-FB93-4C63-8542-795A2912DA2C}" destId="{5E186CFB-636C-4D4D-A986-1CDBCDC6CDD9}" srcOrd="18" destOrd="0" presId="urn:microsoft.com/office/officeart/2009/3/layout/RandomtoResultProcess"/>
    <dgm:cxn modelId="{0FCAB673-2A0C-404A-B973-220C892846F6}" type="presParOf" srcId="{03366D29-FB93-4C63-8542-795A2912DA2C}" destId="{4F49E701-86E0-4685-AC8F-DEB3E9EBED30}" srcOrd="19" destOrd="0" presId="urn:microsoft.com/office/officeart/2009/3/layout/RandomtoResultProcess"/>
    <dgm:cxn modelId="{883E0F77-7A7E-41E2-BAB8-51FCD3ED5348}" type="presParOf" srcId="{95602562-75F4-4822-9D64-BA07ACA38F3A}" destId="{994A7971-C096-4FB3-9B30-C89691B79467}" srcOrd="1" destOrd="0" presId="urn:microsoft.com/office/officeart/2009/3/layout/RandomtoResultProcess"/>
    <dgm:cxn modelId="{979FF902-CE3D-4A03-8064-8500E90F73E3}" type="presParOf" srcId="{994A7971-C096-4FB3-9B30-C89691B79467}" destId="{6B34137B-D0F9-411D-AA2D-CED04F33E377}" srcOrd="0" destOrd="0" presId="urn:microsoft.com/office/officeart/2009/3/layout/RandomtoResultProcess"/>
    <dgm:cxn modelId="{D30C38BE-FEF2-4E6C-963D-5EFD7386EFF9}" type="presParOf" srcId="{994A7971-C096-4FB3-9B30-C89691B79467}" destId="{4022BBAA-8D17-4CE9-83D8-005F4673BA88}" srcOrd="1" destOrd="0" presId="urn:microsoft.com/office/officeart/2009/3/layout/RandomtoResultProcess"/>
    <dgm:cxn modelId="{D82277AA-243F-4699-8176-12A3B06C6AB7}" type="presParOf" srcId="{95602562-75F4-4822-9D64-BA07ACA38F3A}" destId="{C93BB54C-CFA4-4BE4-ACC0-DB7A8A5E1AF9}" srcOrd="2" destOrd="0" presId="urn:microsoft.com/office/officeart/2009/3/layout/RandomtoResultProcess"/>
    <dgm:cxn modelId="{52F32A82-FC6A-4000-8FD7-51D9CA9C26DA}" type="presParOf" srcId="{95602562-75F4-4822-9D64-BA07ACA38F3A}" destId="{F767DD84-A8E2-495E-9654-5C52822B7919}" srcOrd="3" destOrd="0" presId="urn:microsoft.com/office/officeart/2009/3/layout/RandomtoResultProcess"/>
    <dgm:cxn modelId="{FF6CB0E6-6748-425D-943F-C5B99F1E2AFB}" type="presParOf" srcId="{F767DD84-A8E2-495E-9654-5C52822B7919}" destId="{538A776E-9D2B-4BA4-80A4-0F1A7FBF9494}" srcOrd="0" destOrd="0" presId="urn:microsoft.com/office/officeart/2009/3/layout/RandomtoResultProcess"/>
    <dgm:cxn modelId="{15EA1B4D-9FC7-4AC9-97D4-1C700A64A34B}" type="presParOf" srcId="{F767DD84-A8E2-495E-9654-5C52822B7919}" destId="{809AEA17-F3A1-4B20-B0FE-9481B5D22C5B}" srcOrd="1" destOrd="0" presId="urn:microsoft.com/office/officeart/2009/3/layout/RandomtoResultProcess"/>
    <dgm:cxn modelId="{7B29BABD-D649-4665-AA88-9E399BB1CF7E}" type="presParOf" srcId="{95602562-75F4-4822-9D64-BA07ACA38F3A}" destId="{D3247BF6-1C24-41D3-92D3-109064102987}" srcOrd="4" destOrd="0" presId="urn:microsoft.com/office/officeart/2009/3/layout/RandomtoResultProcess"/>
    <dgm:cxn modelId="{C60690BC-CF8A-45AB-B141-120616FEFFAD}" type="presParOf" srcId="{D3247BF6-1C24-41D3-92D3-109064102987}" destId="{9129B4C9-D7C2-461B-AFE6-09F56DC8D860}" srcOrd="0" destOrd="0" presId="urn:microsoft.com/office/officeart/2009/3/layout/RandomtoResultProcess"/>
    <dgm:cxn modelId="{96BE1910-8393-4C17-A4D9-4824501F4C2E}" type="presParOf" srcId="{D3247BF6-1C24-41D3-92D3-109064102987}" destId="{1EF5D751-7E31-445B-BF38-D5D950DE4E09}" srcOrd="1" destOrd="0" presId="urn:microsoft.com/office/officeart/2009/3/layout/RandomtoResultProcess"/>
    <dgm:cxn modelId="{156C3315-5AEF-4472-9DCB-7A2530A775FC}" type="presParOf" srcId="{D3247BF6-1C24-41D3-92D3-109064102987}" destId="{80BEF9B1-155F-44D8-9BCC-638F0C272BC4}" srcOrd="2" destOrd="0" presId="urn:microsoft.com/office/officeart/2009/3/layout/RandomtoResultProcess"/>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4395BED8-F49F-4213-A025-EFDA2D53129D}" type="doc">
      <dgm:prSet loTypeId="urn:microsoft.com/office/officeart/2005/8/layout/vList6" loCatId="list" qsTypeId="urn:microsoft.com/office/officeart/2005/8/quickstyle/3d3" qsCatId="3D" csTypeId="urn:microsoft.com/office/officeart/2005/8/colors/colorful2" csCatId="colorful" phldr="1"/>
      <dgm:spPr/>
    </dgm:pt>
    <dgm:pt modelId="{D056362F-3D96-4520-8276-B339F401AD85}">
      <dgm:prSet phldrT="[Texte]" custT="1"/>
      <dgm:spPr/>
      <dgm:t>
        <a:bodyPr/>
        <a:lstStyle/>
        <a:p>
          <a:r>
            <a:rPr lang="fr-FR" sz="1800" b="0" dirty="0" smtClean="0"/>
            <a:t>Objectif de certification en CTE au 31/12/2021 : </a:t>
          </a:r>
        </a:p>
        <a:p>
          <a:r>
            <a:rPr lang="fr-FR" sz="1800" b="0" dirty="0" smtClean="0"/>
            <a:t>135 655 152 €</a:t>
          </a:r>
          <a:endParaRPr lang="fr-FR" sz="1800" b="0" dirty="0"/>
        </a:p>
      </dgm:t>
    </dgm:pt>
    <dgm:pt modelId="{CC6A06B4-A57C-4117-8883-4D3A7286B51A}" type="parTrans" cxnId="{A8B7D2E4-6D78-49EA-B133-2F489EE75601}">
      <dgm:prSet/>
      <dgm:spPr/>
      <dgm:t>
        <a:bodyPr/>
        <a:lstStyle/>
        <a:p>
          <a:endParaRPr lang="fr-FR"/>
        </a:p>
      </dgm:t>
    </dgm:pt>
    <dgm:pt modelId="{FA70902F-F51C-422B-AA15-1D61D50B977B}" type="sibTrans" cxnId="{A8B7D2E4-6D78-49EA-B133-2F489EE75601}">
      <dgm:prSet/>
      <dgm:spPr/>
      <dgm:t>
        <a:bodyPr/>
        <a:lstStyle/>
        <a:p>
          <a:endParaRPr lang="fr-FR"/>
        </a:p>
      </dgm:t>
    </dgm:pt>
    <dgm:pt modelId="{A61AFBC8-95FB-40E5-91CB-A75EFFA258FC}">
      <dgm:prSet phldrT="[Texte]" custT="1"/>
      <dgm:spPr/>
      <dgm:t>
        <a:bodyPr/>
        <a:lstStyle/>
        <a:p>
          <a:r>
            <a:rPr lang="fr-FR" sz="1800" b="0" dirty="0" smtClean="0"/>
            <a:t>Taux de déclaration  des dépenses </a:t>
          </a:r>
          <a:r>
            <a:rPr lang="fr-FR" sz="1800" b="0" smtClean="0"/>
            <a:t>UE conventionnées</a:t>
          </a:r>
          <a:endParaRPr lang="fr-FR" sz="1800" b="0" dirty="0" smtClean="0"/>
        </a:p>
      </dgm:t>
    </dgm:pt>
    <dgm:pt modelId="{BD00B6C0-C528-446E-9CDD-E899836F5B25}" type="parTrans" cxnId="{258C08DB-6FFC-41D2-8EEC-F5BA81B1513A}">
      <dgm:prSet/>
      <dgm:spPr/>
      <dgm:t>
        <a:bodyPr/>
        <a:lstStyle/>
        <a:p>
          <a:endParaRPr lang="fr-FR"/>
        </a:p>
      </dgm:t>
    </dgm:pt>
    <dgm:pt modelId="{3DBCFDC7-D19B-4983-BB50-B76E48D657E9}" type="sibTrans" cxnId="{258C08DB-6FFC-41D2-8EEC-F5BA81B1513A}">
      <dgm:prSet/>
      <dgm:spPr/>
      <dgm:t>
        <a:bodyPr/>
        <a:lstStyle/>
        <a:p>
          <a:endParaRPr lang="fr-FR"/>
        </a:p>
      </dgm:t>
    </dgm:pt>
    <dgm:pt modelId="{E096BCF0-CCB8-4A42-80BD-FC6F83C0DB60}">
      <dgm:prSet phldrT="[Texte]" custT="1"/>
      <dgm:spPr/>
      <dgm:t>
        <a:bodyPr/>
        <a:lstStyle/>
        <a:p>
          <a:r>
            <a:rPr lang="fr-FR" sz="1800" b="0" dirty="0" smtClean="0"/>
            <a:t>58,48 %</a:t>
          </a:r>
        </a:p>
      </dgm:t>
    </dgm:pt>
    <dgm:pt modelId="{4BE7D168-55E8-44C2-9023-C9F6C37493FC}" type="sibTrans" cxnId="{ECE1CE2E-3500-4AA7-BC27-BDBB3941243B}">
      <dgm:prSet/>
      <dgm:spPr/>
      <dgm:t>
        <a:bodyPr/>
        <a:lstStyle/>
        <a:p>
          <a:endParaRPr lang="fr-FR"/>
        </a:p>
      </dgm:t>
    </dgm:pt>
    <dgm:pt modelId="{72A008BE-3A80-480A-A2F0-9C19224EA18B}" type="parTrans" cxnId="{ECE1CE2E-3500-4AA7-BC27-BDBB3941243B}">
      <dgm:prSet/>
      <dgm:spPr/>
      <dgm:t>
        <a:bodyPr/>
        <a:lstStyle/>
        <a:p>
          <a:endParaRPr lang="fr-FR"/>
        </a:p>
      </dgm:t>
    </dgm:pt>
    <dgm:pt modelId="{D74E2638-59E1-4C7B-8B8F-5FFFA66D5C0D}">
      <dgm:prSet phldrT="[Texte]" custT="1"/>
      <dgm:spPr/>
      <dgm:t>
        <a:bodyPr/>
        <a:lstStyle/>
        <a:p>
          <a:r>
            <a:rPr lang="fr-FR" sz="1800" b="0" dirty="0" smtClean="0"/>
            <a:t>Réalisé au 30/06/2021 : 144 497 992 €</a:t>
          </a:r>
          <a:endParaRPr lang="fr-FR" sz="1800" b="0" dirty="0"/>
        </a:p>
      </dgm:t>
    </dgm:pt>
    <dgm:pt modelId="{7B085738-768D-43E7-B1E7-55DF0B7BBDE7}" type="sibTrans" cxnId="{0B53643C-D0E7-49DE-862F-AA7B504969C2}">
      <dgm:prSet/>
      <dgm:spPr/>
      <dgm:t>
        <a:bodyPr/>
        <a:lstStyle/>
        <a:p>
          <a:endParaRPr lang="fr-FR"/>
        </a:p>
      </dgm:t>
    </dgm:pt>
    <dgm:pt modelId="{64F15BF5-F958-49EE-A895-DE7AE2E7F407}" type="parTrans" cxnId="{0B53643C-D0E7-49DE-862F-AA7B504969C2}">
      <dgm:prSet/>
      <dgm:spPr/>
      <dgm:t>
        <a:bodyPr/>
        <a:lstStyle/>
        <a:p>
          <a:endParaRPr lang="fr-FR"/>
        </a:p>
      </dgm:t>
    </dgm:pt>
    <dgm:pt modelId="{5EE26232-C600-4AE6-A203-BC64994868F0}">
      <dgm:prSet phldrT="[Texte]" custT="1"/>
      <dgm:spPr/>
      <dgm:t>
        <a:bodyPr/>
        <a:lstStyle/>
        <a:p>
          <a:r>
            <a:rPr lang="fr-FR" sz="1800" b="0" dirty="0" smtClean="0"/>
            <a:t>Pas de dégagement d’office</a:t>
          </a:r>
          <a:endParaRPr lang="fr-FR" sz="1800" b="0" dirty="0"/>
        </a:p>
      </dgm:t>
    </dgm:pt>
    <dgm:pt modelId="{8FC3FF60-2BC7-4012-8F07-4DCB12E18A51}" type="parTrans" cxnId="{576D23E3-DBF9-4A5D-BB3B-33CF6CA09B47}">
      <dgm:prSet/>
      <dgm:spPr/>
      <dgm:t>
        <a:bodyPr/>
        <a:lstStyle/>
        <a:p>
          <a:endParaRPr lang="fr-FR"/>
        </a:p>
      </dgm:t>
    </dgm:pt>
    <dgm:pt modelId="{1B92F5E4-66C2-45AC-91FB-3ECF787F99C8}" type="sibTrans" cxnId="{576D23E3-DBF9-4A5D-BB3B-33CF6CA09B47}">
      <dgm:prSet/>
      <dgm:spPr/>
      <dgm:t>
        <a:bodyPr/>
        <a:lstStyle/>
        <a:p>
          <a:endParaRPr lang="fr-FR"/>
        </a:p>
      </dgm:t>
    </dgm:pt>
    <dgm:pt modelId="{3DD6A102-3B48-4AA5-852A-E916AC06BCDA}" type="pres">
      <dgm:prSet presAssocID="{4395BED8-F49F-4213-A025-EFDA2D53129D}" presName="Name0" presStyleCnt="0">
        <dgm:presLayoutVars>
          <dgm:dir/>
          <dgm:animLvl val="lvl"/>
          <dgm:resizeHandles/>
        </dgm:presLayoutVars>
      </dgm:prSet>
      <dgm:spPr/>
    </dgm:pt>
    <dgm:pt modelId="{436127C6-2F47-4F99-A7E9-E54C2DCD339F}" type="pres">
      <dgm:prSet presAssocID="{D056362F-3D96-4520-8276-B339F401AD85}" presName="linNode" presStyleCnt="0"/>
      <dgm:spPr/>
    </dgm:pt>
    <dgm:pt modelId="{A9A962AA-1C62-4302-89D1-07C45522527A}" type="pres">
      <dgm:prSet presAssocID="{D056362F-3D96-4520-8276-B339F401AD85}" presName="parentShp" presStyleLbl="node1" presStyleIdx="0" presStyleCnt="2">
        <dgm:presLayoutVars>
          <dgm:bulletEnabled val="1"/>
        </dgm:presLayoutVars>
      </dgm:prSet>
      <dgm:spPr/>
      <dgm:t>
        <a:bodyPr/>
        <a:lstStyle/>
        <a:p>
          <a:endParaRPr lang="fr-FR"/>
        </a:p>
      </dgm:t>
    </dgm:pt>
    <dgm:pt modelId="{264E76B2-C46D-45CF-888D-58359E857AC9}" type="pres">
      <dgm:prSet presAssocID="{D056362F-3D96-4520-8276-B339F401AD85}" presName="childShp" presStyleLbl="bgAccFollowNode1" presStyleIdx="0" presStyleCnt="2">
        <dgm:presLayoutVars>
          <dgm:bulletEnabled val="1"/>
        </dgm:presLayoutVars>
      </dgm:prSet>
      <dgm:spPr/>
      <dgm:t>
        <a:bodyPr/>
        <a:lstStyle/>
        <a:p>
          <a:endParaRPr lang="fr-FR"/>
        </a:p>
      </dgm:t>
    </dgm:pt>
    <dgm:pt modelId="{4AC3A1EC-3DCC-4E6D-9E03-ABE8310977F1}" type="pres">
      <dgm:prSet presAssocID="{FA70902F-F51C-422B-AA15-1D61D50B977B}" presName="spacing" presStyleCnt="0"/>
      <dgm:spPr/>
    </dgm:pt>
    <dgm:pt modelId="{94071EF8-9602-48D1-A279-CA39D62BFD0C}" type="pres">
      <dgm:prSet presAssocID="{A61AFBC8-95FB-40E5-91CB-A75EFFA258FC}" presName="linNode" presStyleCnt="0"/>
      <dgm:spPr/>
    </dgm:pt>
    <dgm:pt modelId="{5844E313-46CE-46B5-B2D2-032D3B5C11F0}" type="pres">
      <dgm:prSet presAssocID="{A61AFBC8-95FB-40E5-91CB-A75EFFA258FC}" presName="parentShp" presStyleLbl="node1" presStyleIdx="1" presStyleCnt="2">
        <dgm:presLayoutVars>
          <dgm:bulletEnabled val="1"/>
        </dgm:presLayoutVars>
      </dgm:prSet>
      <dgm:spPr/>
      <dgm:t>
        <a:bodyPr/>
        <a:lstStyle/>
        <a:p>
          <a:endParaRPr lang="fr-FR"/>
        </a:p>
      </dgm:t>
    </dgm:pt>
    <dgm:pt modelId="{93F9FC48-C8A6-4DA9-BF05-9966957C68DB}" type="pres">
      <dgm:prSet presAssocID="{A61AFBC8-95FB-40E5-91CB-A75EFFA258FC}" presName="childShp" presStyleLbl="bgAccFollowNode1" presStyleIdx="1" presStyleCnt="2">
        <dgm:presLayoutVars>
          <dgm:bulletEnabled val="1"/>
        </dgm:presLayoutVars>
      </dgm:prSet>
      <dgm:spPr/>
      <dgm:t>
        <a:bodyPr/>
        <a:lstStyle/>
        <a:p>
          <a:endParaRPr lang="fr-FR"/>
        </a:p>
      </dgm:t>
    </dgm:pt>
  </dgm:ptLst>
  <dgm:cxnLst>
    <dgm:cxn modelId="{4EB0172B-A6CB-4135-A9C7-4DF653E09055}" type="presOf" srcId="{5EE26232-C600-4AE6-A203-BC64994868F0}" destId="{264E76B2-C46D-45CF-888D-58359E857AC9}" srcOrd="0" destOrd="1" presId="urn:microsoft.com/office/officeart/2005/8/layout/vList6"/>
    <dgm:cxn modelId="{3E703C07-D2F9-4AD7-B506-07B60D3C110C}" type="presOf" srcId="{A61AFBC8-95FB-40E5-91CB-A75EFFA258FC}" destId="{5844E313-46CE-46B5-B2D2-032D3B5C11F0}" srcOrd="0" destOrd="0" presId="urn:microsoft.com/office/officeart/2005/8/layout/vList6"/>
    <dgm:cxn modelId="{A8B7D2E4-6D78-49EA-B133-2F489EE75601}" srcId="{4395BED8-F49F-4213-A025-EFDA2D53129D}" destId="{D056362F-3D96-4520-8276-B339F401AD85}" srcOrd="0" destOrd="0" parTransId="{CC6A06B4-A57C-4117-8883-4D3A7286B51A}" sibTransId="{FA70902F-F51C-422B-AA15-1D61D50B977B}"/>
    <dgm:cxn modelId="{258C08DB-6FFC-41D2-8EEC-F5BA81B1513A}" srcId="{4395BED8-F49F-4213-A025-EFDA2D53129D}" destId="{A61AFBC8-95FB-40E5-91CB-A75EFFA258FC}" srcOrd="1" destOrd="0" parTransId="{BD00B6C0-C528-446E-9CDD-E899836F5B25}" sibTransId="{3DBCFDC7-D19B-4983-BB50-B76E48D657E9}"/>
    <dgm:cxn modelId="{1B63BA6A-56A6-471D-AA56-EC7B23B79218}" type="presOf" srcId="{4395BED8-F49F-4213-A025-EFDA2D53129D}" destId="{3DD6A102-3B48-4AA5-852A-E916AC06BCDA}" srcOrd="0" destOrd="0" presId="urn:microsoft.com/office/officeart/2005/8/layout/vList6"/>
    <dgm:cxn modelId="{008CE4F1-F22F-4CC3-A170-2F52D31B3E11}" type="presOf" srcId="{E096BCF0-CCB8-4A42-80BD-FC6F83C0DB60}" destId="{93F9FC48-C8A6-4DA9-BF05-9966957C68DB}" srcOrd="0" destOrd="0" presId="urn:microsoft.com/office/officeart/2005/8/layout/vList6"/>
    <dgm:cxn modelId="{576D23E3-DBF9-4A5D-BB3B-33CF6CA09B47}" srcId="{D056362F-3D96-4520-8276-B339F401AD85}" destId="{5EE26232-C600-4AE6-A203-BC64994868F0}" srcOrd="1" destOrd="0" parTransId="{8FC3FF60-2BC7-4012-8F07-4DCB12E18A51}" sibTransId="{1B92F5E4-66C2-45AC-91FB-3ECF787F99C8}"/>
    <dgm:cxn modelId="{ECE1CE2E-3500-4AA7-BC27-BDBB3941243B}" srcId="{A61AFBC8-95FB-40E5-91CB-A75EFFA258FC}" destId="{E096BCF0-CCB8-4A42-80BD-FC6F83C0DB60}" srcOrd="0" destOrd="0" parTransId="{72A008BE-3A80-480A-A2F0-9C19224EA18B}" sibTransId="{4BE7D168-55E8-44C2-9023-C9F6C37493FC}"/>
    <dgm:cxn modelId="{4E721406-D6C6-4D04-ACB7-B24B60C95F65}" type="presOf" srcId="{D056362F-3D96-4520-8276-B339F401AD85}" destId="{A9A962AA-1C62-4302-89D1-07C45522527A}" srcOrd="0" destOrd="0" presId="urn:microsoft.com/office/officeart/2005/8/layout/vList6"/>
    <dgm:cxn modelId="{448A5B30-B079-47BE-8951-857619D43895}" type="presOf" srcId="{D74E2638-59E1-4C7B-8B8F-5FFFA66D5C0D}" destId="{264E76B2-C46D-45CF-888D-58359E857AC9}" srcOrd="0" destOrd="0" presId="urn:microsoft.com/office/officeart/2005/8/layout/vList6"/>
    <dgm:cxn modelId="{0B53643C-D0E7-49DE-862F-AA7B504969C2}" srcId="{D056362F-3D96-4520-8276-B339F401AD85}" destId="{D74E2638-59E1-4C7B-8B8F-5FFFA66D5C0D}" srcOrd="0" destOrd="0" parTransId="{64F15BF5-F958-49EE-A895-DE7AE2E7F407}" sibTransId="{7B085738-768D-43E7-B1E7-55DF0B7BBDE7}"/>
    <dgm:cxn modelId="{DDD8AF13-4AC5-4B4E-88BA-0EF64BD5BD8B}" type="presParOf" srcId="{3DD6A102-3B48-4AA5-852A-E916AC06BCDA}" destId="{436127C6-2F47-4F99-A7E9-E54C2DCD339F}" srcOrd="0" destOrd="0" presId="urn:microsoft.com/office/officeart/2005/8/layout/vList6"/>
    <dgm:cxn modelId="{2391B484-1C36-4E9C-93EC-83F93669C7E2}" type="presParOf" srcId="{436127C6-2F47-4F99-A7E9-E54C2DCD339F}" destId="{A9A962AA-1C62-4302-89D1-07C45522527A}" srcOrd="0" destOrd="0" presId="urn:microsoft.com/office/officeart/2005/8/layout/vList6"/>
    <dgm:cxn modelId="{8A5FCB18-87C8-48DB-9CFB-923C83AB7870}" type="presParOf" srcId="{436127C6-2F47-4F99-A7E9-E54C2DCD339F}" destId="{264E76B2-C46D-45CF-888D-58359E857AC9}" srcOrd="1" destOrd="0" presId="urn:microsoft.com/office/officeart/2005/8/layout/vList6"/>
    <dgm:cxn modelId="{B127C73F-3847-4795-B0D3-BA6DFFA145F8}" type="presParOf" srcId="{3DD6A102-3B48-4AA5-852A-E916AC06BCDA}" destId="{4AC3A1EC-3DCC-4E6D-9E03-ABE8310977F1}" srcOrd="1" destOrd="0" presId="urn:microsoft.com/office/officeart/2005/8/layout/vList6"/>
    <dgm:cxn modelId="{FB123AAE-FA96-40DE-B3E5-23565DAF1F41}" type="presParOf" srcId="{3DD6A102-3B48-4AA5-852A-E916AC06BCDA}" destId="{94071EF8-9602-48D1-A279-CA39D62BFD0C}" srcOrd="2" destOrd="0" presId="urn:microsoft.com/office/officeart/2005/8/layout/vList6"/>
    <dgm:cxn modelId="{035EC7A6-1EEB-47DE-BFE6-CB6C486B10E7}" type="presParOf" srcId="{94071EF8-9602-48D1-A279-CA39D62BFD0C}" destId="{5844E313-46CE-46B5-B2D2-032D3B5C11F0}" srcOrd="0" destOrd="0" presId="urn:microsoft.com/office/officeart/2005/8/layout/vList6"/>
    <dgm:cxn modelId="{DC590EB9-668A-41DB-A405-2E722C56923F}" type="presParOf" srcId="{94071EF8-9602-48D1-A279-CA39D62BFD0C}" destId="{93F9FC48-C8A6-4DA9-BF05-9966957C68DB}" srcOrd="1" destOrd="0" presId="urn:microsoft.com/office/officeart/2005/8/layout/vList6"/>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847E1E3E-72B7-4855-872C-06A9E49EAF5F}" type="doc">
      <dgm:prSet loTypeId="urn:microsoft.com/office/officeart/2005/8/layout/vList6" loCatId="list" qsTypeId="urn:microsoft.com/office/officeart/2005/8/quickstyle/simple1" qsCatId="simple" csTypeId="urn:microsoft.com/office/officeart/2005/8/colors/accent5_2" csCatId="accent5" phldr="1"/>
      <dgm:spPr/>
      <dgm:t>
        <a:bodyPr/>
        <a:lstStyle/>
        <a:p>
          <a:endParaRPr lang="fr-FR"/>
        </a:p>
      </dgm:t>
    </dgm:pt>
    <dgm:pt modelId="{91F6176D-8640-4FE1-9276-B674CC57CEE9}">
      <dgm:prSet phldrT="[Texte]"/>
      <dgm:spPr>
        <a:solidFill>
          <a:srgbClr val="009999"/>
        </a:solidFill>
      </dgm:spPr>
      <dgm:t>
        <a:bodyPr/>
        <a:lstStyle/>
        <a:p>
          <a:r>
            <a:rPr lang="fr-FR" dirty="0" smtClean="0"/>
            <a:t>Axe 1 </a:t>
          </a:r>
          <a:endParaRPr lang="fr-FR" dirty="0"/>
        </a:p>
      </dgm:t>
    </dgm:pt>
    <dgm:pt modelId="{8ABED8D7-1EEC-4E3C-8A6C-8DAE7E6EED3C}" type="parTrans" cxnId="{8BBB2361-DA4D-4D4B-9553-61778CE56623}">
      <dgm:prSet/>
      <dgm:spPr/>
      <dgm:t>
        <a:bodyPr/>
        <a:lstStyle/>
        <a:p>
          <a:endParaRPr lang="fr-FR"/>
        </a:p>
      </dgm:t>
    </dgm:pt>
    <dgm:pt modelId="{AE587B02-3582-417F-A00C-50CBEDAECAD1}" type="sibTrans" cxnId="{8BBB2361-DA4D-4D4B-9553-61778CE56623}">
      <dgm:prSet/>
      <dgm:spPr/>
      <dgm:t>
        <a:bodyPr/>
        <a:lstStyle/>
        <a:p>
          <a:endParaRPr lang="fr-FR"/>
        </a:p>
      </dgm:t>
    </dgm:pt>
    <dgm:pt modelId="{B53A9EAB-10B0-4AE6-BA7A-3AC4A37E38C4}">
      <dgm:prSet phldrT="[Texte]"/>
      <dgm:spPr/>
      <dgm:t>
        <a:bodyPr/>
        <a:lstStyle/>
        <a:p>
          <a:r>
            <a:rPr lang="fr-FR" dirty="0" smtClean="0"/>
            <a:t>Jeunes</a:t>
          </a:r>
        </a:p>
        <a:p>
          <a:r>
            <a:rPr lang="fr-FR" b="1" dirty="0" smtClean="0"/>
            <a:t>23 213</a:t>
          </a:r>
          <a:endParaRPr lang="fr-FR" b="1" dirty="0"/>
        </a:p>
      </dgm:t>
    </dgm:pt>
    <dgm:pt modelId="{C92E7BEC-BE79-4241-A176-8A12D2525D1D}" type="parTrans" cxnId="{F7877F28-05C0-4268-9D5C-DE5F5FC62231}">
      <dgm:prSet/>
      <dgm:spPr/>
      <dgm:t>
        <a:bodyPr/>
        <a:lstStyle/>
        <a:p>
          <a:endParaRPr lang="fr-FR"/>
        </a:p>
      </dgm:t>
    </dgm:pt>
    <dgm:pt modelId="{CBF0DEBF-38FD-4C94-B3A5-886EDA6D8E2A}" type="sibTrans" cxnId="{F7877F28-05C0-4268-9D5C-DE5F5FC62231}">
      <dgm:prSet/>
      <dgm:spPr/>
      <dgm:t>
        <a:bodyPr/>
        <a:lstStyle/>
        <a:p>
          <a:endParaRPr lang="fr-FR"/>
        </a:p>
      </dgm:t>
    </dgm:pt>
    <dgm:pt modelId="{7B822D7C-C998-4B67-9A99-BE8F81AD5CC9}">
      <dgm:prSet phldrT="[Texte]"/>
      <dgm:spPr/>
      <dgm:t>
        <a:bodyPr/>
        <a:lstStyle/>
        <a:p>
          <a:r>
            <a:rPr lang="fr-FR" dirty="0" smtClean="0"/>
            <a:t>Chômeurs</a:t>
          </a:r>
        </a:p>
        <a:p>
          <a:r>
            <a:rPr lang="fr-FR" b="1" dirty="0" smtClean="0"/>
            <a:t>16 586</a:t>
          </a:r>
          <a:endParaRPr lang="fr-FR" b="1" dirty="0"/>
        </a:p>
      </dgm:t>
    </dgm:pt>
    <dgm:pt modelId="{EF05399B-675B-4928-BCD5-2FEF0FCE4380}" type="parTrans" cxnId="{F723F10D-B788-4D54-9906-11B127636D13}">
      <dgm:prSet/>
      <dgm:spPr/>
      <dgm:t>
        <a:bodyPr/>
        <a:lstStyle/>
        <a:p>
          <a:endParaRPr lang="fr-FR"/>
        </a:p>
      </dgm:t>
    </dgm:pt>
    <dgm:pt modelId="{A568597B-21EE-4114-B541-8DBDC332C912}" type="sibTrans" cxnId="{F723F10D-B788-4D54-9906-11B127636D13}">
      <dgm:prSet/>
      <dgm:spPr/>
      <dgm:t>
        <a:bodyPr/>
        <a:lstStyle/>
        <a:p>
          <a:endParaRPr lang="fr-FR"/>
        </a:p>
      </dgm:t>
    </dgm:pt>
    <dgm:pt modelId="{5BDCB80C-6501-4AFF-852F-4A2ED984A8DA}">
      <dgm:prSet phldrT="[Texte]"/>
      <dgm:spPr>
        <a:solidFill>
          <a:srgbClr val="009999"/>
        </a:solidFill>
      </dgm:spPr>
      <dgm:t>
        <a:bodyPr/>
        <a:lstStyle/>
        <a:p>
          <a:r>
            <a:rPr lang="fr-FR" dirty="0" smtClean="0"/>
            <a:t>Axe 2 </a:t>
          </a:r>
          <a:endParaRPr lang="fr-FR" dirty="0"/>
        </a:p>
      </dgm:t>
    </dgm:pt>
    <dgm:pt modelId="{038B49C9-BE80-4A0B-ACAF-42B82BF8FA2B}" type="parTrans" cxnId="{4654A124-DE4E-4DD6-A4A8-8E2671177667}">
      <dgm:prSet/>
      <dgm:spPr/>
      <dgm:t>
        <a:bodyPr/>
        <a:lstStyle/>
        <a:p>
          <a:endParaRPr lang="fr-FR"/>
        </a:p>
      </dgm:t>
    </dgm:pt>
    <dgm:pt modelId="{D4461F72-4220-4887-B762-DC00BF8D7E4E}" type="sibTrans" cxnId="{4654A124-DE4E-4DD6-A4A8-8E2671177667}">
      <dgm:prSet/>
      <dgm:spPr/>
      <dgm:t>
        <a:bodyPr/>
        <a:lstStyle/>
        <a:p>
          <a:endParaRPr lang="fr-FR"/>
        </a:p>
      </dgm:t>
    </dgm:pt>
    <dgm:pt modelId="{BC6FDF57-2201-4453-8206-3CB390701AD2}">
      <dgm:prSet phldrT="[Texte]"/>
      <dgm:spPr/>
      <dgm:t>
        <a:bodyPr/>
        <a:lstStyle/>
        <a:p>
          <a:r>
            <a:rPr lang="fr-FR" dirty="0" smtClean="0"/>
            <a:t>Salariés</a:t>
          </a:r>
        </a:p>
        <a:p>
          <a:r>
            <a:rPr lang="fr-FR" b="1" dirty="0" smtClean="0"/>
            <a:t>11 021</a:t>
          </a:r>
          <a:endParaRPr lang="fr-FR" b="1" dirty="0"/>
        </a:p>
      </dgm:t>
    </dgm:pt>
    <dgm:pt modelId="{BFCD3FD1-D231-4153-B7B8-314140D2288B}" type="parTrans" cxnId="{07488F61-D1BE-4A4F-BB34-94B9368A5BF6}">
      <dgm:prSet/>
      <dgm:spPr/>
      <dgm:t>
        <a:bodyPr/>
        <a:lstStyle/>
        <a:p>
          <a:endParaRPr lang="fr-FR"/>
        </a:p>
      </dgm:t>
    </dgm:pt>
    <dgm:pt modelId="{C947F8A7-4D18-4A4F-9E37-A89C7A13A276}" type="sibTrans" cxnId="{07488F61-D1BE-4A4F-BB34-94B9368A5BF6}">
      <dgm:prSet/>
      <dgm:spPr/>
      <dgm:t>
        <a:bodyPr/>
        <a:lstStyle/>
        <a:p>
          <a:endParaRPr lang="fr-FR"/>
        </a:p>
      </dgm:t>
    </dgm:pt>
    <dgm:pt modelId="{7C217CA4-4E91-4F34-AACD-F436EA0EA038}">
      <dgm:prSet phldrT="[Texte]"/>
      <dgm:spPr/>
      <dgm:t>
        <a:bodyPr/>
        <a:lstStyle/>
        <a:p>
          <a:endParaRPr lang="fr-FR" dirty="0"/>
        </a:p>
      </dgm:t>
    </dgm:pt>
    <dgm:pt modelId="{032BC8A1-9C56-4DA7-8456-A55110089F41}" type="parTrans" cxnId="{6EFCE8C8-4725-4C7A-B631-E46B10F34DE8}">
      <dgm:prSet/>
      <dgm:spPr/>
      <dgm:t>
        <a:bodyPr/>
        <a:lstStyle/>
        <a:p>
          <a:endParaRPr lang="fr-FR"/>
        </a:p>
      </dgm:t>
    </dgm:pt>
    <dgm:pt modelId="{7D3C1783-8819-4B44-AED4-035841B2C852}" type="sibTrans" cxnId="{6EFCE8C8-4725-4C7A-B631-E46B10F34DE8}">
      <dgm:prSet/>
      <dgm:spPr/>
      <dgm:t>
        <a:bodyPr/>
        <a:lstStyle/>
        <a:p>
          <a:endParaRPr lang="fr-FR"/>
        </a:p>
      </dgm:t>
    </dgm:pt>
    <dgm:pt modelId="{A79268F5-FD3C-484C-9078-95DDA94DAAAA}">
      <dgm:prSet phldrT="[Texte]"/>
      <dgm:spPr>
        <a:solidFill>
          <a:srgbClr val="009999"/>
        </a:solidFill>
      </dgm:spPr>
      <dgm:t>
        <a:bodyPr/>
        <a:lstStyle/>
        <a:p>
          <a:r>
            <a:rPr lang="fr-FR" b="0" dirty="0" smtClean="0"/>
            <a:t>Axe 3</a:t>
          </a:r>
          <a:endParaRPr lang="fr-FR" b="0" dirty="0"/>
        </a:p>
      </dgm:t>
    </dgm:pt>
    <dgm:pt modelId="{A5DC014A-6438-48CF-9CB5-0C1983F74E4E}" type="parTrans" cxnId="{D575DD47-0D60-41A6-BC66-8FB6D4F1777B}">
      <dgm:prSet/>
      <dgm:spPr/>
      <dgm:t>
        <a:bodyPr/>
        <a:lstStyle/>
        <a:p>
          <a:endParaRPr lang="fr-FR"/>
        </a:p>
      </dgm:t>
    </dgm:pt>
    <dgm:pt modelId="{A083FA78-876B-4E6B-8D2A-4CF86EDE4A77}" type="sibTrans" cxnId="{D575DD47-0D60-41A6-BC66-8FB6D4F1777B}">
      <dgm:prSet/>
      <dgm:spPr/>
      <dgm:t>
        <a:bodyPr/>
        <a:lstStyle/>
        <a:p>
          <a:endParaRPr lang="fr-FR"/>
        </a:p>
      </dgm:t>
    </dgm:pt>
    <dgm:pt modelId="{179832FE-EA37-4AAB-A969-97FACE6C2059}">
      <dgm:prSet phldrT="[Texte]" custT="1"/>
      <dgm:spPr/>
      <dgm:t>
        <a:bodyPr/>
        <a:lstStyle/>
        <a:p>
          <a:r>
            <a:rPr lang="fr-FR" sz="1600" b="0" dirty="0" smtClean="0"/>
            <a:t>Chômeurs</a:t>
          </a:r>
          <a:r>
            <a:rPr lang="fr-FR" sz="1600" b="1" dirty="0" smtClean="0"/>
            <a:t/>
          </a:r>
          <a:br>
            <a:rPr lang="fr-FR" sz="1600" b="1" dirty="0" smtClean="0"/>
          </a:br>
          <a:r>
            <a:rPr lang="fr-FR" sz="1600" b="1" dirty="0" smtClean="0"/>
            <a:t>69 661</a:t>
          </a:r>
          <a:endParaRPr lang="fr-FR" sz="1600" b="1" dirty="0"/>
        </a:p>
      </dgm:t>
    </dgm:pt>
    <dgm:pt modelId="{59C0030D-37CC-42A4-B7BF-2B0110AF94C4}" type="parTrans" cxnId="{B02E5E06-474C-4CC3-83D5-59CABA484F2F}">
      <dgm:prSet/>
      <dgm:spPr/>
      <dgm:t>
        <a:bodyPr/>
        <a:lstStyle/>
        <a:p>
          <a:endParaRPr lang="fr-FR"/>
        </a:p>
      </dgm:t>
    </dgm:pt>
    <dgm:pt modelId="{E915713F-01CB-4628-9D07-7948A8F99643}" type="sibTrans" cxnId="{B02E5E06-474C-4CC3-83D5-59CABA484F2F}">
      <dgm:prSet/>
      <dgm:spPr/>
      <dgm:t>
        <a:bodyPr/>
        <a:lstStyle/>
        <a:p>
          <a:endParaRPr lang="fr-FR"/>
        </a:p>
      </dgm:t>
    </dgm:pt>
    <dgm:pt modelId="{D67C5FB2-F294-4367-BA52-65C544F43AE1}">
      <dgm:prSet phldrT="[Texte]" custT="1"/>
      <dgm:spPr/>
      <dgm:t>
        <a:bodyPr/>
        <a:lstStyle/>
        <a:p>
          <a:r>
            <a:rPr lang="fr-FR" sz="1600" b="0" dirty="0" smtClean="0"/>
            <a:t>Inactifs</a:t>
          </a:r>
          <a:r>
            <a:rPr lang="fr-FR" sz="1600" b="1" dirty="0" smtClean="0"/>
            <a:t/>
          </a:r>
          <a:br>
            <a:rPr lang="fr-FR" sz="1600" b="1" dirty="0" smtClean="0"/>
          </a:br>
          <a:r>
            <a:rPr lang="fr-FR" sz="1600" b="1" dirty="0" smtClean="0"/>
            <a:t>52 025</a:t>
          </a:r>
          <a:endParaRPr lang="fr-FR" sz="1600" b="1" dirty="0"/>
        </a:p>
      </dgm:t>
    </dgm:pt>
    <dgm:pt modelId="{9A6500BD-0DF9-41AC-A455-EB1DDA5A6715}" type="parTrans" cxnId="{4D8F1168-1663-429A-A8CB-25D842DF0395}">
      <dgm:prSet/>
      <dgm:spPr/>
      <dgm:t>
        <a:bodyPr/>
        <a:lstStyle/>
        <a:p>
          <a:endParaRPr lang="fr-FR"/>
        </a:p>
      </dgm:t>
    </dgm:pt>
    <dgm:pt modelId="{BE404DD3-AE76-4AF9-AE12-C8BF3ED1E3AE}" type="sibTrans" cxnId="{4D8F1168-1663-429A-A8CB-25D842DF0395}">
      <dgm:prSet/>
      <dgm:spPr/>
      <dgm:t>
        <a:bodyPr/>
        <a:lstStyle/>
        <a:p>
          <a:endParaRPr lang="fr-FR"/>
        </a:p>
      </dgm:t>
    </dgm:pt>
    <dgm:pt modelId="{90AEB861-8773-4603-AB79-53FE4441F27C}" type="pres">
      <dgm:prSet presAssocID="{847E1E3E-72B7-4855-872C-06A9E49EAF5F}" presName="Name0" presStyleCnt="0">
        <dgm:presLayoutVars>
          <dgm:dir/>
          <dgm:animLvl val="lvl"/>
          <dgm:resizeHandles/>
        </dgm:presLayoutVars>
      </dgm:prSet>
      <dgm:spPr/>
      <dgm:t>
        <a:bodyPr/>
        <a:lstStyle/>
        <a:p>
          <a:endParaRPr lang="fr-FR"/>
        </a:p>
      </dgm:t>
    </dgm:pt>
    <dgm:pt modelId="{E37B5473-5408-4E8F-95CE-13A8A0603CB4}" type="pres">
      <dgm:prSet presAssocID="{91F6176D-8640-4FE1-9276-B674CC57CEE9}" presName="linNode" presStyleCnt="0"/>
      <dgm:spPr/>
      <dgm:t>
        <a:bodyPr/>
        <a:lstStyle/>
        <a:p>
          <a:endParaRPr lang="fr-FR"/>
        </a:p>
      </dgm:t>
    </dgm:pt>
    <dgm:pt modelId="{DEE81634-4F08-4444-8830-FF781D5B3C47}" type="pres">
      <dgm:prSet presAssocID="{91F6176D-8640-4FE1-9276-B674CC57CEE9}" presName="parentShp" presStyleLbl="node1" presStyleIdx="0" presStyleCnt="3">
        <dgm:presLayoutVars>
          <dgm:bulletEnabled val="1"/>
        </dgm:presLayoutVars>
      </dgm:prSet>
      <dgm:spPr/>
      <dgm:t>
        <a:bodyPr/>
        <a:lstStyle/>
        <a:p>
          <a:endParaRPr lang="fr-FR"/>
        </a:p>
      </dgm:t>
    </dgm:pt>
    <dgm:pt modelId="{CC365931-55D4-4902-A385-3F9167CAE9E0}" type="pres">
      <dgm:prSet presAssocID="{91F6176D-8640-4FE1-9276-B674CC57CEE9}" presName="childShp" presStyleLbl="bgAccFollowNode1" presStyleIdx="0" presStyleCnt="3">
        <dgm:presLayoutVars>
          <dgm:bulletEnabled val="1"/>
        </dgm:presLayoutVars>
      </dgm:prSet>
      <dgm:spPr/>
      <dgm:t>
        <a:bodyPr/>
        <a:lstStyle/>
        <a:p>
          <a:endParaRPr lang="fr-FR"/>
        </a:p>
      </dgm:t>
    </dgm:pt>
    <dgm:pt modelId="{EE761E26-7165-40BC-8AAE-0533F9DAAE69}" type="pres">
      <dgm:prSet presAssocID="{AE587B02-3582-417F-A00C-50CBEDAECAD1}" presName="spacing" presStyleCnt="0"/>
      <dgm:spPr/>
      <dgm:t>
        <a:bodyPr/>
        <a:lstStyle/>
        <a:p>
          <a:endParaRPr lang="fr-FR"/>
        </a:p>
      </dgm:t>
    </dgm:pt>
    <dgm:pt modelId="{9DE892C7-CBC0-4973-9618-84425B9A02B4}" type="pres">
      <dgm:prSet presAssocID="{5BDCB80C-6501-4AFF-852F-4A2ED984A8DA}" presName="linNode" presStyleCnt="0"/>
      <dgm:spPr/>
      <dgm:t>
        <a:bodyPr/>
        <a:lstStyle/>
        <a:p>
          <a:endParaRPr lang="fr-FR"/>
        </a:p>
      </dgm:t>
    </dgm:pt>
    <dgm:pt modelId="{ADBF41CB-ECFB-4DE3-96C3-035D5D761CBF}" type="pres">
      <dgm:prSet presAssocID="{5BDCB80C-6501-4AFF-852F-4A2ED984A8DA}" presName="parentShp" presStyleLbl="node1" presStyleIdx="1" presStyleCnt="3">
        <dgm:presLayoutVars>
          <dgm:bulletEnabled val="1"/>
        </dgm:presLayoutVars>
      </dgm:prSet>
      <dgm:spPr/>
      <dgm:t>
        <a:bodyPr/>
        <a:lstStyle/>
        <a:p>
          <a:endParaRPr lang="fr-FR"/>
        </a:p>
      </dgm:t>
    </dgm:pt>
    <dgm:pt modelId="{30DA85FC-516D-4E07-9515-BED4B21A4695}" type="pres">
      <dgm:prSet presAssocID="{5BDCB80C-6501-4AFF-852F-4A2ED984A8DA}" presName="childShp" presStyleLbl="bgAccFollowNode1" presStyleIdx="1" presStyleCnt="3">
        <dgm:presLayoutVars>
          <dgm:bulletEnabled val="1"/>
        </dgm:presLayoutVars>
      </dgm:prSet>
      <dgm:spPr/>
      <dgm:t>
        <a:bodyPr/>
        <a:lstStyle/>
        <a:p>
          <a:endParaRPr lang="fr-FR"/>
        </a:p>
      </dgm:t>
    </dgm:pt>
    <dgm:pt modelId="{F5DD42EB-A264-41EF-AA60-ED5D81E5765D}" type="pres">
      <dgm:prSet presAssocID="{D4461F72-4220-4887-B762-DC00BF8D7E4E}" presName="spacing" presStyleCnt="0"/>
      <dgm:spPr/>
      <dgm:t>
        <a:bodyPr/>
        <a:lstStyle/>
        <a:p>
          <a:endParaRPr lang="fr-FR"/>
        </a:p>
      </dgm:t>
    </dgm:pt>
    <dgm:pt modelId="{C2E507AB-B54A-4309-9E7A-FC203A724E5C}" type="pres">
      <dgm:prSet presAssocID="{A79268F5-FD3C-484C-9078-95DDA94DAAAA}" presName="linNode" presStyleCnt="0"/>
      <dgm:spPr/>
      <dgm:t>
        <a:bodyPr/>
        <a:lstStyle/>
        <a:p>
          <a:endParaRPr lang="fr-FR"/>
        </a:p>
      </dgm:t>
    </dgm:pt>
    <dgm:pt modelId="{282905FA-5B4F-47EF-BD9F-B27C407868D3}" type="pres">
      <dgm:prSet presAssocID="{A79268F5-FD3C-484C-9078-95DDA94DAAAA}" presName="parentShp" presStyleLbl="node1" presStyleIdx="2" presStyleCnt="3">
        <dgm:presLayoutVars>
          <dgm:bulletEnabled val="1"/>
        </dgm:presLayoutVars>
      </dgm:prSet>
      <dgm:spPr/>
      <dgm:t>
        <a:bodyPr/>
        <a:lstStyle/>
        <a:p>
          <a:endParaRPr lang="fr-FR"/>
        </a:p>
      </dgm:t>
    </dgm:pt>
    <dgm:pt modelId="{C6F2D5E1-5372-4507-9108-3C127B1A4762}" type="pres">
      <dgm:prSet presAssocID="{A79268F5-FD3C-484C-9078-95DDA94DAAAA}" presName="childShp" presStyleLbl="bgAccFollowNode1" presStyleIdx="2" presStyleCnt="3" custLinFactNeighborY="5439">
        <dgm:presLayoutVars>
          <dgm:bulletEnabled val="1"/>
        </dgm:presLayoutVars>
      </dgm:prSet>
      <dgm:spPr/>
      <dgm:t>
        <a:bodyPr/>
        <a:lstStyle/>
        <a:p>
          <a:endParaRPr lang="fr-FR"/>
        </a:p>
      </dgm:t>
    </dgm:pt>
  </dgm:ptLst>
  <dgm:cxnLst>
    <dgm:cxn modelId="{07488F61-D1BE-4A4F-BB34-94B9368A5BF6}" srcId="{5BDCB80C-6501-4AFF-852F-4A2ED984A8DA}" destId="{BC6FDF57-2201-4453-8206-3CB390701AD2}" srcOrd="1" destOrd="0" parTransId="{BFCD3FD1-D231-4153-B7B8-314140D2288B}" sibTransId="{C947F8A7-4D18-4A4F-9E37-A89C7A13A276}"/>
    <dgm:cxn modelId="{4654A124-DE4E-4DD6-A4A8-8E2671177667}" srcId="{847E1E3E-72B7-4855-872C-06A9E49EAF5F}" destId="{5BDCB80C-6501-4AFF-852F-4A2ED984A8DA}" srcOrd="1" destOrd="0" parTransId="{038B49C9-BE80-4A0B-ACAF-42B82BF8FA2B}" sibTransId="{D4461F72-4220-4887-B762-DC00BF8D7E4E}"/>
    <dgm:cxn modelId="{E2090A24-5CA5-4F0C-A1B8-3F598204F1DC}" type="presOf" srcId="{D67C5FB2-F294-4367-BA52-65C544F43AE1}" destId="{C6F2D5E1-5372-4507-9108-3C127B1A4762}" srcOrd="0" destOrd="1" presId="urn:microsoft.com/office/officeart/2005/8/layout/vList6"/>
    <dgm:cxn modelId="{8BBB2361-DA4D-4D4B-9553-61778CE56623}" srcId="{847E1E3E-72B7-4855-872C-06A9E49EAF5F}" destId="{91F6176D-8640-4FE1-9276-B674CC57CEE9}" srcOrd="0" destOrd="0" parTransId="{8ABED8D7-1EEC-4E3C-8A6C-8DAE7E6EED3C}" sibTransId="{AE587B02-3582-417F-A00C-50CBEDAECAD1}"/>
    <dgm:cxn modelId="{B02E5E06-474C-4CC3-83D5-59CABA484F2F}" srcId="{A79268F5-FD3C-484C-9078-95DDA94DAAAA}" destId="{179832FE-EA37-4AAB-A969-97FACE6C2059}" srcOrd="0" destOrd="0" parTransId="{59C0030D-37CC-42A4-B7BF-2B0110AF94C4}" sibTransId="{E915713F-01CB-4628-9D07-7948A8F99643}"/>
    <dgm:cxn modelId="{21697E98-6EB0-4965-8863-63D62025617F}" type="presOf" srcId="{7C217CA4-4E91-4F34-AACD-F436EA0EA038}" destId="{30DA85FC-516D-4E07-9515-BED4B21A4695}" srcOrd="0" destOrd="0" presId="urn:microsoft.com/office/officeart/2005/8/layout/vList6"/>
    <dgm:cxn modelId="{061EF557-53AB-4ED0-8FDB-03DFCC7992B8}" type="presOf" srcId="{91F6176D-8640-4FE1-9276-B674CC57CEE9}" destId="{DEE81634-4F08-4444-8830-FF781D5B3C47}" srcOrd="0" destOrd="0" presId="urn:microsoft.com/office/officeart/2005/8/layout/vList6"/>
    <dgm:cxn modelId="{FA760964-E298-4378-9772-6871DAC91637}" type="presOf" srcId="{179832FE-EA37-4AAB-A969-97FACE6C2059}" destId="{C6F2D5E1-5372-4507-9108-3C127B1A4762}" srcOrd="0" destOrd="0" presId="urn:microsoft.com/office/officeart/2005/8/layout/vList6"/>
    <dgm:cxn modelId="{F723F10D-B788-4D54-9906-11B127636D13}" srcId="{91F6176D-8640-4FE1-9276-B674CC57CEE9}" destId="{7B822D7C-C998-4B67-9A99-BE8F81AD5CC9}" srcOrd="1" destOrd="0" parTransId="{EF05399B-675B-4928-BCD5-2FEF0FCE4380}" sibTransId="{A568597B-21EE-4114-B541-8DBDC332C912}"/>
    <dgm:cxn modelId="{08884443-ECA8-4660-A0EA-F343CD15B44F}" type="presOf" srcId="{A79268F5-FD3C-484C-9078-95DDA94DAAAA}" destId="{282905FA-5B4F-47EF-BD9F-B27C407868D3}" srcOrd="0" destOrd="0" presId="urn:microsoft.com/office/officeart/2005/8/layout/vList6"/>
    <dgm:cxn modelId="{4D8F1168-1663-429A-A8CB-25D842DF0395}" srcId="{A79268F5-FD3C-484C-9078-95DDA94DAAAA}" destId="{D67C5FB2-F294-4367-BA52-65C544F43AE1}" srcOrd="1" destOrd="0" parTransId="{9A6500BD-0DF9-41AC-A455-EB1DDA5A6715}" sibTransId="{BE404DD3-AE76-4AF9-AE12-C8BF3ED1E3AE}"/>
    <dgm:cxn modelId="{D575DD47-0D60-41A6-BC66-8FB6D4F1777B}" srcId="{847E1E3E-72B7-4855-872C-06A9E49EAF5F}" destId="{A79268F5-FD3C-484C-9078-95DDA94DAAAA}" srcOrd="2" destOrd="0" parTransId="{A5DC014A-6438-48CF-9CB5-0C1983F74E4E}" sibTransId="{A083FA78-876B-4E6B-8D2A-4CF86EDE4A77}"/>
    <dgm:cxn modelId="{F7877F28-05C0-4268-9D5C-DE5F5FC62231}" srcId="{91F6176D-8640-4FE1-9276-B674CC57CEE9}" destId="{B53A9EAB-10B0-4AE6-BA7A-3AC4A37E38C4}" srcOrd="0" destOrd="0" parTransId="{C92E7BEC-BE79-4241-A176-8A12D2525D1D}" sibTransId="{CBF0DEBF-38FD-4C94-B3A5-886EDA6D8E2A}"/>
    <dgm:cxn modelId="{FBE16968-0B04-4118-90D2-FD1093882E0E}" type="presOf" srcId="{5BDCB80C-6501-4AFF-852F-4A2ED984A8DA}" destId="{ADBF41CB-ECFB-4DE3-96C3-035D5D761CBF}" srcOrd="0" destOrd="0" presId="urn:microsoft.com/office/officeart/2005/8/layout/vList6"/>
    <dgm:cxn modelId="{D75C3346-AF9A-4ED5-ABD9-5E3D99B70043}" type="presOf" srcId="{847E1E3E-72B7-4855-872C-06A9E49EAF5F}" destId="{90AEB861-8773-4603-AB79-53FE4441F27C}" srcOrd="0" destOrd="0" presId="urn:microsoft.com/office/officeart/2005/8/layout/vList6"/>
    <dgm:cxn modelId="{93106A9B-2536-4516-B4AE-49C7863A0D2B}" type="presOf" srcId="{BC6FDF57-2201-4453-8206-3CB390701AD2}" destId="{30DA85FC-516D-4E07-9515-BED4B21A4695}" srcOrd="0" destOrd="1" presId="urn:microsoft.com/office/officeart/2005/8/layout/vList6"/>
    <dgm:cxn modelId="{6EFCE8C8-4725-4C7A-B631-E46B10F34DE8}" srcId="{5BDCB80C-6501-4AFF-852F-4A2ED984A8DA}" destId="{7C217CA4-4E91-4F34-AACD-F436EA0EA038}" srcOrd="0" destOrd="0" parTransId="{032BC8A1-9C56-4DA7-8456-A55110089F41}" sibTransId="{7D3C1783-8819-4B44-AED4-035841B2C852}"/>
    <dgm:cxn modelId="{EA9FB480-5233-4B76-B383-C98246DA5D35}" type="presOf" srcId="{7B822D7C-C998-4B67-9A99-BE8F81AD5CC9}" destId="{CC365931-55D4-4902-A385-3F9167CAE9E0}" srcOrd="0" destOrd="1" presId="urn:microsoft.com/office/officeart/2005/8/layout/vList6"/>
    <dgm:cxn modelId="{C982FAD1-E80C-4C73-B95A-55CE2427864B}" type="presOf" srcId="{B53A9EAB-10B0-4AE6-BA7A-3AC4A37E38C4}" destId="{CC365931-55D4-4902-A385-3F9167CAE9E0}" srcOrd="0" destOrd="0" presId="urn:microsoft.com/office/officeart/2005/8/layout/vList6"/>
    <dgm:cxn modelId="{1DBEF29E-B0B1-446B-8A65-B22D6996A8D8}" type="presParOf" srcId="{90AEB861-8773-4603-AB79-53FE4441F27C}" destId="{E37B5473-5408-4E8F-95CE-13A8A0603CB4}" srcOrd="0" destOrd="0" presId="urn:microsoft.com/office/officeart/2005/8/layout/vList6"/>
    <dgm:cxn modelId="{53852294-89A9-49E5-80AA-4E80C839540F}" type="presParOf" srcId="{E37B5473-5408-4E8F-95CE-13A8A0603CB4}" destId="{DEE81634-4F08-4444-8830-FF781D5B3C47}" srcOrd="0" destOrd="0" presId="urn:microsoft.com/office/officeart/2005/8/layout/vList6"/>
    <dgm:cxn modelId="{EEDE7714-EC49-4544-94C9-3C855E5E81CC}" type="presParOf" srcId="{E37B5473-5408-4E8F-95CE-13A8A0603CB4}" destId="{CC365931-55D4-4902-A385-3F9167CAE9E0}" srcOrd="1" destOrd="0" presId="urn:microsoft.com/office/officeart/2005/8/layout/vList6"/>
    <dgm:cxn modelId="{B0FE2EE3-D19F-4812-875A-05C3AE9CC9EC}" type="presParOf" srcId="{90AEB861-8773-4603-AB79-53FE4441F27C}" destId="{EE761E26-7165-40BC-8AAE-0533F9DAAE69}" srcOrd="1" destOrd="0" presId="urn:microsoft.com/office/officeart/2005/8/layout/vList6"/>
    <dgm:cxn modelId="{77AA782C-E5F8-4651-B9C6-0A01FD7AA798}" type="presParOf" srcId="{90AEB861-8773-4603-AB79-53FE4441F27C}" destId="{9DE892C7-CBC0-4973-9618-84425B9A02B4}" srcOrd="2" destOrd="0" presId="urn:microsoft.com/office/officeart/2005/8/layout/vList6"/>
    <dgm:cxn modelId="{8DEEE761-4184-42CD-BE83-F151F6EB4133}" type="presParOf" srcId="{9DE892C7-CBC0-4973-9618-84425B9A02B4}" destId="{ADBF41CB-ECFB-4DE3-96C3-035D5D761CBF}" srcOrd="0" destOrd="0" presId="urn:microsoft.com/office/officeart/2005/8/layout/vList6"/>
    <dgm:cxn modelId="{DA9A85EC-18FC-4B31-A32D-E38769C2D4DF}" type="presParOf" srcId="{9DE892C7-CBC0-4973-9618-84425B9A02B4}" destId="{30DA85FC-516D-4E07-9515-BED4B21A4695}" srcOrd="1" destOrd="0" presId="urn:microsoft.com/office/officeart/2005/8/layout/vList6"/>
    <dgm:cxn modelId="{C88EA275-3C30-4F25-A990-E61B1605BA14}" type="presParOf" srcId="{90AEB861-8773-4603-AB79-53FE4441F27C}" destId="{F5DD42EB-A264-41EF-AA60-ED5D81E5765D}" srcOrd="3" destOrd="0" presId="urn:microsoft.com/office/officeart/2005/8/layout/vList6"/>
    <dgm:cxn modelId="{2A0605E0-03BB-4230-A4EF-06C6E57796CB}" type="presParOf" srcId="{90AEB861-8773-4603-AB79-53FE4441F27C}" destId="{C2E507AB-B54A-4309-9E7A-FC203A724E5C}" srcOrd="4" destOrd="0" presId="urn:microsoft.com/office/officeart/2005/8/layout/vList6"/>
    <dgm:cxn modelId="{B6178567-C422-4991-8AC7-74B6F7BC459C}" type="presParOf" srcId="{C2E507AB-B54A-4309-9E7A-FC203A724E5C}" destId="{282905FA-5B4F-47EF-BD9F-B27C407868D3}" srcOrd="0" destOrd="0" presId="urn:microsoft.com/office/officeart/2005/8/layout/vList6"/>
    <dgm:cxn modelId="{4B46282B-FAC5-49BD-82A9-EAA3DE8F6F84}" type="presParOf" srcId="{C2E507AB-B54A-4309-9E7A-FC203A724E5C}" destId="{C6F2D5E1-5372-4507-9108-3C127B1A4762}" srcOrd="1" destOrd="0" presId="urn:microsoft.com/office/officeart/2005/8/layout/vList6"/>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350E4A6-F41B-4089-9F25-9D4766762704}" type="doc">
      <dgm:prSet loTypeId="urn:microsoft.com/office/officeart/2005/8/layout/balance1" loCatId="relationship" qsTypeId="urn:microsoft.com/office/officeart/2005/8/quickstyle/simple1" qsCatId="simple" csTypeId="urn:microsoft.com/office/officeart/2005/8/colors/colorful1" csCatId="colorful" phldr="1"/>
      <dgm:spPr/>
      <dgm:t>
        <a:bodyPr/>
        <a:lstStyle/>
        <a:p>
          <a:endParaRPr lang="fr-FR"/>
        </a:p>
      </dgm:t>
    </dgm:pt>
    <dgm:pt modelId="{37283ED3-62E5-45BE-810F-1476D6FE3242}">
      <dgm:prSet phldrT="[Texte]"/>
      <dgm:spPr>
        <a:noFill/>
        <a:ln>
          <a:noFill/>
        </a:ln>
      </dgm:spPr>
      <dgm:t>
        <a:bodyPr/>
        <a:lstStyle/>
        <a:p>
          <a:r>
            <a:rPr lang="fr-FR" dirty="0" smtClean="0">
              <a:solidFill>
                <a:schemeClr val="bg1"/>
              </a:solidFill>
            </a:rPr>
            <a:t>Contentieux: nombreuses alertes, pas de réponses</a:t>
          </a:r>
          <a:endParaRPr lang="fr-FR" dirty="0">
            <a:solidFill>
              <a:schemeClr val="bg1"/>
            </a:solidFill>
          </a:endParaRPr>
        </a:p>
      </dgm:t>
    </dgm:pt>
    <dgm:pt modelId="{B674402D-5CE3-4809-827E-82BBA9CCFF05}" type="parTrans" cxnId="{B38DFF99-02F3-4E7E-B76D-9492758A3178}">
      <dgm:prSet/>
      <dgm:spPr/>
      <dgm:t>
        <a:bodyPr/>
        <a:lstStyle/>
        <a:p>
          <a:endParaRPr lang="fr-FR"/>
        </a:p>
      </dgm:t>
    </dgm:pt>
    <dgm:pt modelId="{6F10A6F0-53B3-49C3-91D8-B3FDB93CB7E9}" type="sibTrans" cxnId="{B38DFF99-02F3-4E7E-B76D-9492758A3178}">
      <dgm:prSet/>
      <dgm:spPr/>
      <dgm:t>
        <a:bodyPr/>
        <a:lstStyle/>
        <a:p>
          <a:endParaRPr lang="fr-FR"/>
        </a:p>
      </dgm:t>
    </dgm:pt>
    <dgm:pt modelId="{22A82F11-61D4-4DBB-B99B-4F63DF511D45}">
      <dgm:prSet phldrT="[Texte]" custT="1"/>
      <dgm:spPr/>
      <dgm:t>
        <a:bodyPr/>
        <a:lstStyle/>
        <a:p>
          <a:r>
            <a:rPr lang="fr-FR" sz="1400" b="1" dirty="0" smtClean="0">
              <a:solidFill>
                <a:schemeClr val="tx1"/>
              </a:solidFill>
            </a:rPr>
            <a:t>21 jugements perdus </a:t>
          </a:r>
          <a:endParaRPr lang="fr-FR" sz="1400" dirty="0">
            <a:solidFill>
              <a:schemeClr val="tx1"/>
            </a:solidFill>
          </a:endParaRPr>
        </a:p>
      </dgm:t>
    </dgm:pt>
    <dgm:pt modelId="{FFDC225B-3937-49E9-9AC2-198BAF2C8056}" type="parTrans" cxnId="{C429AF23-F7F7-44F8-83B1-94D9F0BA50E6}">
      <dgm:prSet/>
      <dgm:spPr/>
      <dgm:t>
        <a:bodyPr/>
        <a:lstStyle/>
        <a:p>
          <a:endParaRPr lang="fr-FR"/>
        </a:p>
      </dgm:t>
    </dgm:pt>
    <dgm:pt modelId="{BFF460CD-45E6-454D-9F3E-8B3E1D87970B}" type="sibTrans" cxnId="{C429AF23-F7F7-44F8-83B1-94D9F0BA50E6}">
      <dgm:prSet/>
      <dgm:spPr/>
      <dgm:t>
        <a:bodyPr/>
        <a:lstStyle/>
        <a:p>
          <a:endParaRPr lang="fr-FR"/>
        </a:p>
      </dgm:t>
    </dgm:pt>
    <dgm:pt modelId="{D8E6B1B0-7986-4DF3-83DD-E93C04903E5B}">
      <dgm:prSet phldrT="[Texte]"/>
      <dgm:spPr>
        <a:solidFill>
          <a:schemeClr val="accent2">
            <a:lumMod val="40000"/>
            <a:lumOff val="60000"/>
          </a:schemeClr>
        </a:solidFill>
      </dgm:spPr>
      <dgm:t>
        <a:bodyPr/>
        <a:lstStyle/>
        <a:p>
          <a:r>
            <a:rPr lang="fr-FR" dirty="0" smtClean="0">
              <a:solidFill>
                <a:schemeClr val="tx1"/>
              </a:solidFill>
            </a:rPr>
            <a:t>22 missions locales, dernièrement 1 CIERES,  1 Sauvegarde 13 + MMMM +1 Appel d’Air + CRI PACA </a:t>
          </a:r>
          <a:r>
            <a:rPr lang="fr-FR" smtClean="0">
              <a:solidFill>
                <a:schemeClr val="tx1"/>
              </a:solidFill>
            </a:rPr>
            <a:t>+ Sauvegarde 13</a:t>
          </a:r>
          <a:endParaRPr lang="fr-FR" dirty="0">
            <a:solidFill>
              <a:schemeClr val="tx1"/>
            </a:solidFill>
          </a:endParaRPr>
        </a:p>
      </dgm:t>
    </dgm:pt>
    <dgm:pt modelId="{D8E5C8CD-B0A7-4373-A55B-D7FAAC3B1038}" type="parTrans" cxnId="{6F4BFEBC-5540-471F-8136-7598EAC11BC5}">
      <dgm:prSet/>
      <dgm:spPr/>
      <dgm:t>
        <a:bodyPr/>
        <a:lstStyle/>
        <a:p>
          <a:endParaRPr lang="fr-FR"/>
        </a:p>
      </dgm:t>
    </dgm:pt>
    <dgm:pt modelId="{4B63E175-5041-4E40-9D1E-60706489DFA8}" type="sibTrans" cxnId="{6F4BFEBC-5540-471F-8136-7598EAC11BC5}">
      <dgm:prSet/>
      <dgm:spPr/>
      <dgm:t>
        <a:bodyPr/>
        <a:lstStyle/>
        <a:p>
          <a:endParaRPr lang="fr-FR"/>
        </a:p>
      </dgm:t>
    </dgm:pt>
    <dgm:pt modelId="{18400B30-B600-4AA4-9AD3-70BEA1C6883F}">
      <dgm:prSet phldrT="[Texte]" custT="1"/>
      <dgm:spPr/>
      <dgm:t>
        <a:bodyPr/>
        <a:lstStyle/>
        <a:p>
          <a:r>
            <a:rPr lang="fr-FR" sz="1400" b="1" dirty="0" smtClean="0">
              <a:solidFill>
                <a:schemeClr val="tx1"/>
              </a:solidFill>
            </a:rPr>
            <a:t>Un succès relatif: 51 jugements gagnés</a:t>
          </a:r>
          <a:endParaRPr lang="fr-FR" sz="1400" b="1" dirty="0">
            <a:solidFill>
              <a:schemeClr val="tx1"/>
            </a:solidFill>
          </a:endParaRPr>
        </a:p>
      </dgm:t>
    </dgm:pt>
    <dgm:pt modelId="{F0BE5200-5D49-4B7E-9182-5DC95E8F9BA9}" type="sibTrans" cxnId="{D41E4458-BF6A-4BDF-AF1A-98228AA9E54F}">
      <dgm:prSet/>
      <dgm:spPr/>
      <dgm:t>
        <a:bodyPr/>
        <a:lstStyle/>
        <a:p>
          <a:endParaRPr lang="fr-FR"/>
        </a:p>
      </dgm:t>
    </dgm:pt>
    <dgm:pt modelId="{5D14A1C4-F11F-4BBE-9CE7-A5F179BA5AF3}" type="parTrans" cxnId="{D41E4458-BF6A-4BDF-AF1A-98228AA9E54F}">
      <dgm:prSet/>
      <dgm:spPr/>
      <dgm:t>
        <a:bodyPr/>
        <a:lstStyle/>
        <a:p>
          <a:endParaRPr lang="fr-FR"/>
        </a:p>
      </dgm:t>
    </dgm:pt>
    <dgm:pt modelId="{A30D9DCD-ED92-4BC3-8D5D-B44B8402B9E6}">
      <dgm:prSet phldrT="[Texte]" custT="1"/>
      <dgm:spPr>
        <a:noFill/>
        <a:ln>
          <a:noFill/>
        </a:ln>
      </dgm:spPr>
      <dgm:t>
        <a:bodyPr/>
        <a:lstStyle/>
        <a:p>
          <a:r>
            <a:rPr lang="fr-FR" sz="800" dirty="0" smtClean="0">
              <a:solidFill>
                <a:schemeClr val="bg1"/>
              </a:solidFill>
            </a:rPr>
            <a:t>x</a:t>
          </a:r>
          <a:endParaRPr lang="fr-FR" sz="800" dirty="0">
            <a:solidFill>
              <a:schemeClr val="bg1"/>
            </a:solidFill>
          </a:endParaRPr>
        </a:p>
      </dgm:t>
    </dgm:pt>
    <dgm:pt modelId="{A9A26472-DC1E-4DFC-AFBC-6563130C3143}" type="sibTrans" cxnId="{AE3979F2-489B-4F78-8AC1-C820BDB89483}">
      <dgm:prSet/>
      <dgm:spPr/>
      <dgm:t>
        <a:bodyPr/>
        <a:lstStyle/>
        <a:p>
          <a:endParaRPr lang="fr-FR"/>
        </a:p>
      </dgm:t>
    </dgm:pt>
    <dgm:pt modelId="{9AE1DF25-EC93-47FC-87BD-56C46882AD5A}" type="parTrans" cxnId="{AE3979F2-489B-4F78-8AC1-C820BDB89483}">
      <dgm:prSet/>
      <dgm:spPr/>
      <dgm:t>
        <a:bodyPr/>
        <a:lstStyle/>
        <a:p>
          <a:endParaRPr lang="fr-FR"/>
        </a:p>
      </dgm:t>
    </dgm:pt>
    <dgm:pt modelId="{A04400A9-CEEC-4BAB-B9E0-2BFBE9954640}" type="pres">
      <dgm:prSet presAssocID="{B350E4A6-F41B-4089-9F25-9D4766762704}" presName="outerComposite" presStyleCnt="0">
        <dgm:presLayoutVars>
          <dgm:chMax val="2"/>
          <dgm:animLvl val="lvl"/>
          <dgm:resizeHandles val="exact"/>
        </dgm:presLayoutVars>
      </dgm:prSet>
      <dgm:spPr/>
      <dgm:t>
        <a:bodyPr/>
        <a:lstStyle/>
        <a:p>
          <a:endParaRPr lang="fr-FR"/>
        </a:p>
      </dgm:t>
    </dgm:pt>
    <dgm:pt modelId="{714057C6-7E31-45E0-A741-A695341C404A}" type="pres">
      <dgm:prSet presAssocID="{B350E4A6-F41B-4089-9F25-9D4766762704}" presName="dummyMaxCanvas" presStyleCnt="0"/>
      <dgm:spPr/>
    </dgm:pt>
    <dgm:pt modelId="{F9DAC6B9-0C7F-4EBC-874D-7548418F7D61}" type="pres">
      <dgm:prSet presAssocID="{B350E4A6-F41B-4089-9F25-9D4766762704}" presName="parentComposite" presStyleCnt="0"/>
      <dgm:spPr/>
    </dgm:pt>
    <dgm:pt modelId="{963492FD-0F94-4FF7-AB03-18EF6266C2C0}" type="pres">
      <dgm:prSet presAssocID="{B350E4A6-F41B-4089-9F25-9D4766762704}" presName="parent1" presStyleLbl="alignAccFollowNode1" presStyleIdx="0" presStyleCnt="4">
        <dgm:presLayoutVars>
          <dgm:chMax val="4"/>
        </dgm:presLayoutVars>
      </dgm:prSet>
      <dgm:spPr/>
      <dgm:t>
        <a:bodyPr/>
        <a:lstStyle/>
        <a:p>
          <a:endParaRPr lang="fr-FR"/>
        </a:p>
      </dgm:t>
    </dgm:pt>
    <dgm:pt modelId="{C9D03B35-9EFC-495D-A2C2-E5A1DC71C9C1}" type="pres">
      <dgm:prSet presAssocID="{B350E4A6-F41B-4089-9F25-9D4766762704}" presName="parent2" presStyleLbl="alignAccFollowNode1" presStyleIdx="1" presStyleCnt="4">
        <dgm:presLayoutVars>
          <dgm:chMax val="4"/>
        </dgm:presLayoutVars>
      </dgm:prSet>
      <dgm:spPr/>
      <dgm:t>
        <a:bodyPr/>
        <a:lstStyle/>
        <a:p>
          <a:endParaRPr lang="fr-FR"/>
        </a:p>
      </dgm:t>
    </dgm:pt>
    <dgm:pt modelId="{3A0FA691-DD7B-4793-A8DB-50095315CCE2}" type="pres">
      <dgm:prSet presAssocID="{B350E4A6-F41B-4089-9F25-9D4766762704}" presName="childrenComposite" presStyleCnt="0"/>
      <dgm:spPr/>
    </dgm:pt>
    <dgm:pt modelId="{03ACDD16-7E7F-4BE2-B08B-3993CD56AFE7}" type="pres">
      <dgm:prSet presAssocID="{B350E4A6-F41B-4089-9F25-9D4766762704}" presName="dummyMaxCanvas_ChildArea" presStyleCnt="0"/>
      <dgm:spPr/>
    </dgm:pt>
    <dgm:pt modelId="{4C2314FD-F2B4-49D1-8EFF-F2F2583C17F0}" type="pres">
      <dgm:prSet presAssocID="{B350E4A6-F41B-4089-9F25-9D4766762704}" presName="fulcrum" presStyleLbl="alignAccFollowNode1" presStyleIdx="2" presStyleCnt="4"/>
      <dgm:spPr/>
    </dgm:pt>
    <dgm:pt modelId="{054CC5CC-7466-4A9C-8E56-593B4782B7CD}" type="pres">
      <dgm:prSet presAssocID="{B350E4A6-F41B-4089-9F25-9D4766762704}" presName="balance_12" presStyleLbl="alignAccFollowNode1" presStyleIdx="3" presStyleCnt="4">
        <dgm:presLayoutVars>
          <dgm:bulletEnabled val="1"/>
        </dgm:presLayoutVars>
      </dgm:prSet>
      <dgm:spPr/>
    </dgm:pt>
    <dgm:pt modelId="{9B7E3CDE-E395-4A91-84FA-FC3DD8E1F5A5}" type="pres">
      <dgm:prSet presAssocID="{B350E4A6-F41B-4089-9F25-9D4766762704}" presName="right_12_1" presStyleLbl="node1" presStyleIdx="0" presStyleCnt="3">
        <dgm:presLayoutVars>
          <dgm:bulletEnabled val="1"/>
        </dgm:presLayoutVars>
      </dgm:prSet>
      <dgm:spPr/>
      <dgm:t>
        <a:bodyPr/>
        <a:lstStyle/>
        <a:p>
          <a:endParaRPr lang="fr-FR"/>
        </a:p>
      </dgm:t>
    </dgm:pt>
    <dgm:pt modelId="{31B30027-1EFE-43BE-9F87-D95C21AF6325}" type="pres">
      <dgm:prSet presAssocID="{B350E4A6-F41B-4089-9F25-9D4766762704}" presName="right_12_2" presStyleLbl="node1" presStyleIdx="1" presStyleCnt="3">
        <dgm:presLayoutVars>
          <dgm:bulletEnabled val="1"/>
        </dgm:presLayoutVars>
      </dgm:prSet>
      <dgm:spPr/>
      <dgm:t>
        <a:bodyPr/>
        <a:lstStyle/>
        <a:p>
          <a:endParaRPr lang="fr-FR"/>
        </a:p>
      </dgm:t>
    </dgm:pt>
    <dgm:pt modelId="{B550EAF0-E1DF-482B-8CD7-9270C45FBBD0}" type="pres">
      <dgm:prSet presAssocID="{B350E4A6-F41B-4089-9F25-9D4766762704}" presName="left_12_1" presStyleLbl="node1" presStyleIdx="2" presStyleCnt="3">
        <dgm:presLayoutVars>
          <dgm:bulletEnabled val="1"/>
        </dgm:presLayoutVars>
      </dgm:prSet>
      <dgm:spPr/>
      <dgm:t>
        <a:bodyPr/>
        <a:lstStyle/>
        <a:p>
          <a:endParaRPr lang="fr-FR"/>
        </a:p>
      </dgm:t>
    </dgm:pt>
  </dgm:ptLst>
  <dgm:cxnLst>
    <dgm:cxn modelId="{95C2D13E-5CAB-4288-95D1-BE4158F7616F}" type="presOf" srcId="{D8E6B1B0-7986-4DF3-83DD-E93C04903E5B}" destId="{9B7E3CDE-E395-4A91-84FA-FC3DD8E1F5A5}" srcOrd="0" destOrd="0" presId="urn:microsoft.com/office/officeart/2005/8/layout/balance1"/>
    <dgm:cxn modelId="{2279C16E-FCF9-4A3C-B282-96B1A82C5CCD}" type="presOf" srcId="{37283ED3-62E5-45BE-810F-1476D6FE3242}" destId="{963492FD-0F94-4FF7-AB03-18EF6266C2C0}" srcOrd="0" destOrd="0" presId="urn:microsoft.com/office/officeart/2005/8/layout/balance1"/>
    <dgm:cxn modelId="{B38DFF99-02F3-4E7E-B76D-9492758A3178}" srcId="{B350E4A6-F41B-4089-9F25-9D4766762704}" destId="{37283ED3-62E5-45BE-810F-1476D6FE3242}" srcOrd="0" destOrd="0" parTransId="{B674402D-5CE3-4809-827E-82BBA9CCFF05}" sibTransId="{6F10A6F0-53B3-49C3-91D8-B3FDB93CB7E9}"/>
    <dgm:cxn modelId="{D31D3D44-60D9-441A-A4B1-1D99F0CB3C5A}" type="presOf" srcId="{18400B30-B600-4AA4-9AD3-70BEA1C6883F}" destId="{31B30027-1EFE-43BE-9F87-D95C21AF6325}" srcOrd="0" destOrd="0" presId="urn:microsoft.com/office/officeart/2005/8/layout/balance1"/>
    <dgm:cxn modelId="{D41E4458-BF6A-4BDF-AF1A-98228AA9E54F}" srcId="{A30D9DCD-ED92-4BC3-8D5D-B44B8402B9E6}" destId="{18400B30-B600-4AA4-9AD3-70BEA1C6883F}" srcOrd="1" destOrd="0" parTransId="{5D14A1C4-F11F-4BBE-9CE7-A5F179BA5AF3}" sibTransId="{F0BE5200-5D49-4B7E-9182-5DC95E8F9BA9}"/>
    <dgm:cxn modelId="{F0531C09-47DD-47FC-B7DF-436B3983BAC0}" type="presOf" srcId="{B350E4A6-F41B-4089-9F25-9D4766762704}" destId="{A04400A9-CEEC-4BAB-B9E0-2BFBE9954640}" srcOrd="0" destOrd="0" presId="urn:microsoft.com/office/officeart/2005/8/layout/balance1"/>
    <dgm:cxn modelId="{C429AF23-F7F7-44F8-83B1-94D9F0BA50E6}" srcId="{37283ED3-62E5-45BE-810F-1476D6FE3242}" destId="{22A82F11-61D4-4DBB-B99B-4F63DF511D45}" srcOrd="0" destOrd="0" parTransId="{FFDC225B-3937-49E9-9AC2-198BAF2C8056}" sibTransId="{BFF460CD-45E6-454D-9F3E-8B3E1D87970B}"/>
    <dgm:cxn modelId="{1E815131-C222-4A83-932C-EF8BC38AFBDF}" type="presOf" srcId="{A30D9DCD-ED92-4BC3-8D5D-B44B8402B9E6}" destId="{C9D03B35-9EFC-495D-A2C2-E5A1DC71C9C1}" srcOrd="0" destOrd="0" presId="urn:microsoft.com/office/officeart/2005/8/layout/balance1"/>
    <dgm:cxn modelId="{AE3979F2-489B-4F78-8AC1-C820BDB89483}" srcId="{B350E4A6-F41B-4089-9F25-9D4766762704}" destId="{A30D9DCD-ED92-4BC3-8D5D-B44B8402B9E6}" srcOrd="1" destOrd="0" parTransId="{9AE1DF25-EC93-47FC-87BD-56C46882AD5A}" sibTransId="{A9A26472-DC1E-4DFC-AFBC-6563130C3143}"/>
    <dgm:cxn modelId="{6F4BFEBC-5540-471F-8136-7598EAC11BC5}" srcId="{A30D9DCD-ED92-4BC3-8D5D-B44B8402B9E6}" destId="{D8E6B1B0-7986-4DF3-83DD-E93C04903E5B}" srcOrd="0" destOrd="0" parTransId="{D8E5C8CD-B0A7-4373-A55B-D7FAAC3B1038}" sibTransId="{4B63E175-5041-4E40-9D1E-60706489DFA8}"/>
    <dgm:cxn modelId="{937E8796-A62C-4193-A2C1-5AE5B6CD60DF}" type="presOf" srcId="{22A82F11-61D4-4DBB-B99B-4F63DF511D45}" destId="{B550EAF0-E1DF-482B-8CD7-9270C45FBBD0}" srcOrd="0" destOrd="0" presId="urn:microsoft.com/office/officeart/2005/8/layout/balance1"/>
    <dgm:cxn modelId="{A619E6DE-265D-4BC9-82B9-5EE1FA75F1E6}" type="presParOf" srcId="{A04400A9-CEEC-4BAB-B9E0-2BFBE9954640}" destId="{714057C6-7E31-45E0-A741-A695341C404A}" srcOrd="0" destOrd="0" presId="urn:microsoft.com/office/officeart/2005/8/layout/balance1"/>
    <dgm:cxn modelId="{C68A9B72-5CF0-4610-A33C-02D130599FC0}" type="presParOf" srcId="{A04400A9-CEEC-4BAB-B9E0-2BFBE9954640}" destId="{F9DAC6B9-0C7F-4EBC-874D-7548418F7D61}" srcOrd="1" destOrd="0" presId="urn:microsoft.com/office/officeart/2005/8/layout/balance1"/>
    <dgm:cxn modelId="{A521C706-87C6-4D7A-A7F3-53649F02F221}" type="presParOf" srcId="{F9DAC6B9-0C7F-4EBC-874D-7548418F7D61}" destId="{963492FD-0F94-4FF7-AB03-18EF6266C2C0}" srcOrd="0" destOrd="0" presId="urn:microsoft.com/office/officeart/2005/8/layout/balance1"/>
    <dgm:cxn modelId="{AF9AD886-D3CC-4AE1-ADD7-4CF981D0CD9E}" type="presParOf" srcId="{F9DAC6B9-0C7F-4EBC-874D-7548418F7D61}" destId="{C9D03B35-9EFC-495D-A2C2-E5A1DC71C9C1}" srcOrd="1" destOrd="0" presId="urn:microsoft.com/office/officeart/2005/8/layout/balance1"/>
    <dgm:cxn modelId="{0FDF58DE-83CF-4A16-BA99-68C75AA9F1FB}" type="presParOf" srcId="{A04400A9-CEEC-4BAB-B9E0-2BFBE9954640}" destId="{3A0FA691-DD7B-4793-A8DB-50095315CCE2}" srcOrd="2" destOrd="0" presId="urn:microsoft.com/office/officeart/2005/8/layout/balance1"/>
    <dgm:cxn modelId="{3DCA5DCB-949E-4FC3-AA42-AEF903AFDC7A}" type="presParOf" srcId="{3A0FA691-DD7B-4793-A8DB-50095315CCE2}" destId="{03ACDD16-7E7F-4BE2-B08B-3993CD56AFE7}" srcOrd="0" destOrd="0" presId="urn:microsoft.com/office/officeart/2005/8/layout/balance1"/>
    <dgm:cxn modelId="{809A26F1-1F54-4ACC-B163-541239C07A3C}" type="presParOf" srcId="{3A0FA691-DD7B-4793-A8DB-50095315CCE2}" destId="{4C2314FD-F2B4-49D1-8EFF-F2F2583C17F0}" srcOrd="1" destOrd="0" presId="urn:microsoft.com/office/officeart/2005/8/layout/balance1"/>
    <dgm:cxn modelId="{E4517BA0-F92D-4EA5-820A-14888E36347C}" type="presParOf" srcId="{3A0FA691-DD7B-4793-A8DB-50095315CCE2}" destId="{054CC5CC-7466-4A9C-8E56-593B4782B7CD}" srcOrd="2" destOrd="0" presId="urn:microsoft.com/office/officeart/2005/8/layout/balance1"/>
    <dgm:cxn modelId="{B75CF547-A25A-4ECE-BC38-92B823E6CC74}" type="presParOf" srcId="{3A0FA691-DD7B-4793-A8DB-50095315CCE2}" destId="{9B7E3CDE-E395-4A91-84FA-FC3DD8E1F5A5}" srcOrd="3" destOrd="0" presId="urn:microsoft.com/office/officeart/2005/8/layout/balance1"/>
    <dgm:cxn modelId="{A76DC71D-134E-4909-B639-4ADFF8D2FE52}" type="presParOf" srcId="{3A0FA691-DD7B-4793-A8DB-50095315CCE2}" destId="{31B30027-1EFE-43BE-9F87-D95C21AF6325}" srcOrd="4" destOrd="0" presId="urn:microsoft.com/office/officeart/2005/8/layout/balance1"/>
    <dgm:cxn modelId="{10F30B68-72D8-4BF7-B871-B260E5FF9843}" type="presParOf" srcId="{3A0FA691-DD7B-4793-A8DB-50095315CCE2}" destId="{B550EAF0-E1DF-482B-8CD7-9270C45FBBD0}" srcOrd="5" destOrd="0" presId="urn:microsoft.com/office/officeart/2005/8/layout/balance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F5E16CC3-660D-45E4-8F00-1AB76157FC3C}" type="doc">
      <dgm:prSet loTypeId="urn:microsoft.com/office/officeart/2005/8/layout/hList1" loCatId="list" qsTypeId="urn:microsoft.com/office/officeart/2005/8/quickstyle/simple1" qsCatId="simple" csTypeId="urn:microsoft.com/office/officeart/2005/8/colors/colorful3" csCatId="colorful" phldr="1"/>
      <dgm:spPr/>
      <dgm:t>
        <a:bodyPr/>
        <a:lstStyle/>
        <a:p>
          <a:endParaRPr lang="fr-FR"/>
        </a:p>
      </dgm:t>
    </dgm:pt>
    <dgm:pt modelId="{20F8810C-8A0D-4FBE-9C67-B4A1A90E3915}">
      <dgm:prSet phldrT="[Texte]" custT="1"/>
      <dgm:spPr/>
      <dgm:t>
        <a:bodyPr/>
        <a:lstStyle/>
        <a:p>
          <a:r>
            <a:rPr lang="fr-FR" sz="1400" b="1" u="sng" dirty="0" smtClean="0"/>
            <a:t>Motivation des jugements les plus récents</a:t>
          </a:r>
          <a:endParaRPr lang="fr-FR" sz="1400" dirty="0"/>
        </a:p>
      </dgm:t>
    </dgm:pt>
    <dgm:pt modelId="{8C7761C7-82B3-4789-A993-E5D685DDC283}" type="parTrans" cxnId="{3F335941-3FD6-4D72-AB9E-34DFFDD8F8D4}">
      <dgm:prSet/>
      <dgm:spPr/>
      <dgm:t>
        <a:bodyPr/>
        <a:lstStyle/>
        <a:p>
          <a:endParaRPr lang="fr-FR" sz="1400"/>
        </a:p>
      </dgm:t>
    </dgm:pt>
    <dgm:pt modelId="{061BD36F-A4F3-4C49-9D11-0DB4C5170CA3}" type="sibTrans" cxnId="{3F335941-3FD6-4D72-AB9E-34DFFDD8F8D4}">
      <dgm:prSet/>
      <dgm:spPr/>
      <dgm:t>
        <a:bodyPr/>
        <a:lstStyle/>
        <a:p>
          <a:endParaRPr lang="fr-FR" sz="1400"/>
        </a:p>
      </dgm:t>
    </dgm:pt>
    <dgm:pt modelId="{8EC4E104-D53B-4109-BA16-DD631FF510DB}">
      <dgm:prSet phldrT="[Texte]" custT="1"/>
      <dgm:spPr/>
      <dgm:t>
        <a:bodyPr/>
        <a:lstStyle/>
        <a:p>
          <a:r>
            <a:rPr lang="fr-FR" sz="1400" b="1" dirty="0" smtClean="0"/>
            <a:t>Arrêt </a:t>
          </a:r>
          <a:r>
            <a:rPr lang="fr-FR" sz="1400" b="1" dirty="0" err="1" smtClean="0"/>
            <a:t>Ternon</a:t>
          </a:r>
          <a:r>
            <a:rPr lang="fr-FR" sz="1400" b="1" dirty="0" smtClean="0"/>
            <a:t> appliqué dans la majorité des jugements rendus par le TA </a:t>
          </a:r>
          <a:r>
            <a:rPr lang="fr-FR" sz="1400" dirty="0" smtClean="0"/>
            <a:t>(délai d’abrogation dépassé 4 mois suivant la prise de décision créatrice de droits). Il prime sur le règlement de 95</a:t>
          </a:r>
          <a:endParaRPr lang="fr-FR" sz="1400" dirty="0"/>
        </a:p>
      </dgm:t>
    </dgm:pt>
    <dgm:pt modelId="{A0ADD05C-370D-4034-A97A-8AFB9044F16E}" type="parTrans" cxnId="{12FBCF6D-13CC-4C0A-A7CF-3B58FB158105}">
      <dgm:prSet/>
      <dgm:spPr/>
      <dgm:t>
        <a:bodyPr/>
        <a:lstStyle/>
        <a:p>
          <a:endParaRPr lang="fr-FR" sz="1400"/>
        </a:p>
      </dgm:t>
    </dgm:pt>
    <dgm:pt modelId="{5D29B03C-8F5E-489D-94E3-DA593DE6B184}" type="sibTrans" cxnId="{12FBCF6D-13CC-4C0A-A7CF-3B58FB158105}">
      <dgm:prSet/>
      <dgm:spPr/>
      <dgm:t>
        <a:bodyPr/>
        <a:lstStyle/>
        <a:p>
          <a:endParaRPr lang="fr-FR" sz="1400"/>
        </a:p>
      </dgm:t>
    </dgm:pt>
    <dgm:pt modelId="{8819C0E2-A5BA-4F76-90A8-24D8AC940E3E}">
      <dgm:prSet phldrT="[Texte]" custT="1"/>
      <dgm:spPr/>
      <dgm:t>
        <a:bodyPr/>
        <a:lstStyle/>
        <a:p>
          <a:r>
            <a:rPr lang="fr-FR" sz="1400" b="1" dirty="0" smtClean="0"/>
            <a:t>Annulation partielle des décisions : réintégration de dépenses écartées  en CSF en dépit de leur motivation et de la production des feuilles de calcul. Condamnation </a:t>
          </a:r>
          <a:r>
            <a:rPr lang="fr-FR" sz="1400" dirty="0" smtClean="0"/>
            <a:t>aux frais irrépétibles en vertu de l’article du CJA.</a:t>
          </a:r>
          <a:endParaRPr lang="fr-FR" sz="1400" dirty="0"/>
        </a:p>
      </dgm:t>
    </dgm:pt>
    <dgm:pt modelId="{80ACBE68-DF29-4772-88D2-D801E02978E5}" type="parTrans" cxnId="{18F78CD1-6073-446E-AC5A-D6D74E38B29F}">
      <dgm:prSet/>
      <dgm:spPr/>
      <dgm:t>
        <a:bodyPr/>
        <a:lstStyle/>
        <a:p>
          <a:endParaRPr lang="fr-FR" sz="1400"/>
        </a:p>
      </dgm:t>
    </dgm:pt>
    <dgm:pt modelId="{B102FD05-6FB1-46EA-AC00-35A584B1F6CC}" type="sibTrans" cxnId="{18F78CD1-6073-446E-AC5A-D6D74E38B29F}">
      <dgm:prSet/>
      <dgm:spPr/>
      <dgm:t>
        <a:bodyPr/>
        <a:lstStyle/>
        <a:p>
          <a:endParaRPr lang="fr-FR" sz="1400"/>
        </a:p>
      </dgm:t>
    </dgm:pt>
    <dgm:pt modelId="{B9A42B6E-948B-477D-9F8A-E0C83FFB9EF7}">
      <dgm:prSet custT="1"/>
      <dgm:spPr/>
      <dgm:t>
        <a:bodyPr/>
        <a:lstStyle/>
        <a:p>
          <a:endParaRPr lang="fr-FR" sz="1400" dirty="0"/>
        </a:p>
      </dgm:t>
    </dgm:pt>
    <dgm:pt modelId="{8CC19D8A-3AE0-4E04-A6AB-148D0456D6E6}" type="parTrans" cxnId="{7F22491F-D6D8-4A31-BEA5-B2226E80CFFA}">
      <dgm:prSet/>
      <dgm:spPr/>
      <dgm:t>
        <a:bodyPr/>
        <a:lstStyle/>
        <a:p>
          <a:endParaRPr lang="fr-FR" sz="1600"/>
        </a:p>
      </dgm:t>
    </dgm:pt>
    <dgm:pt modelId="{5B907652-6BA1-4C09-8685-8770B17153C8}" type="sibTrans" cxnId="{7F22491F-D6D8-4A31-BEA5-B2226E80CFFA}">
      <dgm:prSet/>
      <dgm:spPr/>
      <dgm:t>
        <a:bodyPr/>
        <a:lstStyle/>
        <a:p>
          <a:endParaRPr lang="fr-FR" sz="1600"/>
        </a:p>
      </dgm:t>
    </dgm:pt>
    <dgm:pt modelId="{48E885E2-8D3C-4C8E-909C-AF42C9AFF96D}">
      <dgm:prSet custT="1"/>
      <dgm:spPr/>
      <dgm:t>
        <a:bodyPr/>
        <a:lstStyle/>
        <a:p>
          <a:endParaRPr lang="fr-FR" sz="1400" b="1" dirty="0"/>
        </a:p>
      </dgm:t>
    </dgm:pt>
    <dgm:pt modelId="{4C152CC1-5B3F-4E12-89CB-F4A6791D5C0C}" type="sibTrans" cxnId="{A986EC96-1799-4647-BF08-2515A419D396}">
      <dgm:prSet/>
      <dgm:spPr/>
      <dgm:t>
        <a:bodyPr/>
        <a:lstStyle/>
        <a:p>
          <a:endParaRPr lang="fr-FR" sz="1600"/>
        </a:p>
      </dgm:t>
    </dgm:pt>
    <dgm:pt modelId="{27321EFD-3848-41C6-B83F-ECDC7D99FD64}" type="parTrans" cxnId="{A986EC96-1799-4647-BF08-2515A419D396}">
      <dgm:prSet/>
      <dgm:spPr/>
      <dgm:t>
        <a:bodyPr/>
        <a:lstStyle/>
        <a:p>
          <a:endParaRPr lang="fr-FR" sz="1600"/>
        </a:p>
      </dgm:t>
    </dgm:pt>
    <dgm:pt modelId="{D2CA6D02-8FFB-4163-A0FE-378EB8091857}" type="pres">
      <dgm:prSet presAssocID="{F5E16CC3-660D-45E4-8F00-1AB76157FC3C}" presName="Name0" presStyleCnt="0">
        <dgm:presLayoutVars>
          <dgm:dir/>
          <dgm:animLvl val="lvl"/>
          <dgm:resizeHandles val="exact"/>
        </dgm:presLayoutVars>
      </dgm:prSet>
      <dgm:spPr/>
      <dgm:t>
        <a:bodyPr/>
        <a:lstStyle/>
        <a:p>
          <a:endParaRPr lang="fr-FR"/>
        </a:p>
      </dgm:t>
    </dgm:pt>
    <dgm:pt modelId="{CF508B63-33B3-427A-B047-467FF51BBE3C}" type="pres">
      <dgm:prSet presAssocID="{20F8810C-8A0D-4FBE-9C67-B4A1A90E3915}" presName="composite" presStyleCnt="0"/>
      <dgm:spPr/>
    </dgm:pt>
    <dgm:pt modelId="{3D2DF01E-BD26-4290-8266-A3E4B3A74416}" type="pres">
      <dgm:prSet presAssocID="{20F8810C-8A0D-4FBE-9C67-B4A1A90E3915}" presName="parTx" presStyleLbl="alignNode1" presStyleIdx="0" presStyleCnt="1">
        <dgm:presLayoutVars>
          <dgm:chMax val="0"/>
          <dgm:chPref val="0"/>
          <dgm:bulletEnabled val="1"/>
        </dgm:presLayoutVars>
      </dgm:prSet>
      <dgm:spPr/>
      <dgm:t>
        <a:bodyPr/>
        <a:lstStyle/>
        <a:p>
          <a:endParaRPr lang="fr-FR"/>
        </a:p>
      </dgm:t>
    </dgm:pt>
    <dgm:pt modelId="{0A5CB820-B537-409C-B2D5-8DC878297B4B}" type="pres">
      <dgm:prSet presAssocID="{20F8810C-8A0D-4FBE-9C67-B4A1A90E3915}" presName="desTx" presStyleLbl="alignAccFollowNode1" presStyleIdx="0" presStyleCnt="1">
        <dgm:presLayoutVars>
          <dgm:bulletEnabled val="1"/>
        </dgm:presLayoutVars>
      </dgm:prSet>
      <dgm:spPr/>
      <dgm:t>
        <a:bodyPr/>
        <a:lstStyle/>
        <a:p>
          <a:endParaRPr lang="fr-FR"/>
        </a:p>
      </dgm:t>
    </dgm:pt>
  </dgm:ptLst>
  <dgm:cxnLst>
    <dgm:cxn modelId="{E0A2DBFC-2122-4D13-9592-AE43D99FD6BC}" type="presOf" srcId="{8819C0E2-A5BA-4F76-90A8-24D8AC940E3E}" destId="{0A5CB820-B537-409C-B2D5-8DC878297B4B}" srcOrd="0" destOrd="2" presId="urn:microsoft.com/office/officeart/2005/8/layout/hList1"/>
    <dgm:cxn modelId="{8AC40832-6BD9-45AC-A719-8DA1BD4F2FCA}" type="presOf" srcId="{8EC4E104-D53B-4109-BA16-DD631FF510DB}" destId="{0A5CB820-B537-409C-B2D5-8DC878297B4B}" srcOrd="0" destOrd="0" presId="urn:microsoft.com/office/officeart/2005/8/layout/hList1"/>
    <dgm:cxn modelId="{3F335941-3FD6-4D72-AB9E-34DFFDD8F8D4}" srcId="{F5E16CC3-660D-45E4-8F00-1AB76157FC3C}" destId="{20F8810C-8A0D-4FBE-9C67-B4A1A90E3915}" srcOrd="0" destOrd="0" parTransId="{8C7761C7-82B3-4789-A993-E5D685DDC283}" sibTransId="{061BD36F-A4F3-4C49-9D11-0DB4C5170CA3}"/>
    <dgm:cxn modelId="{F6963EDF-0381-4245-B0F5-9C58B72026E3}" type="presOf" srcId="{B9A42B6E-948B-477D-9F8A-E0C83FFB9EF7}" destId="{0A5CB820-B537-409C-B2D5-8DC878297B4B}" srcOrd="0" destOrd="3" presId="urn:microsoft.com/office/officeart/2005/8/layout/hList1"/>
    <dgm:cxn modelId="{A986EC96-1799-4647-BF08-2515A419D396}" srcId="{20F8810C-8A0D-4FBE-9C67-B4A1A90E3915}" destId="{48E885E2-8D3C-4C8E-909C-AF42C9AFF96D}" srcOrd="1" destOrd="0" parTransId="{27321EFD-3848-41C6-B83F-ECDC7D99FD64}" sibTransId="{4C152CC1-5B3F-4E12-89CB-F4A6791D5C0C}"/>
    <dgm:cxn modelId="{2BFDCD73-5BC5-421F-BC5E-77AD553A65AE}" type="presOf" srcId="{48E885E2-8D3C-4C8E-909C-AF42C9AFF96D}" destId="{0A5CB820-B537-409C-B2D5-8DC878297B4B}" srcOrd="0" destOrd="1" presId="urn:microsoft.com/office/officeart/2005/8/layout/hList1"/>
    <dgm:cxn modelId="{2E5D625D-C659-4FEE-B95E-986FBE8FAC31}" type="presOf" srcId="{20F8810C-8A0D-4FBE-9C67-B4A1A90E3915}" destId="{3D2DF01E-BD26-4290-8266-A3E4B3A74416}" srcOrd="0" destOrd="0" presId="urn:microsoft.com/office/officeart/2005/8/layout/hList1"/>
    <dgm:cxn modelId="{CB0D1D4A-8FD6-4962-93C7-8A4F1D637176}" type="presOf" srcId="{F5E16CC3-660D-45E4-8F00-1AB76157FC3C}" destId="{D2CA6D02-8FFB-4163-A0FE-378EB8091857}" srcOrd="0" destOrd="0" presId="urn:microsoft.com/office/officeart/2005/8/layout/hList1"/>
    <dgm:cxn modelId="{7F22491F-D6D8-4A31-BEA5-B2226E80CFFA}" srcId="{20F8810C-8A0D-4FBE-9C67-B4A1A90E3915}" destId="{B9A42B6E-948B-477D-9F8A-E0C83FFB9EF7}" srcOrd="3" destOrd="0" parTransId="{8CC19D8A-3AE0-4E04-A6AB-148D0456D6E6}" sibTransId="{5B907652-6BA1-4C09-8685-8770B17153C8}"/>
    <dgm:cxn modelId="{18F78CD1-6073-446E-AC5A-D6D74E38B29F}" srcId="{20F8810C-8A0D-4FBE-9C67-B4A1A90E3915}" destId="{8819C0E2-A5BA-4F76-90A8-24D8AC940E3E}" srcOrd="2" destOrd="0" parTransId="{80ACBE68-DF29-4772-88D2-D801E02978E5}" sibTransId="{B102FD05-6FB1-46EA-AC00-35A584B1F6CC}"/>
    <dgm:cxn modelId="{12FBCF6D-13CC-4C0A-A7CF-3B58FB158105}" srcId="{20F8810C-8A0D-4FBE-9C67-B4A1A90E3915}" destId="{8EC4E104-D53B-4109-BA16-DD631FF510DB}" srcOrd="0" destOrd="0" parTransId="{A0ADD05C-370D-4034-A97A-8AFB9044F16E}" sibTransId="{5D29B03C-8F5E-489D-94E3-DA593DE6B184}"/>
    <dgm:cxn modelId="{FF1A2A92-2DD6-4B2F-9C48-2A56B299DD5E}" type="presParOf" srcId="{D2CA6D02-8FFB-4163-A0FE-378EB8091857}" destId="{CF508B63-33B3-427A-B047-467FF51BBE3C}" srcOrd="0" destOrd="0" presId="urn:microsoft.com/office/officeart/2005/8/layout/hList1"/>
    <dgm:cxn modelId="{2976FB86-FB00-4DBA-9519-45E89A72CD49}" type="presParOf" srcId="{CF508B63-33B3-427A-B047-467FF51BBE3C}" destId="{3D2DF01E-BD26-4290-8266-A3E4B3A74416}" srcOrd="0" destOrd="0" presId="urn:microsoft.com/office/officeart/2005/8/layout/hList1"/>
    <dgm:cxn modelId="{714920AE-0C3D-4E02-96B6-132E38CE4E7A}" type="presParOf" srcId="{CF508B63-33B3-427A-B047-467FF51BBE3C}" destId="{0A5CB820-B537-409C-B2D5-8DC878297B4B}" srcOrd="1" destOrd="0" presId="urn:microsoft.com/office/officeart/2005/8/layout/hList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5DE6688-43AC-49BC-AF87-2D8B24A36E2E}" type="doc">
      <dgm:prSet loTypeId="urn:microsoft.com/office/officeart/2005/8/layout/venn2" loCatId="relationship" qsTypeId="urn:microsoft.com/office/officeart/2005/8/quickstyle/3d2" qsCatId="3D" csTypeId="urn:microsoft.com/office/officeart/2005/8/colors/accent4_1" csCatId="accent4" phldr="1"/>
      <dgm:spPr/>
      <dgm:t>
        <a:bodyPr/>
        <a:lstStyle/>
        <a:p>
          <a:endParaRPr lang="fr-FR"/>
        </a:p>
      </dgm:t>
    </dgm:pt>
    <dgm:pt modelId="{86A5D1B3-1D7E-4557-B9DE-558DB9E66CA0}">
      <dgm:prSet phldrT="[Texte]" custT="1"/>
      <dgm:spPr/>
      <dgm:t>
        <a:bodyPr/>
        <a:lstStyle/>
        <a:p>
          <a:r>
            <a:rPr lang="fr-FR" sz="2400" dirty="0" smtClean="0"/>
            <a:t>1126</a:t>
          </a:r>
          <a:endParaRPr lang="fr-FR" sz="2800" dirty="0"/>
        </a:p>
      </dgm:t>
    </dgm:pt>
    <dgm:pt modelId="{FE15656F-1159-4F2B-974B-65DB772502B5}" type="parTrans" cxnId="{CE25BCAD-F0CA-4EF4-A9A2-1B6135973245}">
      <dgm:prSet/>
      <dgm:spPr/>
      <dgm:t>
        <a:bodyPr/>
        <a:lstStyle/>
        <a:p>
          <a:endParaRPr lang="fr-FR"/>
        </a:p>
      </dgm:t>
    </dgm:pt>
    <dgm:pt modelId="{0CF3D5DF-0928-438C-AD9A-22773A1F26E3}" type="sibTrans" cxnId="{CE25BCAD-F0CA-4EF4-A9A2-1B6135973245}">
      <dgm:prSet/>
      <dgm:spPr/>
      <dgm:t>
        <a:bodyPr/>
        <a:lstStyle/>
        <a:p>
          <a:endParaRPr lang="fr-FR"/>
        </a:p>
      </dgm:t>
    </dgm:pt>
    <dgm:pt modelId="{4A1937DD-B539-4E85-8DE6-2902AC9D29E9}">
      <dgm:prSet phldrT="[Texte]" custT="1"/>
      <dgm:spPr/>
      <dgm:t>
        <a:bodyPr/>
        <a:lstStyle/>
        <a:p>
          <a:r>
            <a:rPr lang="fr-FR" sz="2400" dirty="0" smtClean="0"/>
            <a:t>823</a:t>
          </a:r>
          <a:endParaRPr lang="fr-FR" sz="2400" dirty="0"/>
        </a:p>
      </dgm:t>
    </dgm:pt>
    <dgm:pt modelId="{49968DB2-7737-490C-9E82-244FC1E8531B}" type="parTrans" cxnId="{1F786C15-6317-488D-AB15-878A02DBE963}">
      <dgm:prSet/>
      <dgm:spPr/>
      <dgm:t>
        <a:bodyPr/>
        <a:lstStyle/>
        <a:p>
          <a:endParaRPr lang="fr-FR"/>
        </a:p>
      </dgm:t>
    </dgm:pt>
    <dgm:pt modelId="{C6E57D0A-366B-4731-A75F-4F0E5B23DB70}" type="sibTrans" cxnId="{1F786C15-6317-488D-AB15-878A02DBE963}">
      <dgm:prSet/>
      <dgm:spPr/>
      <dgm:t>
        <a:bodyPr/>
        <a:lstStyle/>
        <a:p>
          <a:endParaRPr lang="fr-FR"/>
        </a:p>
      </dgm:t>
    </dgm:pt>
    <dgm:pt modelId="{D1F48F59-2AA5-4B17-8AC7-76A6DFF575E3}">
      <dgm:prSet phldrT="[Texte]" custT="1"/>
      <dgm:spPr/>
      <dgm:t>
        <a:bodyPr/>
        <a:lstStyle/>
        <a:p>
          <a:r>
            <a:rPr lang="fr-FR" sz="2400" dirty="0" smtClean="0"/>
            <a:t>740</a:t>
          </a:r>
          <a:endParaRPr lang="fr-FR" sz="2400" dirty="0"/>
        </a:p>
      </dgm:t>
    </dgm:pt>
    <dgm:pt modelId="{18D38438-3F04-427C-8520-A47763F05FD9}" type="parTrans" cxnId="{ABF36779-CFA8-4379-A7FE-AEB4EDB5B1B2}">
      <dgm:prSet/>
      <dgm:spPr/>
      <dgm:t>
        <a:bodyPr/>
        <a:lstStyle/>
        <a:p>
          <a:endParaRPr lang="fr-FR"/>
        </a:p>
      </dgm:t>
    </dgm:pt>
    <dgm:pt modelId="{382C5DB6-AA1B-4C2E-BE69-6CD8DACB8E75}" type="sibTrans" cxnId="{ABF36779-CFA8-4379-A7FE-AEB4EDB5B1B2}">
      <dgm:prSet/>
      <dgm:spPr/>
      <dgm:t>
        <a:bodyPr/>
        <a:lstStyle/>
        <a:p>
          <a:endParaRPr lang="fr-FR"/>
        </a:p>
      </dgm:t>
    </dgm:pt>
    <dgm:pt modelId="{32BAE0A4-A058-4004-9A2D-433FCBC14CEF}">
      <dgm:prSet phldrT="[Texte]" custT="1"/>
      <dgm:spPr/>
      <dgm:t>
        <a:bodyPr/>
        <a:lstStyle/>
        <a:p>
          <a:r>
            <a:rPr lang="fr-FR" sz="2400" dirty="0" smtClean="0"/>
            <a:t>62</a:t>
          </a:r>
          <a:endParaRPr lang="fr-FR" sz="2400" dirty="0"/>
        </a:p>
      </dgm:t>
    </dgm:pt>
    <dgm:pt modelId="{519C5968-0701-4624-8116-35E5A7B58813}" type="parTrans" cxnId="{A66B1722-7368-4C8F-974F-4AC66D3C5661}">
      <dgm:prSet/>
      <dgm:spPr/>
      <dgm:t>
        <a:bodyPr/>
        <a:lstStyle/>
        <a:p>
          <a:endParaRPr lang="fr-FR"/>
        </a:p>
      </dgm:t>
    </dgm:pt>
    <dgm:pt modelId="{35DA5762-BEF0-4D6E-8874-AA391081DE0E}" type="sibTrans" cxnId="{A66B1722-7368-4C8F-974F-4AC66D3C5661}">
      <dgm:prSet/>
      <dgm:spPr/>
      <dgm:t>
        <a:bodyPr/>
        <a:lstStyle/>
        <a:p>
          <a:endParaRPr lang="fr-FR"/>
        </a:p>
      </dgm:t>
    </dgm:pt>
    <dgm:pt modelId="{6DA23014-ABD1-4B9C-B344-5647AC332091}" type="pres">
      <dgm:prSet presAssocID="{65DE6688-43AC-49BC-AF87-2D8B24A36E2E}" presName="Name0" presStyleCnt="0">
        <dgm:presLayoutVars>
          <dgm:chMax val="7"/>
          <dgm:resizeHandles val="exact"/>
        </dgm:presLayoutVars>
      </dgm:prSet>
      <dgm:spPr/>
      <dgm:t>
        <a:bodyPr/>
        <a:lstStyle/>
        <a:p>
          <a:endParaRPr lang="fr-FR"/>
        </a:p>
      </dgm:t>
    </dgm:pt>
    <dgm:pt modelId="{4AF42B08-0B70-445F-8D43-6EDD6368204F}" type="pres">
      <dgm:prSet presAssocID="{65DE6688-43AC-49BC-AF87-2D8B24A36E2E}" presName="comp1" presStyleCnt="0"/>
      <dgm:spPr/>
      <dgm:t>
        <a:bodyPr/>
        <a:lstStyle/>
        <a:p>
          <a:endParaRPr lang="fr-FR"/>
        </a:p>
      </dgm:t>
    </dgm:pt>
    <dgm:pt modelId="{FAA3433B-7ED3-4E11-8640-7E2E63775D97}" type="pres">
      <dgm:prSet presAssocID="{65DE6688-43AC-49BC-AF87-2D8B24A36E2E}" presName="circle1" presStyleLbl="node1" presStyleIdx="0" presStyleCnt="4" custLinFactNeighborX="3952" custLinFactNeighborY="-3270"/>
      <dgm:spPr/>
      <dgm:t>
        <a:bodyPr/>
        <a:lstStyle/>
        <a:p>
          <a:endParaRPr lang="fr-FR"/>
        </a:p>
      </dgm:t>
    </dgm:pt>
    <dgm:pt modelId="{EBCE2742-AD38-4459-A4FC-A92172C7069C}" type="pres">
      <dgm:prSet presAssocID="{65DE6688-43AC-49BC-AF87-2D8B24A36E2E}" presName="c1text" presStyleLbl="node1" presStyleIdx="0" presStyleCnt="4">
        <dgm:presLayoutVars>
          <dgm:bulletEnabled val="1"/>
        </dgm:presLayoutVars>
      </dgm:prSet>
      <dgm:spPr/>
      <dgm:t>
        <a:bodyPr/>
        <a:lstStyle/>
        <a:p>
          <a:endParaRPr lang="fr-FR"/>
        </a:p>
      </dgm:t>
    </dgm:pt>
    <dgm:pt modelId="{23B09D1D-F230-4E4A-A2E1-42E3A14CA5EC}" type="pres">
      <dgm:prSet presAssocID="{65DE6688-43AC-49BC-AF87-2D8B24A36E2E}" presName="comp2" presStyleCnt="0"/>
      <dgm:spPr/>
      <dgm:t>
        <a:bodyPr/>
        <a:lstStyle/>
        <a:p>
          <a:endParaRPr lang="fr-FR"/>
        </a:p>
      </dgm:t>
    </dgm:pt>
    <dgm:pt modelId="{3E086075-B515-46A6-B935-A3DA3EF44F65}" type="pres">
      <dgm:prSet presAssocID="{65DE6688-43AC-49BC-AF87-2D8B24A36E2E}" presName="circle2" presStyleLbl="node1" presStyleIdx="1" presStyleCnt="4" custLinFactNeighborX="-3373" custLinFactNeighborY="-425"/>
      <dgm:spPr/>
      <dgm:t>
        <a:bodyPr/>
        <a:lstStyle/>
        <a:p>
          <a:endParaRPr lang="fr-FR"/>
        </a:p>
      </dgm:t>
    </dgm:pt>
    <dgm:pt modelId="{A4AEC556-02BA-46F1-8E52-9B4FA9810429}" type="pres">
      <dgm:prSet presAssocID="{65DE6688-43AC-49BC-AF87-2D8B24A36E2E}" presName="c2text" presStyleLbl="node1" presStyleIdx="1" presStyleCnt="4">
        <dgm:presLayoutVars>
          <dgm:bulletEnabled val="1"/>
        </dgm:presLayoutVars>
      </dgm:prSet>
      <dgm:spPr/>
      <dgm:t>
        <a:bodyPr/>
        <a:lstStyle/>
        <a:p>
          <a:endParaRPr lang="fr-FR"/>
        </a:p>
      </dgm:t>
    </dgm:pt>
    <dgm:pt modelId="{04FCAA70-2B73-426A-B618-FD6FC0FC4D3E}" type="pres">
      <dgm:prSet presAssocID="{65DE6688-43AC-49BC-AF87-2D8B24A36E2E}" presName="comp3" presStyleCnt="0"/>
      <dgm:spPr/>
      <dgm:t>
        <a:bodyPr/>
        <a:lstStyle/>
        <a:p>
          <a:endParaRPr lang="fr-FR"/>
        </a:p>
      </dgm:t>
    </dgm:pt>
    <dgm:pt modelId="{DE58B8A4-E01D-44B8-A3F2-64C02BC5A215}" type="pres">
      <dgm:prSet presAssocID="{65DE6688-43AC-49BC-AF87-2D8B24A36E2E}" presName="circle3" presStyleLbl="node1" presStyleIdx="2" presStyleCnt="4"/>
      <dgm:spPr/>
      <dgm:t>
        <a:bodyPr/>
        <a:lstStyle/>
        <a:p>
          <a:endParaRPr lang="fr-FR"/>
        </a:p>
      </dgm:t>
    </dgm:pt>
    <dgm:pt modelId="{51D95A1F-B2CF-43AA-BFE8-B38BC8137D21}" type="pres">
      <dgm:prSet presAssocID="{65DE6688-43AC-49BC-AF87-2D8B24A36E2E}" presName="c3text" presStyleLbl="node1" presStyleIdx="2" presStyleCnt="4">
        <dgm:presLayoutVars>
          <dgm:bulletEnabled val="1"/>
        </dgm:presLayoutVars>
      </dgm:prSet>
      <dgm:spPr/>
      <dgm:t>
        <a:bodyPr/>
        <a:lstStyle/>
        <a:p>
          <a:endParaRPr lang="fr-FR"/>
        </a:p>
      </dgm:t>
    </dgm:pt>
    <dgm:pt modelId="{338F8023-9BC7-4922-AC75-14DECA3A8601}" type="pres">
      <dgm:prSet presAssocID="{65DE6688-43AC-49BC-AF87-2D8B24A36E2E}" presName="comp4" presStyleCnt="0"/>
      <dgm:spPr/>
      <dgm:t>
        <a:bodyPr/>
        <a:lstStyle/>
        <a:p>
          <a:endParaRPr lang="fr-FR"/>
        </a:p>
      </dgm:t>
    </dgm:pt>
    <dgm:pt modelId="{DC17EA2A-0924-4217-9EF3-66D7D1D7CFBB}" type="pres">
      <dgm:prSet presAssocID="{65DE6688-43AC-49BC-AF87-2D8B24A36E2E}" presName="circle4" presStyleLbl="node1" presStyleIdx="3" presStyleCnt="4" custLinFactNeighborX="7578" custLinFactNeighborY="-1906"/>
      <dgm:spPr/>
      <dgm:t>
        <a:bodyPr/>
        <a:lstStyle/>
        <a:p>
          <a:endParaRPr lang="fr-FR"/>
        </a:p>
      </dgm:t>
    </dgm:pt>
    <dgm:pt modelId="{AF88CA75-81A9-42D3-AA23-2FC7663CC278}" type="pres">
      <dgm:prSet presAssocID="{65DE6688-43AC-49BC-AF87-2D8B24A36E2E}" presName="c4text" presStyleLbl="node1" presStyleIdx="3" presStyleCnt="4">
        <dgm:presLayoutVars>
          <dgm:bulletEnabled val="1"/>
        </dgm:presLayoutVars>
      </dgm:prSet>
      <dgm:spPr/>
      <dgm:t>
        <a:bodyPr/>
        <a:lstStyle/>
        <a:p>
          <a:endParaRPr lang="fr-FR"/>
        </a:p>
      </dgm:t>
    </dgm:pt>
  </dgm:ptLst>
  <dgm:cxnLst>
    <dgm:cxn modelId="{1F786C15-6317-488D-AB15-878A02DBE963}" srcId="{65DE6688-43AC-49BC-AF87-2D8B24A36E2E}" destId="{4A1937DD-B539-4E85-8DE6-2902AC9D29E9}" srcOrd="1" destOrd="0" parTransId="{49968DB2-7737-490C-9E82-244FC1E8531B}" sibTransId="{C6E57D0A-366B-4731-A75F-4F0E5B23DB70}"/>
    <dgm:cxn modelId="{ABF36779-CFA8-4379-A7FE-AEB4EDB5B1B2}" srcId="{65DE6688-43AC-49BC-AF87-2D8B24A36E2E}" destId="{D1F48F59-2AA5-4B17-8AC7-76A6DFF575E3}" srcOrd="2" destOrd="0" parTransId="{18D38438-3F04-427C-8520-A47763F05FD9}" sibTransId="{382C5DB6-AA1B-4C2E-BE69-6CD8DACB8E75}"/>
    <dgm:cxn modelId="{09DF749B-D119-42A4-A327-AADADD4F547D}" type="presOf" srcId="{86A5D1B3-1D7E-4557-B9DE-558DB9E66CA0}" destId="{FAA3433B-7ED3-4E11-8640-7E2E63775D97}" srcOrd="0" destOrd="0" presId="urn:microsoft.com/office/officeart/2005/8/layout/venn2"/>
    <dgm:cxn modelId="{6A9A0B2E-5082-48A5-889F-43D63C5AF70A}" type="presOf" srcId="{32BAE0A4-A058-4004-9A2D-433FCBC14CEF}" destId="{DC17EA2A-0924-4217-9EF3-66D7D1D7CFBB}" srcOrd="0" destOrd="0" presId="urn:microsoft.com/office/officeart/2005/8/layout/venn2"/>
    <dgm:cxn modelId="{0C820029-8AC5-4432-A542-7ABACFB97ADD}" type="presOf" srcId="{32BAE0A4-A058-4004-9A2D-433FCBC14CEF}" destId="{AF88CA75-81A9-42D3-AA23-2FC7663CC278}" srcOrd="1" destOrd="0" presId="urn:microsoft.com/office/officeart/2005/8/layout/venn2"/>
    <dgm:cxn modelId="{CE25BCAD-F0CA-4EF4-A9A2-1B6135973245}" srcId="{65DE6688-43AC-49BC-AF87-2D8B24A36E2E}" destId="{86A5D1B3-1D7E-4557-B9DE-558DB9E66CA0}" srcOrd="0" destOrd="0" parTransId="{FE15656F-1159-4F2B-974B-65DB772502B5}" sibTransId="{0CF3D5DF-0928-438C-AD9A-22773A1F26E3}"/>
    <dgm:cxn modelId="{E68A717C-2F67-4430-A51B-C2023603E03F}" type="presOf" srcId="{86A5D1B3-1D7E-4557-B9DE-558DB9E66CA0}" destId="{EBCE2742-AD38-4459-A4FC-A92172C7069C}" srcOrd="1" destOrd="0" presId="urn:microsoft.com/office/officeart/2005/8/layout/venn2"/>
    <dgm:cxn modelId="{F437F577-81D8-4A7D-BFD4-E2E22A68C0D9}" type="presOf" srcId="{65DE6688-43AC-49BC-AF87-2D8B24A36E2E}" destId="{6DA23014-ABD1-4B9C-B344-5647AC332091}" srcOrd="0" destOrd="0" presId="urn:microsoft.com/office/officeart/2005/8/layout/venn2"/>
    <dgm:cxn modelId="{B57EFB12-54D5-4062-988C-9A92FC9DAB6C}" type="presOf" srcId="{4A1937DD-B539-4E85-8DE6-2902AC9D29E9}" destId="{3E086075-B515-46A6-B935-A3DA3EF44F65}" srcOrd="0" destOrd="0" presId="urn:microsoft.com/office/officeart/2005/8/layout/venn2"/>
    <dgm:cxn modelId="{B7D52481-9885-4208-B4EA-6C6B02FF32D4}" type="presOf" srcId="{4A1937DD-B539-4E85-8DE6-2902AC9D29E9}" destId="{A4AEC556-02BA-46F1-8E52-9B4FA9810429}" srcOrd="1" destOrd="0" presId="urn:microsoft.com/office/officeart/2005/8/layout/venn2"/>
    <dgm:cxn modelId="{55456E0B-0B32-4A2B-ACE8-9F838B3131A7}" type="presOf" srcId="{D1F48F59-2AA5-4B17-8AC7-76A6DFF575E3}" destId="{DE58B8A4-E01D-44B8-A3F2-64C02BC5A215}" srcOrd="0" destOrd="0" presId="urn:microsoft.com/office/officeart/2005/8/layout/venn2"/>
    <dgm:cxn modelId="{06DCE6E0-2DF6-4D9E-B797-38FBCACEF507}" type="presOf" srcId="{D1F48F59-2AA5-4B17-8AC7-76A6DFF575E3}" destId="{51D95A1F-B2CF-43AA-BFE8-B38BC8137D21}" srcOrd="1" destOrd="0" presId="urn:microsoft.com/office/officeart/2005/8/layout/venn2"/>
    <dgm:cxn modelId="{A66B1722-7368-4C8F-974F-4AC66D3C5661}" srcId="{65DE6688-43AC-49BC-AF87-2D8B24A36E2E}" destId="{32BAE0A4-A058-4004-9A2D-433FCBC14CEF}" srcOrd="3" destOrd="0" parTransId="{519C5968-0701-4624-8116-35E5A7B58813}" sibTransId="{35DA5762-BEF0-4D6E-8874-AA391081DE0E}"/>
    <dgm:cxn modelId="{088D5593-2B7F-4653-A7C3-E5B6811C304C}" type="presParOf" srcId="{6DA23014-ABD1-4B9C-B344-5647AC332091}" destId="{4AF42B08-0B70-445F-8D43-6EDD6368204F}" srcOrd="0" destOrd="0" presId="urn:microsoft.com/office/officeart/2005/8/layout/venn2"/>
    <dgm:cxn modelId="{AB8D6A7B-D0E5-48FE-B2E7-46482992C0E8}" type="presParOf" srcId="{4AF42B08-0B70-445F-8D43-6EDD6368204F}" destId="{FAA3433B-7ED3-4E11-8640-7E2E63775D97}" srcOrd="0" destOrd="0" presId="urn:microsoft.com/office/officeart/2005/8/layout/venn2"/>
    <dgm:cxn modelId="{6859380C-0CFE-4FBA-ACDB-164283521520}" type="presParOf" srcId="{4AF42B08-0B70-445F-8D43-6EDD6368204F}" destId="{EBCE2742-AD38-4459-A4FC-A92172C7069C}" srcOrd="1" destOrd="0" presId="urn:microsoft.com/office/officeart/2005/8/layout/venn2"/>
    <dgm:cxn modelId="{B0AE506D-3432-406A-A0EC-5C6B79062B2A}" type="presParOf" srcId="{6DA23014-ABD1-4B9C-B344-5647AC332091}" destId="{23B09D1D-F230-4E4A-A2E1-42E3A14CA5EC}" srcOrd="1" destOrd="0" presId="urn:microsoft.com/office/officeart/2005/8/layout/venn2"/>
    <dgm:cxn modelId="{C954C18B-793F-42D4-AE0D-BE9DDBFED4F9}" type="presParOf" srcId="{23B09D1D-F230-4E4A-A2E1-42E3A14CA5EC}" destId="{3E086075-B515-46A6-B935-A3DA3EF44F65}" srcOrd="0" destOrd="0" presId="urn:microsoft.com/office/officeart/2005/8/layout/venn2"/>
    <dgm:cxn modelId="{84CA327C-BD93-4815-A797-F497DF80570C}" type="presParOf" srcId="{23B09D1D-F230-4E4A-A2E1-42E3A14CA5EC}" destId="{A4AEC556-02BA-46F1-8E52-9B4FA9810429}" srcOrd="1" destOrd="0" presId="urn:microsoft.com/office/officeart/2005/8/layout/venn2"/>
    <dgm:cxn modelId="{2EEC676B-DE5D-4E1B-95A8-BB7E235CD128}" type="presParOf" srcId="{6DA23014-ABD1-4B9C-B344-5647AC332091}" destId="{04FCAA70-2B73-426A-B618-FD6FC0FC4D3E}" srcOrd="2" destOrd="0" presId="urn:microsoft.com/office/officeart/2005/8/layout/venn2"/>
    <dgm:cxn modelId="{8EDB7FE4-071D-4B4A-929A-62D99948CF28}" type="presParOf" srcId="{04FCAA70-2B73-426A-B618-FD6FC0FC4D3E}" destId="{DE58B8A4-E01D-44B8-A3F2-64C02BC5A215}" srcOrd="0" destOrd="0" presId="urn:microsoft.com/office/officeart/2005/8/layout/venn2"/>
    <dgm:cxn modelId="{5F1A8653-5346-4EA4-8749-D2FB6FFB6FC0}" type="presParOf" srcId="{04FCAA70-2B73-426A-B618-FD6FC0FC4D3E}" destId="{51D95A1F-B2CF-43AA-BFE8-B38BC8137D21}" srcOrd="1" destOrd="0" presId="urn:microsoft.com/office/officeart/2005/8/layout/venn2"/>
    <dgm:cxn modelId="{6F0B8E62-2BF3-4B96-8B26-A8221CBCD2A2}" type="presParOf" srcId="{6DA23014-ABD1-4B9C-B344-5647AC332091}" destId="{338F8023-9BC7-4922-AC75-14DECA3A8601}" srcOrd="3" destOrd="0" presId="urn:microsoft.com/office/officeart/2005/8/layout/venn2"/>
    <dgm:cxn modelId="{EB49F4C0-5405-4B7D-9514-9993E0D257FE}" type="presParOf" srcId="{338F8023-9BC7-4922-AC75-14DECA3A8601}" destId="{DC17EA2A-0924-4217-9EF3-66D7D1D7CFBB}" srcOrd="0" destOrd="0" presId="urn:microsoft.com/office/officeart/2005/8/layout/venn2"/>
    <dgm:cxn modelId="{07C5A230-D89A-49E7-A219-4DA497E05E25}" type="presParOf" srcId="{338F8023-9BC7-4922-AC75-14DECA3A8601}" destId="{AF88CA75-81A9-42D3-AA23-2FC7663CC278}" srcOrd="1" destOrd="0" presId="urn:microsoft.com/office/officeart/2005/8/layout/venn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500CA277-2822-4659-A9A7-14ABD6CCC480}" type="doc">
      <dgm:prSet loTypeId="urn:microsoft.com/office/officeart/2005/8/layout/radial1" loCatId="cycle" qsTypeId="urn:microsoft.com/office/officeart/2005/8/quickstyle/simple1" qsCatId="simple" csTypeId="urn:microsoft.com/office/officeart/2005/8/colors/colorful2" csCatId="colorful" phldr="1"/>
      <dgm:spPr/>
      <dgm:t>
        <a:bodyPr/>
        <a:lstStyle/>
        <a:p>
          <a:endParaRPr lang="fr-FR"/>
        </a:p>
      </dgm:t>
    </dgm:pt>
    <dgm:pt modelId="{F4DB2F40-318B-43AE-BF88-2C98AAF74459}" type="pres">
      <dgm:prSet presAssocID="{500CA277-2822-4659-A9A7-14ABD6CCC480}" presName="cycle" presStyleCnt="0">
        <dgm:presLayoutVars>
          <dgm:chMax val="1"/>
          <dgm:dir/>
          <dgm:animLvl val="ctr"/>
          <dgm:resizeHandles val="exact"/>
        </dgm:presLayoutVars>
      </dgm:prSet>
      <dgm:spPr/>
      <dgm:t>
        <a:bodyPr/>
        <a:lstStyle/>
        <a:p>
          <a:endParaRPr lang="fr-FR"/>
        </a:p>
      </dgm:t>
    </dgm:pt>
  </dgm:ptLst>
  <dgm:cxnLst>
    <dgm:cxn modelId="{FFDF86E0-8A03-41E5-9A70-F64A70F58F3C}" type="presOf" srcId="{500CA277-2822-4659-A9A7-14ABD6CCC480}" destId="{F4DB2F40-318B-43AE-BF88-2C98AAF74459}" srcOrd="0" destOrd="0" presId="urn:microsoft.com/office/officeart/2005/8/layout/radial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315C6DD8-738B-4282-9CEE-80B2DA190A63}" type="doc">
      <dgm:prSet loTypeId="urn:microsoft.com/office/officeart/2009/layout/CircleArrowProcess" loCatId="cycle" qsTypeId="urn:microsoft.com/office/officeart/2005/8/quickstyle/simple1" qsCatId="simple" csTypeId="urn:microsoft.com/office/officeart/2005/8/colors/colorful2" csCatId="colorful" phldr="1"/>
      <dgm:spPr/>
      <dgm:t>
        <a:bodyPr/>
        <a:lstStyle/>
        <a:p>
          <a:endParaRPr lang="fr-FR"/>
        </a:p>
      </dgm:t>
    </dgm:pt>
    <dgm:pt modelId="{151738BB-6C32-45A2-8000-B9FBE443555E}">
      <dgm:prSet/>
      <dgm:spPr/>
      <dgm:t>
        <a:bodyPr/>
        <a:lstStyle/>
        <a:p>
          <a:r>
            <a:rPr lang="fr-FR" b="1" dirty="0" smtClean="0"/>
            <a:t>Futur programme 2021-2027 </a:t>
          </a:r>
          <a:endParaRPr lang="fr-FR" b="1" dirty="0"/>
        </a:p>
      </dgm:t>
    </dgm:pt>
    <dgm:pt modelId="{46E869F3-7A02-4FA7-A6A8-330AA4D3C04A}" type="parTrans" cxnId="{4BE6DD52-128E-477D-B194-58D373FFEF79}">
      <dgm:prSet/>
      <dgm:spPr/>
      <dgm:t>
        <a:bodyPr/>
        <a:lstStyle/>
        <a:p>
          <a:endParaRPr lang="fr-FR"/>
        </a:p>
      </dgm:t>
    </dgm:pt>
    <dgm:pt modelId="{6595A252-B8C0-4B54-88F4-529A93EF8D40}" type="sibTrans" cxnId="{4BE6DD52-128E-477D-B194-58D373FFEF79}">
      <dgm:prSet/>
      <dgm:spPr/>
      <dgm:t>
        <a:bodyPr/>
        <a:lstStyle/>
        <a:p>
          <a:endParaRPr lang="fr-FR"/>
        </a:p>
      </dgm:t>
    </dgm:pt>
    <dgm:pt modelId="{0391AEEE-AE3B-4471-B62F-09826CF034B3}">
      <dgm:prSet/>
      <dgm:spPr/>
      <dgm:t>
        <a:bodyPr/>
        <a:lstStyle/>
        <a:p>
          <a:r>
            <a:rPr lang="fr-FR" dirty="0" smtClean="0"/>
            <a:t>Calendrier et enjeux</a:t>
          </a:r>
          <a:endParaRPr lang="fr-FR" dirty="0"/>
        </a:p>
      </dgm:t>
    </dgm:pt>
    <dgm:pt modelId="{75C1C463-1C2D-4D6D-A300-35A7ADDE5978}" type="parTrans" cxnId="{2E9AA572-3CCA-49EC-84BB-DD9FAC443EDB}">
      <dgm:prSet/>
      <dgm:spPr/>
      <dgm:t>
        <a:bodyPr/>
        <a:lstStyle/>
        <a:p>
          <a:endParaRPr lang="fr-FR"/>
        </a:p>
      </dgm:t>
    </dgm:pt>
    <dgm:pt modelId="{86F716DC-C6FF-497E-A120-663652948139}" type="sibTrans" cxnId="{2E9AA572-3CCA-49EC-84BB-DD9FAC443EDB}">
      <dgm:prSet/>
      <dgm:spPr/>
      <dgm:t>
        <a:bodyPr/>
        <a:lstStyle/>
        <a:p>
          <a:endParaRPr lang="fr-FR"/>
        </a:p>
      </dgm:t>
    </dgm:pt>
    <dgm:pt modelId="{E1920162-A65E-4087-8281-43733198E899}">
      <dgm:prSet/>
      <dgm:spPr/>
      <dgm:t>
        <a:bodyPr/>
        <a:lstStyle/>
        <a:p>
          <a:r>
            <a:rPr lang="fr-FR" dirty="0" smtClean="0"/>
            <a:t>Lignes de partage</a:t>
          </a:r>
          <a:endParaRPr lang="fr-FR" dirty="0"/>
        </a:p>
      </dgm:t>
    </dgm:pt>
    <dgm:pt modelId="{F934E004-2181-4250-B8D3-9AEDD7E79BE8}" type="parTrans" cxnId="{83EE52B3-413D-4EB5-9F89-8C437D16262B}">
      <dgm:prSet/>
      <dgm:spPr/>
      <dgm:t>
        <a:bodyPr/>
        <a:lstStyle/>
        <a:p>
          <a:endParaRPr lang="fr-FR"/>
        </a:p>
      </dgm:t>
    </dgm:pt>
    <dgm:pt modelId="{058768D8-538C-4711-9BBB-6C53BE1CC99D}" type="sibTrans" cxnId="{83EE52B3-413D-4EB5-9F89-8C437D16262B}">
      <dgm:prSet/>
      <dgm:spPr/>
      <dgm:t>
        <a:bodyPr/>
        <a:lstStyle/>
        <a:p>
          <a:endParaRPr lang="fr-FR"/>
        </a:p>
      </dgm:t>
    </dgm:pt>
    <dgm:pt modelId="{F9F27D60-CFE2-4BAA-9C57-03C4FD03D82A}">
      <dgm:prSet/>
      <dgm:spPr/>
      <dgm:t>
        <a:bodyPr/>
        <a:lstStyle/>
        <a:p>
          <a:r>
            <a:rPr lang="fr-FR" dirty="0" smtClean="0"/>
            <a:t>REACT EU</a:t>
          </a:r>
          <a:endParaRPr lang="fr-FR" dirty="0"/>
        </a:p>
      </dgm:t>
    </dgm:pt>
    <dgm:pt modelId="{FBCBE6F0-1D8F-405D-875B-D33DA5BF8B0B}" type="parTrans" cxnId="{CB99077D-97F5-4946-9862-AE277A816E8A}">
      <dgm:prSet/>
      <dgm:spPr/>
      <dgm:t>
        <a:bodyPr/>
        <a:lstStyle/>
        <a:p>
          <a:endParaRPr lang="fr-FR"/>
        </a:p>
      </dgm:t>
    </dgm:pt>
    <dgm:pt modelId="{702CF031-7983-44C9-A5BD-65B89D87C977}" type="sibTrans" cxnId="{CB99077D-97F5-4946-9862-AE277A816E8A}">
      <dgm:prSet/>
      <dgm:spPr/>
      <dgm:t>
        <a:bodyPr/>
        <a:lstStyle/>
        <a:p>
          <a:endParaRPr lang="fr-FR"/>
        </a:p>
      </dgm:t>
    </dgm:pt>
    <dgm:pt modelId="{C2152B30-B0EE-423B-94AB-456B0F74136F}">
      <dgm:prSet/>
      <dgm:spPr/>
      <dgm:t>
        <a:bodyPr/>
        <a:lstStyle/>
        <a:p>
          <a:r>
            <a:rPr lang="fr-FR" dirty="0" smtClean="0"/>
            <a:t>FTJ</a:t>
          </a:r>
          <a:endParaRPr lang="fr-FR" dirty="0"/>
        </a:p>
      </dgm:t>
    </dgm:pt>
    <dgm:pt modelId="{9496DA35-2C87-4713-BFB1-D77675ACCC4D}" type="parTrans" cxnId="{87713991-9F92-4DB1-9F1F-C52D1B60327A}">
      <dgm:prSet/>
      <dgm:spPr/>
      <dgm:t>
        <a:bodyPr/>
        <a:lstStyle/>
        <a:p>
          <a:endParaRPr lang="fr-FR"/>
        </a:p>
      </dgm:t>
    </dgm:pt>
    <dgm:pt modelId="{5A4DFAD9-1F7E-48EF-97E7-F3220FB36DD0}" type="sibTrans" cxnId="{87713991-9F92-4DB1-9F1F-C52D1B60327A}">
      <dgm:prSet/>
      <dgm:spPr/>
      <dgm:t>
        <a:bodyPr/>
        <a:lstStyle/>
        <a:p>
          <a:endParaRPr lang="fr-FR"/>
        </a:p>
      </dgm:t>
    </dgm:pt>
    <dgm:pt modelId="{DCC84AF0-9294-42DE-B8A6-3A272688771D}">
      <dgm:prSet/>
      <dgm:spPr/>
      <dgm:t>
        <a:bodyPr/>
        <a:lstStyle/>
        <a:p>
          <a:r>
            <a:rPr lang="fr-FR" dirty="0" smtClean="0"/>
            <a:t>Communication</a:t>
          </a:r>
          <a:endParaRPr lang="fr-FR" dirty="0"/>
        </a:p>
      </dgm:t>
    </dgm:pt>
    <dgm:pt modelId="{CDDB213F-E442-4E68-86EE-0DFBA2C7BF17}" type="parTrans" cxnId="{C17F3469-E539-4CF5-BAA1-2EDCB7414FE3}">
      <dgm:prSet/>
      <dgm:spPr/>
      <dgm:t>
        <a:bodyPr/>
        <a:lstStyle/>
        <a:p>
          <a:endParaRPr lang="fr-FR"/>
        </a:p>
      </dgm:t>
    </dgm:pt>
    <dgm:pt modelId="{CB52B825-909F-4327-857E-7F30E192AD26}" type="sibTrans" cxnId="{C17F3469-E539-4CF5-BAA1-2EDCB7414FE3}">
      <dgm:prSet/>
      <dgm:spPr/>
      <dgm:t>
        <a:bodyPr/>
        <a:lstStyle/>
        <a:p>
          <a:endParaRPr lang="fr-FR"/>
        </a:p>
      </dgm:t>
    </dgm:pt>
    <dgm:pt modelId="{D4794DF3-522F-49F8-AE18-BC8A73D6257A}" type="pres">
      <dgm:prSet presAssocID="{315C6DD8-738B-4282-9CEE-80B2DA190A63}" presName="Name0" presStyleCnt="0">
        <dgm:presLayoutVars>
          <dgm:chMax val="7"/>
          <dgm:chPref val="7"/>
          <dgm:dir/>
          <dgm:animLvl val="lvl"/>
        </dgm:presLayoutVars>
      </dgm:prSet>
      <dgm:spPr/>
      <dgm:t>
        <a:bodyPr/>
        <a:lstStyle/>
        <a:p>
          <a:endParaRPr lang="fr-FR"/>
        </a:p>
      </dgm:t>
    </dgm:pt>
    <dgm:pt modelId="{3A276E21-5485-41E6-9A33-8221C76A2654}" type="pres">
      <dgm:prSet presAssocID="{151738BB-6C32-45A2-8000-B9FBE443555E}" presName="Accent1" presStyleCnt="0"/>
      <dgm:spPr/>
    </dgm:pt>
    <dgm:pt modelId="{E2E0D2F7-EE3D-458B-9CB5-691C26E7376C}" type="pres">
      <dgm:prSet presAssocID="{151738BB-6C32-45A2-8000-B9FBE443555E}" presName="Accent" presStyleLbl="node1" presStyleIdx="0" presStyleCnt="1">
        <dgm:style>
          <a:lnRef idx="2">
            <a:schemeClr val="accent6"/>
          </a:lnRef>
          <a:fillRef idx="1">
            <a:schemeClr val="lt1"/>
          </a:fillRef>
          <a:effectRef idx="0">
            <a:schemeClr val="accent6"/>
          </a:effectRef>
          <a:fontRef idx="minor">
            <a:schemeClr val="dk1"/>
          </a:fontRef>
        </dgm:style>
      </dgm:prSet>
      <dgm:spPr/>
      <dgm:t>
        <a:bodyPr/>
        <a:lstStyle/>
        <a:p>
          <a:endParaRPr lang="fr-FR"/>
        </a:p>
      </dgm:t>
    </dgm:pt>
    <dgm:pt modelId="{93DBDEE8-7925-46E7-953A-3AE986427442}" type="pres">
      <dgm:prSet presAssocID="{151738BB-6C32-45A2-8000-B9FBE443555E}" presName="Child1" presStyleLbl="revTx" presStyleIdx="0" presStyleCnt="2" custScaleX="140389" custScaleY="148021" custLinFactNeighborX="15662" custLinFactNeighborY="4259">
        <dgm:presLayoutVars>
          <dgm:chMax val="0"/>
          <dgm:chPref val="0"/>
          <dgm:bulletEnabled val="1"/>
        </dgm:presLayoutVars>
      </dgm:prSet>
      <dgm:spPr/>
      <dgm:t>
        <a:bodyPr/>
        <a:lstStyle/>
        <a:p>
          <a:endParaRPr lang="fr-FR"/>
        </a:p>
      </dgm:t>
    </dgm:pt>
    <dgm:pt modelId="{E8FA6616-4432-4236-BE1E-875B269AE984}" type="pres">
      <dgm:prSet presAssocID="{151738BB-6C32-45A2-8000-B9FBE443555E}" presName="Parent1" presStyleLbl="revTx" presStyleIdx="1" presStyleCnt="2">
        <dgm:presLayoutVars>
          <dgm:chMax val="1"/>
          <dgm:chPref val="1"/>
          <dgm:bulletEnabled val="1"/>
        </dgm:presLayoutVars>
      </dgm:prSet>
      <dgm:spPr/>
      <dgm:t>
        <a:bodyPr/>
        <a:lstStyle/>
        <a:p>
          <a:endParaRPr lang="fr-FR"/>
        </a:p>
      </dgm:t>
    </dgm:pt>
  </dgm:ptLst>
  <dgm:cxnLst>
    <dgm:cxn modelId="{CB99077D-97F5-4946-9862-AE277A816E8A}" srcId="{151738BB-6C32-45A2-8000-B9FBE443555E}" destId="{F9F27D60-CFE2-4BAA-9C57-03C4FD03D82A}" srcOrd="2" destOrd="0" parTransId="{FBCBE6F0-1D8F-405D-875B-D33DA5BF8B0B}" sibTransId="{702CF031-7983-44C9-A5BD-65B89D87C977}"/>
    <dgm:cxn modelId="{C17F3469-E539-4CF5-BAA1-2EDCB7414FE3}" srcId="{151738BB-6C32-45A2-8000-B9FBE443555E}" destId="{DCC84AF0-9294-42DE-B8A6-3A272688771D}" srcOrd="4" destOrd="0" parTransId="{CDDB213F-E442-4E68-86EE-0DFBA2C7BF17}" sibTransId="{CB52B825-909F-4327-857E-7F30E192AD26}"/>
    <dgm:cxn modelId="{A8AF8F5D-1CC2-4924-81A8-1AFCFB7500D9}" type="presOf" srcId="{C2152B30-B0EE-423B-94AB-456B0F74136F}" destId="{93DBDEE8-7925-46E7-953A-3AE986427442}" srcOrd="0" destOrd="3" presId="urn:microsoft.com/office/officeart/2009/layout/CircleArrowProcess"/>
    <dgm:cxn modelId="{A438D4BF-A6FD-44EF-9694-10D8520C589C}" type="presOf" srcId="{315C6DD8-738B-4282-9CEE-80B2DA190A63}" destId="{D4794DF3-522F-49F8-AE18-BC8A73D6257A}" srcOrd="0" destOrd="0" presId="urn:microsoft.com/office/officeart/2009/layout/CircleArrowProcess"/>
    <dgm:cxn modelId="{83EE52B3-413D-4EB5-9F89-8C437D16262B}" srcId="{151738BB-6C32-45A2-8000-B9FBE443555E}" destId="{E1920162-A65E-4087-8281-43733198E899}" srcOrd="1" destOrd="0" parTransId="{F934E004-2181-4250-B8D3-9AEDD7E79BE8}" sibTransId="{058768D8-538C-4711-9BBB-6C53BE1CC99D}"/>
    <dgm:cxn modelId="{6DDFE7E9-B906-4BCA-8F05-F5CF5F82C3C5}" type="presOf" srcId="{F9F27D60-CFE2-4BAA-9C57-03C4FD03D82A}" destId="{93DBDEE8-7925-46E7-953A-3AE986427442}" srcOrd="0" destOrd="2" presId="urn:microsoft.com/office/officeart/2009/layout/CircleArrowProcess"/>
    <dgm:cxn modelId="{87713991-9F92-4DB1-9F1F-C52D1B60327A}" srcId="{151738BB-6C32-45A2-8000-B9FBE443555E}" destId="{C2152B30-B0EE-423B-94AB-456B0F74136F}" srcOrd="3" destOrd="0" parTransId="{9496DA35-2C87-4713-BFB1-D77675ACCC4D}" sibTransId="{5A4DFAD9-1F7E-48EF-97E7-F3220FB36DD0}"/>
    <dgm:cxn modelId="{4BE6DD52-128E-477D-B194-58D373FFEF79}" srcId="{315C6DD8-738B-4282-9CEE-80B2DA190A63}" destId="{151738BB-6C32-45A2-8000-B9FBE443555E}" srcOrd="0" destOrd="0" parTransId="{46E869F3-7A02-4FA7-A6A8-330AA4D3C04A}" sibTransId="{6595A252-B8C0-4B54-88F4-529A93EF8D40}"/>
    <dgm:cxn modelId="{19C6BF50-D7AA-4E30-AC4F-ECA84E3FB597}" type="presOf" srcId="{DCC84AF0-9294-42DE-B8A6-3A272688771D}" destId="{93DBDEE8-7925-46E7-953A-3AE986427442}" srcOrd="0" destOrd="4" presId="urn:microsoft.com/office/officeart/2009/layout/CircleArrowProcess"/>
    <dgm:cxn modelId="{3901A96E-81F8-41E1-9FF4-5C52CE982C77}" type="presOf" srcId="{E1920162-A65E-4087-8281-43733198E899}" destId="{93DBDEE8-7925-46E7-953A-3AE986427442}" srcOrd="0" destOrd="1" presId="urn:microsoft.com/office/officeart/2009/layout/CircleArrowProcess"/>
    <dgm:cxn modelId="{0406ACBF-14C0-4505-9237-CC680CAE78A1}" type="presOf" srcId="{0391AEEE-AE3B-4471-B62F-09826CF034B3}" destId="{93DBDEE8-7925-46E7-953A-3AE986427442}" srcOrd="0" destOrd="0" presId="urn:microsoft.com/office/officeart/2009/layout/CircleArrowProcess"/>
    <dgm:cxn modelId="{2E9AA572-3CCA-49EC-84BB-DD9FAC443EDB}" srcId="{151738BB-6C32-45A2-8000-B9FBE443555E}" destId="{0391AEEE-AE3B-4471-B62F-09826CF034B3}" srcOrd="0" destOrd="0" parTransId="{75C1C463-1C2D-4D6D-A300-35A7ADDE5978}" sibTransId="{86F716DC-C6FF-497E-A120-663652948139}"/>
    <dgm:cxn modelId="{3E64F045-E4E2-4F5F-968C-47D159449577}" type="presOf" srcId="{151738BB-6C32-45A2-8000-B9FBE443555E}" destId="{E8FA6616-4432-4236-BE1E-875B269AE984}" srcOrd="0" destOrd="0" presId="urn:microsoft.com/office/officeart/2009/layout/CircleArrowProcess"/>
    <dgm:cxn modelId="{6EA88B7A-CB6B-441D-8E9F-3239D8F35714}" type="presParOf" srcId="{D4794DF3-522F-49F8-AE18-BC8A73D6257A}" destId="{3A276E21-5485-41E6-9A33-8221C76A2654}" srcOrd="0" destOrd="0" presId="urn:microsoft.com/office/officeart/2009/layout/CircleArrowProcess"/>
    <dgm:cxn modelId="{69D30988-F7FC-4436-8358-B45C3FD27702}" type="presParOf" srcId="{3A276E21-5485-41E6-9A33-8221C76A2654}" destId="{E2E0D2F7-EE3D-458B-9CB5-691C26E7376C}" srcOrd="0" destOrd="0" presId="urn:microsoft.com/office/officeart/2009/layout/CircleArrowProcess"/>
    <dgm:cxn modelId="{35194AD0-E3EC-42C6-94B4-490C4C322108}" type="presParOf" srcId="{D4794DF3-522F-49F8-AE18-BC8A73D6257A}" destId="{93DBDEE8-7925-46E7-953A-3AE986427442}" srcOrd="1" destOrd="0" presId="urn:microsoft.com/office/officeart/2009/layout/CircleArrowProcess"/>
    <dgm:cxn modelId="{8036166C-3554-49BA-8DD5-2A21A6A3B519}" type="presParOf" srcId="{D4794DF3-522F-49F8-AE18-BC8A73D6257A}" destId="{E8FA6616-4432-4236-BE1E-875B269AE984}" srcOrd="2" destOrd="0" presId="urn:microsoft.com/office/officeart/2009/layout/CircleArrowProcess"/>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9BAF3515-E358-454A-8CAD-047BC5D04AE0}" type="doc">
      <dgm:prSet loTypeId="urn:microsoft.com/office/officeart/2005/8/layout/vList3" loCatId="list" qsTypeId="urn:microsoft.com/office/officeart/2005/8/quickstyle/simple1" qsCatId="simple" csTypeId="urn:microsoft.com/office/officeart/2005/8/colors/colorful1" csCatId="colorful" phldr="1"/>
      <dgm:spPr/>
    </dgm:pt>
    <dgm:pt modelId="{64B864FC-3887-4613-BF71-A97FAB11EBF8}">
      <dgm:prSet phldrT="[Texte]" custT="1"/>
      <dgm:spPr/>
      <dgm:t>
        <a:bodyPr/>
        <a:lstStyle/>
        <a:p>
          <a:r>
            <a:rPr lang="fr-FR" sz="1400" b="1" dirty="0" smtClean="0"/>
            <a:t>Repérage et accompagnement des publics exclus et précaires</a:t>
          </a:r>
          <a:endParaRPr lang="fr-FR" sz="1400" b="1" dirty="0"/>
        </a:p>
      </dgm:t>
    </dgm:pt>
    <dgm:pt modelId="{9656DF77-FDAD-46DB-8948-27A18DDA69E4}" type="parTrans" cxnId="{EABA44F5-51DE-4393-9DCD-914484F7C63E}">
      <dgm:prSet/>
      <dgm:spPr/>
      <dgm:t>
        <a:bodyPr/>
        <a:lstStyle/>
        <a:p>
          <a:endParaRPr lang="fr-FR"/>
        </a:p>
      </dgm:t>
    </dgm:pt>
    <dgm:pt modelId="{D98444A5-857E-4A96-8E05-6D6DE19ADE7F}" type="sibTrans" cxnId="{EABA44F5-51DE-4393-9DCD-914484F7C63E}">
      <dgm:prSet/>
      <dgm:spPr/>
      <dgm:t>
        <a:bodyPr/>
        <a:lstStyle/>
        <a:p>
          <a:endParaRPr lang="fr-FR"/>
        </a:p>
      </dgm:t>
    </dgm:pt>
    <dgm:pt modelId="{5A9A9ED0-1020-4A65-96B2-5FACBC9E5732}">
      <dgm:prSet phldrT="[Texte]" custT="1"/>
      <dgm:spPr>
        <a:solidFill>
          <a:schemeClr val="accent1">
            <a:lumMod val="90000"/>
            <a:lumOff val="10000"/>
          </a:schemeClr>
        </a:solidFill>
      </dgm:spPr>
      <dgm:t>
        <a:bodyPr/>
        <a:lstStyle/>
        <a:p>
          <a:r>
            <a:rPr lang="fr-FR" sz="1400" b="1" dirty="0" smtClean="0">
              <a:solidFill>
                <a:schemeClr val="bg1"/>
              </a:solidFill>
            </a:rPr>
            <a:t>Aide sociale et accompagnement des enfants vulnérables</a:t>
          </a:r>
          <a:endParaRPr lang="fr-FR" sz="1400" b="1" dirty="0">
            <a:solidFill>
              <a:schemeClr val="bg1"/>
            </a:solidFill>
          </a:endParaRPr>
        </a:p>
      </dgm:t>
    </dgm:pt>
    <dgm:pt modelId="{94E38373-CFDD-4629-8A73-9FF17011A7C1}" type="parTrans" cxnId="{A9AC3E21-0977-43AF-B7B2-AA4A5AC6F7C5}">
      <dgm:prSet/>
      <dgm:spPr/>
      <dgm:t>
        <a:bodyPr/>
        <a:lstStyle/>
        <a:p>
          <a:endParaRPr lang="fr-FR"/>
        </a:p>
      </dgm:t>
    </dgm:pt>
    <dgm:pt modelId="{12EB046A-45D3-42FB-89ED-276AF5AC3F8D}" type="sibTrans" cxnId="{A9AC3E21-0977-43AF-B7B2-AA4A5AC6F7C5}">
      <dgm:prSet/>
      <dgm:spPr/>
      <dgm:t>
        <a:bodyPr/>
        <a:lstStyle/>
        <a:p>
          <a:endParaRPr lang="fr-FR"/>
        </a:p>
      </dgm:t>
    </dgm:pt>
    <dgm:pt modelId="{7A1898E7-A611-41DF-81AC-FDDE62C9BC0B}" type="pres">
      <dgm:prSet presAssocID="{9BAF3515-E358-454A-8CAD-047BC5D04AE0}" presName="linearFlow" presStyleCnt="0">
        <dgm:presLayoutVars>
          <dgm:dir/>
          <dgm:resizeHandles val="exact"/>
        </dgm:presLayoutVars>
      </dgm:prSet>
      <dgm:spPr/>
    </dgm:pt>
    <dgm:pt modelId="{150AB5F6-D52C-495C-83C7-9FDB16C8555E}" type="pres">
      <dgm:prSet presAssocID="{64B864FC-3887-4613-BF71-A97FAB11EBF8}" presName="composite" presStyleCnt="0"/>
      <dgm:spPr/>
    </dgm:pt>
    <dgm:pt modelId="{A1CBD010-AEAD-47BF-9968-158F99330D48}" type="pres">
      <dgm:prSet presAssocID="{64B864FC-3887-4613-BF71-A97FAB11EBF8}" presName="imgShp" presStyleLbl="fgImgPlace1" presStyleIdx="0" presStyleCnt="2"/>
      <dgm:spPr>
        <a:blipFill rotWithShape="1">
          <a:blip xmlns:r="http://schemas.openxmlformats.org/officeDocument/2006/relationships" r:embed="rId1"/>
          <a:stretch>
            <a:fillRect/>
          </a:stretch>
        </a:blipFill>
        <a:ln>
          <a:solidFill>
            <a:schemeClr val="accent2">
              <a:lumMod val="50000"/>
            </a:schemeClr>
          </a:solidFill>
        </a:ln>
      </dgm:spPr>
    </dgm:pt>
    <dgm:pt modelId="{4CCEDFE9-722C-4AD9-A49B-F6186ADBDE92}" type="pres">
      <dgm:prSet presAssocID="{64B864FC-3887-4613-BF71-A97FAB11EBF8}" presName="txShp" presStyleLbl="node1" presStyleIdx="0" presStyleCnt="2">
        <dgm:presLayoutVars>
          <dgm:bulletEnabled val="1"/>
        </dgm:presLayoutVars>
      </dgm:prSet>
      <dgm:spPr/>
      <dgm:t>
        <a:bodyPr/>
        <a:lstStyle/>
        <a:p>
          <a:endParaRPr lang="fr-FR"/>
        </a:p>
      </dgm:t>
    </dgm:pt>
    <dgm:pt modelId="{5AC21763-BA6C-481B-8F2C-5F8FEC69A059}" type="pres">
      <dgm:prSet presAssocID="{D98444A5-857E-4A96-8E05-6D6DE19ADE7F}" presName="spacing" presStyleCnt="0"/>
      <dgm:spPr/>
    </dgm:pt>
    <dgm:pt modelId="{8A6D88C3-265C-408C-920B-19B05D1E3A20}" type="pres">
      <dgm:prSet presAssocID="{5A9A9ED0-1020-4A65-96B2-5FACBC9E5732}" presName="composite" presStyleCnt="0"/>
      <dgm:spPr/>
    </dgm:pt>
    <dgm:pt modelId="{B73404A7-965B-402A-92E8-B6E285BA0442}" type="pres">
      <dgm:prSet presAssocID="{5A9A9ED0-1020-4A65-96B2-5FACBC9E5732}" presName="imgShp" presStyleLbl="fgImgPlace1" presStyleIdx="1" presStyleCnt="2"/>
      <dgm:spPr>
        <a:blipFill rotWithShape="1">
          <a:blip xmlns:r="http://schemas.openxmlformats.org/officeDocument/2006/relationships" r:embed="rId2"/>
          <a:stretch>
            <a:fillRect/>
          </a:stretch>
        </a:blipFill>
        <a:ln>
          <a:solidFill>
            <a:schemeClr val="accent1">
              <a:lumMod val="90000"/>
              <a:lumOff val="10000"/>
            </a:schemeClr>
          </a:solidFill>
        </a:ln>
      </dgm:spPr>
    </dgm:pt>
    <dgm:pt modelId="{3973C070-1174-4170-8C23-33B185B4ADD5}" type="pres">
      <dgm:prSet presAssocID="{5A9A9ED0-1020-4A65-96B2-5FACBC9E5732}" presName="txShp" presStyleLbl="node1" presStyleIdx="1" presStyleCnt="2">
        <dgm:presLayoutVars>
          <dgm:bulletEnabled val="1"/>
        </dgm:presLayoutVars>
      </dgm:prSet>
      <dgm:spPr/>
      <dgm:t>
        <a:bodyPr/>
        <a:lstStyle/>
        <a:p>
          <a:endParaRPr lang="fr-FR"/>
        </a:p>
      </dgm:t>
    </dgm:pt>
  </dgm:ptLst>
  <dgm:cxnLst>
    <dgm:cxn modelId="{A9AC3E21-0977-43AF-B7B2-AA4A5AC6F7C5}" srcId="{9BAF3515-E358-454A-8CAD-047BC5D04AE0}" destId="{5A9A9ED0-1020-4A65-96B2-5FACBC9E5732}" srcOrd="1" destOrd="0" parTransId="{94E38373-CFDD-4629-8A73-9FF17011A7C1}" sibTransId="{12EB046A-45D3-42FB-89ED-276AF5AC3F8D}"/>
    <dgm:cxn modelId="{DE983A40-9AE7-4407-90E4-B5CF58696B02}" type="presOf" srcId="{9BAF3515-E358-454A-8CAD-047BC5D04AE0}" destId="{7A1898E7-A611-41DF-81AC-FDDE62C9BC0B}" srcOrd="0" destOrd="0" presId="urn:microsoft.com/office/officeart/2005/8/layout/vList3"/>
    <dgm:cxn modelId="{EABA44F5-51DE-4393-9DCD-914484F7C63E}" srcId="{9BAF3515-E358-454A-8CAD-047BC5D04AE0}" destId="{64B864FC-3887-4613-BF71-A97FAB11EBF8}" srcOrd="0" destOrd="0" parTransId="{9656DF77-FDAD-46DB-8948-27A18DDA69E4}" sibTransId="{D98444A5-857E-4A96-8E05-6D6DE19ADE7F}"/>
    <dgm:cxn modelId="{A0AF563C-A85E-4A7B-8E14-E14E857626CF}" type="presOf" srcId="{5A9A9ED0-1020-4A65-96B2-5FACBC9E5732}" destId="{3973C070-1174-4170-8C23-33B185B4ADD5}" srcOrd="0" destOrd="0" presId="urn:microsoft.com/office/officeart/2005/8/layout/vList3"/>
    <dgm:cxn modelId="{E61CA78F-9541-40F3-AD35-D1DE2EA5E14C}" type="presOf" srcId="{64B864FC-3887-4613-BF71-A97FAB11EBF8}" destId="{4CCEDFE9-722C-4AD9-A49B-F6186ADBDE92}" srcOrd="0" destOrd="0" presId="urn:microsoft.com/office/officeart/2005/8/layout/vList3"/>
    <dgm:cxn modelId="{FE25523E-9007-4407-8184-A1EE1F995427}" type="presParOf" srcId="{7A1898E7-A611-41DF-81AC-FDDE62C9BC0B}" destId="{150AB5F6-D52C-495C-83C7-9FDB16C8555E}" srcOrd="0" destOrd="0" presId="urn:microsoft.com/office/officeart/2005/8/layout/vList3"/>
    <dgm:cxn modelId="{131D00A3-CDBC-4CF3-B6EB-5D33E96B396E}" type="presParOf" srcId="{150AB5F6-D52C-495C-83C7-9FDB16C8555E}" destId="{A1CBD010-AEAD-47BF-9968-158F99330D48}" srcOrd="0" destOrd="0" presId="urn:microsoft.com/office/officeart/2005/8/layout/vList3"/>
    <dgm:cxn modelId="{6164B584-7162-4E9D-930F-7A248186985D}" type="presParOf" srcId="{150AB5F6-D52C-495C-83C7-9FDB16C8555E}" destId="{4CCEDFE9-722C-4AD9-A49B-F6186ADBDE92}" srcOrd="1" destOrd="0" presId="urn:microsoft.com/office/officeart/2005/8/layout/vList3"/>
    <dgm:cxn modelId="{3AB98786-DA1E-4B18-A2C2-1917531B7957}" type="presParOf" srcId="{7A1898E7-A611-41DF-81AC-FDDE62C9BC0B}" destId="{5AC21763-BA6C-481B-8F2C-5F8FEC69A059}" srcOrd="1" destOrd="0" presId="urn:microsoft.com/office/officeart/2005/8/layout/vList3"/>
    <dgm:cxn modelId="{51EAE6FD-98B4-4D0E-8687-F94737024971}" type="presParOf" srcId="{7A1898E7-A611-41DF-81AC-FDDE62C9BC0B}" destId="{8A6D88C3-265C-408C-920B-19B05D1E3A20}" srcOrd="2" destOrd="0" presId="urn:microsoft.com/office/officeart/2005/8/layout/vList3"/>
    <dgm:cxn modelId="{A4660B47-C203-4E84-AF4B-4637C7B6B979}" type="presParOf" srcId="{8A6D88C3-265C-408C-920B-19B05D1E3A20}" destId="{B73404A7-965B-402A-92E8-B6E285BA0442}" srcOrd="0" destOrd="0" presId="urn:microsoft.com/office/officeart/2005/8/layout/vList3"/>
    <dgm:cxn modelId="{4C722884-B6A4-4D4B-ACCC-3208CF8DD6D6}" type="presParOf" srcId="{8A6D88C3-265C-408C-920B-19B05D1E3A20}" destId="{3973C070-1174-4170-8C23-33B185B4ADD5}"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9BAF3515-E358-454A-8CAD-047BC5D04AE0}" type="doc">
      <dgm:prSet loTypeId="urn:microsoft.com/office/officeart/2005/8/layout/vList3" loCatId="list" qsTypeId="urn:microsoft.com/office/officeart/2005/8/quickstyle/simple1" qsCatId="simple" csTypeId="urn:microsoft.com/office/officeart/2005/8/colors/colorful4" csCatId="colorful" phldr="1"/>
      <dgm:spPr/>
    </dgm:pt>
    <dgm:pt modelId="{64B864FC-3887-4613-BF71-A97FAB11EBF8}">
      <dgm:prSet phldrT="[Texte]" custT="1"/>
      <dgm:spPr/>
      <dgm:t>
        <a:bodyPr/>
        <a:lstStyle/>
        <a:p>
          <a:r>
            <a:rPr lang="fr-FR" sz="1400" b="1" dirty="0" smtClean="0"/>
            <a:t>Accès et maintien dans le logement</a:t>
          </a:r>
          <a:endParaRPr lang="fr-FR" sz="1400" b="1" dirty="0"/>
        </a:p>
      </dgm:t>
    </dgm:pt>
    <dgm:pt modelId="{9656DF77-FDAD-46DB-8948-27A18DDA69E4}" type="parTrans" cxnId="{EABA44F5-51DE-4393-9DCD-914484F7C63E}">
      <dgm:prSet/>
      <dgm:spPr/>
      <dgm:t>
        <a:bodyPr/>
        <a:lstStyle/>
        <a:p>
          <a:endParaRPr lang="fr-FR" b="1"/>
        </a:p>
      </dgm:t>
    </dgm:pt>
    <dgm:pt modelId="{D98444A5-857E-4A96-8E05-6D6DE19ADE7F}" type="sibTrans" cxnId="{EABA44F5-51DE-4393-9DCD-914484F7C63E}">
      <dgm:prSet/>
      <dgm:spPr/>
      <dgm:t>
        <a:bodyPr/>
        <a:lstStyle/>
        <a:p>
          <a:endParaRPr lang="fr-FR" b="1"/>
        </a:p>
      </dgm:t>
    </dgm:pt>
    <dgm:pt modelId="{5A9A9ED0-1020-4A65-96B2-5FACBC9E5732}">
      <dgm:prSet phldrT="[Texte]" custT="1"/>
      <dgm:spPr/>
      <dgm:t>
        <a:bodyPr/>
        <a:lstStyle/>
        <a:p>
          <a:r>
            <a:rPr lang="fr-FR" sz="1400" b="1" smtClean="0"/>
            <a:t>Lutte contre les violence et accompagnement des victimes</a:t>
          </a:r>
          <a:endParaRPr lang="fr-FR" sz="1400" b="1" dirty="0"/>
        </a:p>
      </dgm:t>
    </dgm:pt>
    <dgm:pt modelId="{94E38373-CFDD-4629-8A73-9FF17011A7C1}" type="parTrans" cxnId="{A9AC3E21-0977-43AF-B7B2-AA4A5AC6F7C5}">
      <dgm:prSet/>
      <dgm:spPr/>
      <dgm:t>
        <a:bodyPr/>
        <a:lstStyle/>
        <a:p>
          <a:endParaRPr lang="fr-FR" b="1"/>
        </a:p>
      </dgm:t>
    </dgm:pt>
    <dgm:pt modelId="{12EB046A-45D3-42FB-89ED-276AF5AC3F8D}" type="sibTrans" cxnId="{A9AC3E21-0977-43AF-B7B2-AA4A5AC6F7C5}">
      <dgm:prSet/>
      <dgm:spPr/>
      <dgm:t>
        <a:bodyPr/>
        <a:lstStyle/>
        <a:p>
          <a:endParaRPr lang="fr-FR" b="1"/>
        </a:p>
      </dgm:t>
    </dgm:pt>
    <dgm:pt modelId="{7A1898E7-A611-41DF-81AC-FDDE62C9BC0B}" type="pres">
      <dgm:prSet presAssocID="{9BAF3515-E358-454A-8CAD-047BC5D04AE0}" presName="linearFlow" presStyleCnt="0">
        <dgm:presLayoutVars>
          <dgm:dir/>
          <dgm:resizeHandles val="exact"/>
        </dgm:presLayoutVars>
      </dgm:prSet>
      <dgm:spPr/>
    </dgm:pt>
    <dgm:pt modelId="{150AB5F6-D52C-495C-83C7-9FDB16C8555E}" type="pres">
      <dgm:prSet presAssocID="{64B864FC-3887-4613-BF71-A97FAB11EBF8}" presName="composite" presStyleCnt="0"/>
      <dgm:spPr/>
    </dgm:pt>
    <dgm:pt modelId="{A1CBD010-AEAD-47BF-9968-158F99330D48}" type="pres">
      <dgm:prSet presAssocID="{64B864FC-3887-4613-BF71-A97FAB11EBF8}" presName="imgShp" presStyleLbl="fgImgPlace1" presStyleIdx="0" presStyleCnt="2"/>
      <dgm:spPr>
        <a:blipFill rotWithShape="1">
          <a:blip xmlns:r="http://schemas.openxmlformats.org/officeDocument/2006/relationships" r:embed="rId1"/>
          <a:stretch>
            <a:fillRect/>
          </a:stretch>
        </a:blipFill>
        <a:ln>
          <a:solidFill>
            <a:schemeClr val="accent4">
              <a:lumMod val="75000"/>
            </a:schemeClr>
          </a:solidFill>
        </a:ln>
      </dgm:spPr>
    </dgm:pt>
    <dgm:pt modelId="{4CCEDFE9-722C-4AD9-A49B-F6186ADBDE92}" type="pres">
      <dgm:prSet presAssocID="{64B864FC-3887-4613-BF71-A97FAB11EBF8}" presName="txShp" presStyleLbl="node1" presStyleIdx="0" presStyleCnt="2">
        <dgm:presLayoutVars>
          <dgm:bulletEnabled val="1"/>
        </dgm:presLayoutVars>
      </dgm:prSet>
      <dgm:spPr/>
      <dgm:t>
        <a:bodyPr/>
        <a:lstStyle/>
        <a:p>
          <a:endParaRPr lang="fr-FR"/>
        </a:p>
      </dgm:t>
    </dgm:pt>
    <dgm:pt modelId="{5AC21763-BA6C-481B-8F2C-5F8FEC69A059}" type="pres">
      <dgm:prSet presAssocID="{D98444A5-857E-4A96-8E05-6D6DE19ADE7F}" presName="spacing" presStyleCnt="0"/>
      <dgm:spPr/>
    </dgm:pt>
    <dgm:pt modelId="{8A6D88C3-265C-408C-920B-19B05D1E3A20}" type="pres">
      <dgm:prSet presAssocID="{5A9A9ED0-1020-4A65-96B2-5FACBC9E5732}" presName="composite" presStyleCnt="0"/>
      <dgm:spPr/>
    </dgm:pt>
    <dgm:pt modelId="{B73404A7-965B-402A-92E8-B6E285BA0442}" type="pres">
      <dgm:prSet presAssocID="{5A9A9ED0-1020-4A65-96B2-5FACBC9E5732}" presName="imgShp" presStyleLbl="fgImgPlace1" presStyleIdx="1" presStyleCnt="2"/>
      <dgm:spPr>
        <a:blipFill rotWithShape="1">
          <a:blip xmlns:r="http://schemas.openxmlformats.org/officeDocument/2006/relationships" r:embed="rId2"/>
          <a:stretch>
            <a:fillRect/>
          </a:stretch>
        </a:blipFill>
        <a:ln>
          <a:solidFill>
            <a:schemeClr val="accent5">
              <a:lumMod val="75000"/>
            </a:schemeClr>
          </a:solidFill>
        </a:ln>
      </dgm:spPr>
    </dgm:pt>
    <dgm:pt modelId="{3973C070-1174-4170-8C23-33B185B4ADD5}" type="pres">
      <dgm:prSet presAssocID="{5A9A9ED0-1020-4A65-96B2-5FACBC9E5732}" presName="txShp" presStyleLbl="node1" presStyleIdx="1" presStyleCnt="2">
        <dgm:presLayoutVars>
          <dgm:bulletEnabled val="1"/>
        </dgm:presLayoutVars>
      </dgm:prSet>
      <dgm:spPr/>
      <dgm:t>
        <a:bodyPr/>
        <a:lstStyle/>
        <a:p>
          <a:endParaRPr lang="fr-FR"/>
        </a:p>
      </dgm:t>
    </dgm:pt>
  </dgm:ptLst>
  <dgm:cxnLst>
    <dgm:cxn modelId="{D82180C3-F53A-4F17-B0AD-DEDDA3C2D145}" type="presOf" srcId="{64B864FC-3887-4613-BF71-A97FAB11EBF8}" destId="{4CCEDFE9-722C-4AD9-A49B-F6186ADBDE92}" srcOrd="0" destOrd="0" presId="urn:microsoft.com/office/officeart/2005/8/layout/vList3"/>
    <dgm:cxn modelId="{A9AC3E21-0977-43AF-B7B2-AA4A5AC6F7C5}" srcId="{9BAF3515-E358-454A-8CAD-047BC5D04AE0}" destId="{5A9A9ED0-1020-4A65-96B2-5FACBC9E5732}" srcOrd="1" destOrd="0" parTransId="{94E38373-CFDD-4629-8A73-9FF17011A7C1}" sibTransId="{12EB046A-45D3-42FB-89ED-276AF5AC3F8D}"/>
    <dgm:cxn modelId="{D9E5AFB9-5BBA-4114-87BF-160012947CF3}" type="presOf" srcId="{5A9A9ED0-1020-4A65-96B2-5FACBC9E5732}" destId="{3973C070-1174-4170-8C23-33B185B4ADD5}" srcOrd="0" destOrd="0" presId="urn:microsoft.com/office/officeart/2005/8/layout/vList3"/>
    <dgm:cxn modelId="{EABA44F5-51DE-4393-9DCD-914484F7C63E}" srcId="{9BAF3515-E358-454A-8CAD-047BC5D04AE0}" destId="{64B864FC-3887-4613-BF71-A97FAB11EBF8}" srcOrd="0" destOrd="0" parTransId="{9656DF77-FDAD-46DB-8948-27A18DDA69E4}" sibTransId="{D98444A5-857E-4A96-8E05-6D6DE19ADE7F}"/>
    <dgm:cxn modelId="{4945F38C-A781-4AC3-BFBE-1EE8DF6FC9C7}" type="presOf" srcId="{9BAF3515-E358-454A-8CAD-047BC5D04AE0}" destId="{7A1898E7-A611-41DF-81AC-FDDE62C9BC0B}" srcOrd="0" destOrd="0" presId="urn:microsoft.com/office/officeart/2005/8/layout/vList3"/>
    <dgm:cxn modelId="{FDDE19AA-2F09-4C9F-9461-016542718926}" type="presParOf" srcId="{7A1898E7-A611-41DF-81AC-FDDE62C9BC0B}" destId="{150AB5F6-D52C-495C-83C7-9FDB16C8555E}" srcOrd="0" destOrd="0" presId="urn:microsoft.com/office/officeart/2005/8/layout/vList3"/>
    <dgm:cxn modelId="{6A6B4FF4-C793-4641-8238-C9D61A3234AB}" type="presParOf" srcId="{150AB5F6-D52C-495C-83C7-9FDB16C8555E}" destId="{A1CBD010-AEAD-47BF-9968-158F99330D48}" srcOrd="0" destOrd="0" presId="urn:microsoft.com/office/officeart/2005/8/layout/vList3"/>
    <dgm:cxn modelId="{9BAD83FA-DA10-4F86-8F33-DA4DFEF85D30}" type="presParOf" srcId="{150AB5F6-D52C-495C-83C7-9FDB16C8555E}" destId="{4CCEDFE9-722C-4AD9-A49B-F6186ADBDE92}" srcOrd="1" destOrd="0" presId="urn:microsoft.com/office/officeart/2005/8/layout/vList3"/>
    <dgm:cxn modelId="{0315E514-CE8F-4400-B744-2445E9913B7C}" type="presParOf" srcId="{7A1898E7-A611-41DF-81AC-FDDE62C9BC0B}" destId="{5AC21763-BA6C-481B-8F2C-5F8FEC69A059}" srcOrd="1" destOrd="0" presId="urn:microsoft.com/office/officeart/2005/8/layout/vList3"/>
    <dgm:cxn modelId="{C957A36C-85D6-4647-84A6-5A5095A2891D}" type="presParOf" srcId="{7A1898E7-A611-41DF-81AC-FDDE62C9BC0B}" destId="{8A6D88C3-265C-408C-920B-19B05D1E3A20}" srcOrd="2" destOrd="0" presId="urn:microsoft.com/office/officeart/2005/8/layout/vList3"/>
    <dgm:cxn modelId="{671235A6-7631-4286-8C9F-2067E2EDB433}" type="presParOf" srcId="{8A6D88C3-265C-408C-920B-19B05D1E3A20}" destId="{B73404A7-965B-402A-92E8-B6E285BA0442}" srcOrd="0" destOrd="0" presId="urn:microsoft.com/office/officeart/2005/8/layout/vList3"/>
    <dgm:cxn modelId="{CFB15C2F-D810-488C-8B37-47CA2CB21C4B}" type="presParOf" srcId="{8A6D88C3-265C-408C-920B-19B05D1E3A20}" destId="{3973C070-1174-4170-8C23-33B185B4ADD5}"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9EDD25E7-1DC8-4A91-9E37-29DF46F3AF11}" type="doc">
      <dgm:prSet loTypeId="urn:microsoft.com/office/officeart/2008/layout/VerticalCurvedList" loCatId="list" qsTypeId="urn:microsoft.com/office/officeart/2005/8/quickstyle/3d1" qsCatId="3D" csTypeId="urn:microsoft.com/office/officeart/2005/8/colors/colorful1" csCatId="colorful" phldr="1"/>
      <dgm:spPr/>
      <dgm:t>
        <a:bodyPr/>
        <a:lstStyle/>
        <a:p>
          <a:endParaRPr lang="fr-FR"/>
        </a:p>
      </dgm:t>
    </dgm:pt>
    <dgm:pt modelId="{F49270A3-F6A4-45A3-B0BF-FD2E135F0D67}">
      <dgm:prSet phldrT="[Texte]" custT="1"/>
      <dgm:spPr>
        <a:solidFill>
          <a:srgbClr val="C10707"/>
        </a:solidFill>
      </dgm:spPr>
      <dgm:t>
        <a:bodyPr/>
        <a:lstStyle/>
        <a:p>
          <a:r>
            <a:rPr lang="fr-FR" sz="1200" b="1" dirty="0" smtClean="0">
              <a:solidFill>
                <a:schemeClr val="bg1"/>
              </a:solidFill>
            </a:rPr>
            <a:t>1. Favoriser l’insertion professionnelle et l’inclusion sociale des personnes les plus éloignées du marché du travail et des plus vulnérables/ou des exclus: </a:t>
          </a:r>
          <a:r>
            <a:rPr lang="fr-FR" sz="1200" b="0" i="1" dirty="0" smtClean="0">
              <a:solidFill>
                <a:schemeClr val="bg1"/>
              </a:solidFill>
            </a:rPr>
            <a:t>réunit les actions en faveur de l’emploi et de l’inclusion des axes 1 et 3 actuels : il s’agit de décloisonner les interventions des acteurs, et d’assurer un ciblage large du public intégrant les jeunes et les enfants.</a:t>
          </a:r>
          <a:endParaRPr lang="fr-FR" sz="1200" b="0" i="1" dirty="0">
            <a:solidFill>
              <a:schemeClr val="bg1"/>
            </a:solidFill>
          </a:endParaRPr>
        </a:p>
      </dgm:t>
    </dgm:pt>
    <dgm:pt modelId="{081E7064-9B3E-4C93-9ED3-533EDE1B53B2}" type="parTrans" cxnId="{24D28CB0-EFFE-4599-BC78-4EB202270022}">
      <dgm:prSet/>
      <dgm:spPr/>
      <dgm:t>
        <a:bodyPr/>
        <a:lstStyle/>
        <a:p>
          <a:endParaRPr lang="fr-FR" sz="1200">
            <a:solidFill>
              <a:schemeClr val="tx1"/>
            </a:solidFill>
          </a:endParaRPr>
        </a:p>
      </dgm:t>
    </dgm:pt>
    <dgm:pt modelId="{DC2A4E26-6B69-46F8-B677-B4FFBF8F6E4F}" type="sibTrans" cxnId="{24D28CB0-EFFE-4599-BC78-4EB202270022}">
      <dgm:prSet/>
      <dgm:spPr/>
      <dgm:t>
        <a:bodyPr/>
        <a:lstStyle/>
        <a:p>
          <a:endParaRPr lang="fr-FR" sz="1200">
            <a:solidFill>
              <a:schemeClr val="tx1"/>
            </a:solidFill>
          </a:endParaRPr>
        </a:p>
      </dgm:t>
    </dgm:pt>
    <dgm:pt modelId="{9712BE7A-2B77-4BBF-8A09-966956FF708F}">
      <dgm:prSet custT="1"/>
      <dgm:spPr>
        <a:solidFill>
          <a:srgbClr val="660066"/>
        </a:solidFill>
      </dgm:spPr>
      <dgm:t>
        <a:bodyPr/>
        <a:lstStyle/>
        <a:p>
          <a:r>
            <a:rPr lang="fr-FR" sz="1200" b="1" dirty="0" smtClean="0">
              <a:solidFill>
                <a:schemeClr val="bg1"/>
              </a:solidFill>
            </a:rPr>
            <a:t>2. Insertion professionnelle des jeunes et appui à la réussite éducative : </a:t>
          </a:r>
          <a:r>
            <a:rPr lang="fr-FR" sz="1200" b="0" i="1" dirty="0" smtClean="0">
              <a:solidFill>
                <a:schemeClr val="bg1"/>
              </a:solidFill>
            </a:rPr>
            <a:t>le volet « emploi des jeunes » prend le relais de l’IEJ sur l’ensemble du territoire, concerne l’accompagnement vers l’emploi et notamment le soutien à l’apprentissage et à l’alternance. S’y ajoute un volet « réussite éducative » ciblant les publics scolaires ou en formation initiale</a:t>
          </a:r>
          <a:endParaRPr lang="fr-FR" sz="1200" b="1" i="1" u="sng" dirty="0">
            <a:solidFill>
              <a:schemeClr val="bg1"/>
            </a:solidFill>
          </a:endParaRPr>
        </a:p>
      </dgm:t>
    </dgm:pt>
    <dgm:pt modelId="{7A66C2D5-353B-4150-8DDB-F641B161DBA5}" type="parTrans" cxnId="{6B914C34-F3A0-4EB7-A59B-B4E93F8E73C4}">
      <dgm:prSet/>
      <dgm:spPr/>
      <dgm:t>
        <a:bodyPr/>
        <a:lstStyle/>
        <a:p>
          <a:endParaRPr lang="fr-FR" sz="1200">
            <a:solidFill>
              <a:schemeClr val="tx1"/>
            </a:solidFill>
          </a:endParaRPr>
        </a:p>
      </dgm:t>
    </dgm:pt>
    <dgm:pt modelId="{0FA6B70E-1D0D-4184-AAB1-F14E93CA1949}" type="sibTrans" cxnId="{6B914C34-F3A0-4EB7-A59B-B4E93F8E73C4}">
      <dgm:prSet/>
      <dgm:spPr/>
      <dgm:t>
        <a:bodyPr/>
        <a:lstStyle/>
        <a:p>
          <a:endParaRPr lang="fr-FR" sz="1200">
            <a:solidFill>
              <a:schemeClr val="tx1"/>
            </a:solidFill>
          </a:endParaRPr>
        </a:p>
      </dgm:t>
    </dgm:pt>
    <dgm:pt modelId="{73F03BB1-C4F6-44E6-B22A-2529683C44F8}">
      <dgm:prSet custT="1"/>
      <dgm:spPr>
        <a:solidFill>
          <a:srgbClr val="005A9E"/>
        </a:solidFill>
      </dgm:spPr>
      <dgm:t>
        <a:bodyPr/>
        <a:lstStyle/>
        <a:p>
          <a:r>
            <a:rPr lang="fr-FR" sz="1200" b="1" dirty="0" smtClean="0">
              <a:solidFill>
                <a:schemeClr val="bg1"/>
              </a:solidFill>
            </a:rPr>
            <a:t>3. Améliorer les compétences et les systèmes d'éducation, de formation professionnelle et d'orientation pour mieux anticiper et accompagner les mutations économiques: </a:t>
          </a:r>
          <a:r>
            <a:rPr lang="fr-FR" sz="1200" b="0" i="1" dirty="0" smtClean="0">
              <a:solidFill>
                <a:schemeClr val="bg1"/>
              </a:solidFill>
            </a:rPr>
            <a:t>anticipation et gestion des mutations économiques, développement des compétences des salariés, des demandeurs d’emploi à Mayotte et Saint-Martin, renforcer les systèmes de formation, y compris via le soutien à la formation des équipes éducatives. </a:t>
          </a:r>
        </a:p>
      </dgm:t>
    </dgm:pt>
    <dgm:pt modelId="{1C8CF730-2E74-4AAE-87A8-DBFCB98FEACC}" type="parTrans" cxnId="{12A5D5B8-CED4-4B45-8865-C69A2EE478B6}">
      <dgm:prSet/>
      <dgm:spPr/>
      <dgm:t>
        <a:bodyPr/>
        <a:lstStyle/>
        <a:p>
          <a:endParaRPr lang="fr-FR" sz="1200">
            <a:solidFill>
              <a:schemeClr val="tx1"/>
            </a:solidFill>
          </a:endParaRPr>
        </a:p>
      </dgm:t>
    </dgm:pt>
    <dgm:pt modelId="{FA24C7F8-DE43-4F7F-96E5-195707A5CD15}" type="sibTrans" cxnId="{12A5D5B8-CED4-4B45-8865-C69A2EE478B6}">
      <dgm:prSet/>
      <dgm:spPr/>
      <dgm:t>
        <a:bodyPr/>
        <a:lstStyle/>
        <a:p>
          <a:endParaRPr lang="fr-FR" sz="1200">
            <a:solidFill>
              <a:schemeClr val="tx1"/>
            </a:solidFill>
          </a:endParaRPr>
        </a:p>
      </dgm:t>
    </dgm:pt>
    <dgm:pt modelId="{C059ABAB-3159-4943-AF27-34493F28BED8}" type="pres">
      <dgm:prSet presAssocID="{9EDD25E7-1DC8-4A91-9E37-29DF46F3AF11}" presName="Name0" presStyleCnt="0">
        <dgm:presLayoutVars>
          <dgm:chMax val="7"/>
          <dgm:chPref val="7"/>
          <dgm:dir/>
        </dgm:presLayoutVars>
      </dgm:prSet>
      <dgm:spPr/>
      <dgm:t>
        <a:bodyPr/>
        <a:lstStyle/>
        <a:p>
          <a:endParaRPr lang="fr-FR"/>
        </a:p>
      </dgm:t>
    </dgm:pt>
    <dgm:pt modelId="{D7EB4230-93DD-40D4-8CB8-1010C27CAA57}" type="pres">
      <dgm:prSet presAssocID="{9EDD25E7-1DC8-4A91-9E37-29DF46F3AF11}" presName="Name1" presStyleCnt="0"/>
      <dgm:spPr/>
    </dgm:pt>
    <dgm:pt modelId="{38DA6AD0-98B0-4E3F-B261-1D67D1B68160}" type="pres">
      <dgm:prSet presAssocID="{9EDD25E7-1DC8-4A91-9E37-29DF46F3AF11}" presName="cycle" presStyleCnt="0"/>
      <dgm:spPr/>
    </dgm:pt>
    <dgm:pt modelId="{7AD6C87A-79D3-40DC-91F1-4E7D8019E291}" type="pres">
      <dgm:prSet presAssocID="{9EDD25E7-1DC8-4A91-9E37-29DF46F3AF11}" presName="srcNode" presStyleLbl="node1" presStyleIdx="0" presStyleCnt="3"/>
      <dgm:spPr/>
    </dgm:pt>
    <dgm:pt modelId="{4268C188-FAB4-4A05-AE39-2EE5C171EDD0}" type="pres">
      <dgm:prSet presAssocID="{9EDD25E7-1DC8-4A91-9E37-29DF46F3AF11}" presName="conn" presStyleLbl="parChTrans1D2" presStyleIdx="0" presStyleCnt="1"/>
      <dgm:spPr/>
      <dgm:t>
        <a:bodyPr/>
        <a:lstStyle/>
        <a:p>
          <a:endParaRPr lang="fr-FR"/>
        </a:p>
      </dgm:t>
    </dgm:pt>
    <dgm:pt modelId="{EC1F7B2D-9841-40FE-9581-C20E83403CE9}" type="pres">
      <dgm:prSet presAssocID="{9EDD25E7-1DC8-4A91-9E37-29DF46F3AF11}" presName="extraNode" presStyleLbl="node1" presStyleIdx="0" presStyleCnt="3"/>
      <dgm:spPr/>
    </dgm:pt>
    <dgm:pt modelId="{3D0A1BD8-DDC0-47F8-98FD-AF5FA79BC1FE}" type="pres">
      <dgm:prSet presAssocID="{9EDD25E7-1DC8-4A91-9E37-29DF46F3AF11}" presName="dstNode" presStyleLbl="node1" presStyleIdx="0" presStyleCnt="3"/>
      <dgm:spPr/>
    </dgm:pt>
    <dgm:pt modelId="{01C62D0E-31AC-4D49-B91C-EB5A0C8C156D}" type="pres">
      <dgm:prSet presAssocID="{F49270A3-F6A4-45A3-B0BF-FD2E135F0D67}" presName="text_1" presStyleLbl="node1" presStyleIdx="0" presStyleCnt="3" custScaleY="110811">
        <dgm:presLayoutVars>
          <dgm:bulletEnabled val="1"/>
        </dgm:presLayoutVars>
      </dgm:prSet>
      <dgm:spPr/>
      <dgm:t>
        <a:bodyPr/>
        <a:lstStyle/>
        <a:p>
          <a:endParaRPr lang="fr-FR"/>
        </a:p>
      </dgm:t>
    </dgm:pt>
    <dgm:pt modelId="{3821720A-0E74-4477-89FB-1C9A4D9934A6}" type="pres">
      <dgm:prSet presAssocID="{F49270A3-F6A4-45A3-B0BF-FD2E135F0D67}" presName="accent_1" presStyleCnt="0"/>
      <dgm:spPr/>
    </dgm:pt>
    <dgm:pt modelId="{1D0A8294-425F-4568-8533-B5011C00022A}" type="pres">
      <dgm:prSet presAssocID="{F49270A3-F6A4-45A3-B0BF-FD2E135F0D67}" presName="accentRepeatNode" presStyleLbl="solidFgAcc1" presStyleIdx="0" presStyleCnt="3"/>
      <dgm:spPr>
        <a:blipFill rotWithShape="0">
          <a:blip xmlns:r="http://schemas.openxmlformats.org/officeDocument/2006/relationships" r:embed="rId1"/>
          <a:stretch>
            <a:fillRect/>
          </a:stretch>
        </a:blipFill>
        <a:ln w="38100">
          <a:solidFill>
            <a:schemeClr val="accent4">
              <a:lumMod val="75000"/>
            </a:schemeClr>
          </a:solidFill>
        </a:ln>
      </dgm:spPr>
      <dgm:t>
        <a:bodyPr/>
        <a:lstStyle/>
        <a:p>
          <a:endParaRPr lang="fr-FR"/>
        </a:p>
      </dgm:t>
    </dgm:pt>
    <dgm:pt modelId="{ACE9BE67-5160-43B5-92E0-F2900F9C24BD}" type="pres">
      <dgm:prSet presAssocID="{9712BE7A-2B77-4BBF-8A09-966956FF708F}" presName="text_2" presStyleLbl="node1" presStyleIdx="1" presStyleCnt="3" custScaleY="92508" custLinFactNeighborY="2585">
        <dgm:presLayoutVars>
          <dgm:bulletEnabled val="1"/>
        </dgm:presLayoutVars>
      </dgm:prSet>
      <dgm:spPr/>
      <dgm:t>
        <a:bodyPr/>
        <a:lstStyle/>
        <a:p>
          <a:endParaRPr lang="fr-FR"/>
        </a:p>
      </dgm:t>
    </dgm:pt>
    <dgm:pt modelId="{1CF52B34-7033-4261-8F41-0659A64007A2}" type="pres">
      <dgm:prSet presAssocID="{9712BE7A-2B77-4BBF-8A09-966956FF708F}" presName="accent_2" presStyleCnt="0"/>
      <dgm:spPr/>
    </dgm:pt>
    <dgm:pt modelId="{A4600014-B178-4885-BD41-62A76ACDA364}" type="pres">
      <dgm:prSet presAssocID="{9712BE7A-2B77-4BBF-8A09-966956FF708F}" presName="accentRepeatNode" presStyleLbl="solidFgAcc1" presStyleIdx="1" presStyleCnt="3" custScaleX="105394"/>
      <dgm:spPr>
        <a:blipFill rotWithShape="0">
          <a:blip xmlns:r="http://schemas.openxmlformats.org/officeDocument/2006/relationships" r:embed="rId2"/>
          <a:stretch>
            <a:fillRect/>
          </a:stretch>
        </a:blipFill>
        <a:ln w="38100">
          <a:solidFill>
            <a:srgbClr val="660066"/>
          </a:solidFill>
        </a:ln>
      </dgm:spPr>
      <dgm:t>
        <a:bodyPr/>
        <a:lstStyle/>
        <a:p>
          <a:endParaRPr lang="fr-FR"/>
        </a:p>
      </dgm:t>
    </dgm:pt>
    <dgm:pt modelId="{29B86622-141E-4F06-9912-A34B98AA1F29}" type="pres">
      <dgm:prSet presAssocID="{73F03BB1-C4F6-44E6-B22A-2529683C44F8}" presName="text_3" presStyleLbl="node1" presStyleIdx="2" presStyleCnt="3" custScaleX="100019" custScaleY="113356" custLinFactNeighborX="-52" custLinFactNeighborY="4618">
        <dgm:presLayoutVars>
          <dgm:bulletEnabled val="1"/>
        </dgm:presLayoutVars>
      </dgm:prSet>
      <dgm:spPr/>
      <dgm:t>
        <a:bodyPr/>
        <a:lstStyle/>
        <a:p>
          <a:endParaRPr lang="fr-FR"/>
        </a:p>
      </dgm:t>
    </dgm:pt>
    <dgm:pt modelId="{0917A6B8-9D6E-40D4-94F7-3B16DFB717BD}" type="pres">
      <dgm:prSet presAssocID="{73F03BB1-C4F6-44E6-B22A-2529683C44F8}" presName="accent_3" presStyleCnt="0"/>
      <dgm:spPr/>
    </dgm:pt>
    <dgm:pt modelId="{24E88A63-9589-4CC7-ACE5-1114BE8DC6F8}" type="pres">
      <dgm:prSet presAssocID="{73F03BB1-C4F6-44E6-B22A-2529683C44F8}" presName="accentRepeatNode" presStyleLbl="solidFgAcc1" presStyleIdx="2" presStyleCnt="3" custLinFactNeighborY="2068"/>
      <dgm:spPr>
        <a:blipFill rotWithShape="0">
          <a:blip xmlns:r="http://schemas.openxmlformats.org/officeDocument/2006/relationships" r:embed="rId3"/>
          <a:stretch>
            <a:fillRect/>
          </a:stretch>
        </a:blipFill>
        <a:ln w="38100">
          <a:solidFill>
            <a:srgbClr val="0070C0"/>
          </a:solidFill>
        </a:ln>
      </dgm:spPr>
      <dgm:t>
        <a:bodyPr/>
        <a:lstStyle/>
        <a:p>
          <a:endParaRPr lang="fr-FR"/>
        </a:p>
      </dgm:t>
    </dgm:pt>
  </dgm:ptLst>
  <dgm:cxnLst>
    <dgm:cxn modelId="{1A09D52D-FD9C-411E-937C-528EDC850D67}" type="presOf" srcId="{9EDD25E7-1DC8-4A91-9E37-29DF46F3AF11}" destId="{C059ABAB-3159-4943-AF27-34493F28BED8}" srcOrd="0" destOrd="0" presId="urn:microsoft.com/office/officeart/2008/layout/VerticalCurvedList"/>
    <dgm:cxn modelId="{89F2463E-1D9E-49AD-95DB-2F1D47F77BA7}" type="presOf" srcId="{DC2A4E26-6B69-46F8-B677-B4FFBF8F6E4F}" destId="{4268C188-FAB4-4A05-AE39-2EE5C171EDD0}" srcOrd="0" destOrd="0" presId="urn:microsoft.com/office/officeart/2008/layout/VerticalCurvedList"/>
    <dgm:cxn modelId="{6B914C34-F3A0-4EB7-A59B-B4E93F8E73C4}" srcId="{9EDD25E7-1DC8-4A91-9E37-29DF46F3AF11}" destId="{9712BE7A-2B77-4BBF-8A09-966956FF708F}" srcOrd="1" destOrd="0" parTransId="{7A66C2D5-353B-4150-8DDB-F641B161DBA5}" sibTransId="{0FA6B70E-1D0D-4184-AAB1-F14E93CA1949}"/>
    <dgm:cxn modelId="{2EBB591B-D304-438D-A8D5-2260EFBE7418}" type="presOf" srcId="{73F03BB1-C4F6-44E6-B22A-2529683C44F8}" destId="{29B86622-141E-4F06-9912-A34B98AA1F29}" srcOrd="0" destOrd="0" presId="urn:microsoft.com/office/officeart/2008/layout/VerticalCurvedList"/>
    <dgm:cxn modelId="{12A5D5B8-CED4-4B45-8865-C69A2EE478B6}" srcId="{9EDD25E7-1DC8-4A91-9E37-29DF46F3AF11}" destId="{73F03BB1-C4F6-44E6-B22A-2529683C44F8}" srcOrd="2" destOrd="0" parTransId="{1C8CF730-2E74-4AAE-87A8-DBFCB98FEACC}" sibTransId="{FA24C7F8-DE43-4F7F-96E5-195707A5CD15}"/>
    <dgm:cxn modelId="{24D28CB0-EFFE-4599-BC78-4EB202270022}" srcId="{9EDD25E7-1DC8-4A91-9E37-29DF46F3AF11}" destId="{F49270A3-F6A4-45A3-B0BF-FD2E135F0D67}" srcOrd="0" destOrd="0" parTransId="{081E7064-9B3E-4C93-9ED3-533EDE1B53B2}" sibTransId="{DC2A4E26-6B69-46F8-B677-B4FFBF8F6E4F}"/>
    <dgm:cxn modelId="{67070C99-29E0-4891-B71B-45201325FB04}" type="presOf" srcId="{F49270A3-F6A4-45A3-B0BF-FD2E135F0D67}" destId="{01C62D0E-31AC-4D49-B91C-EB5A0C8C156D}" srcOrd="0" destOrd="0" presId="urn:microsoft.com/office/officeart/2008/layout/VerticalCurvedList"/>
    <dgm:cxn modelId="{C64CC9F1-1104-42FD-8F8C-FE569C66A1E9}" type="presOf" srcId="{9712BE7A-2B77-4BBF-8A09-966956FF708F}" destId="{ACE9BE67-5160-43B5-92E0-F2900F9C24BD}" srcOrd="0" destOrd="0" presId="urn:microsoft.com/office/officeart/2008/layout/VerticalCurvedList"/>
    <dgm:cxn modelId="{3954508E-1C7C-42DA-B763-F0593EE4C946}" type="presParOf" srcId="{C059ABAB-3159-4943-AF27-34493F28BED8}" destId="{D7EB4230-93DD-40D4-8CB8-1010C27CAA57}" srcOrd="0" destOrd="0" presId="urn:microsoft.com/office/officeart/2008/layout/VerticalCurvedList"/>
    <dgm:cxn modelId="{C4C9BA18-C517-4DA9-89D9-C4430021A978}" type="presParOf" srcId="{D7EB4230-93DD-40D4-8CB8-1010C27CAA57}" destId="{38DA6AD0-98B0-4E3F-B261-1D67D1B68160}" srcOrd="0" destOrd="0" presId="urn:microsoft.com/office/officeart/2008/layout/VerticalCurvedList"/>
    <dgm:cxn modelId="{B97D599D-A13F-47BF-8C98-42B061E2BBA3}" type="presParOf" srcId="{38DA6AD0-98B0-4E3F-B261-1D67D1B68160}" destId="{7AD6C87A-79D3-40DC-91F1-4E7D8019E291}" srcOrd="0" destOrd="0" presId="urn:microsoft.com/office/officeart/2008/layout/VerticalCurvedList"/>
    <dgm:cxn modelId="{644E42B7-1D94-4685-BBD7-FEC1D9B5B0B7}" type="presParOf" srcId="{38DA6AD0-98B0-4E3F-B261-1D67D1B68160}" destId="{4268C188-FAB4-4A05-AE39-2EE5C171EDD0}" srcOrd="1" destOrd="0" presId="urn:microsoft.com/office/officeart/2008/layout/VerticalCurvedList"/>
    <dgm:cxn modelId="{B72096DD-1686-439E-A9E2-1FFC66DAD1B8}" type="presParOf" srcId="{38DA6AD0-98B0-4E3F-B261-1D67D1B68160}" destId="{EC1F7B2D-9841-40FE-9581-C20E83403CE9}" srcOrd="2" destOrd="0" presId="urn:microsoft.com/office/officeart/2008/layout/VerticalCurvedList"/>
    <dgm:cxn modelId="{E9F063C2-1465-4A37-808D-0BD8C3004BCD}" type="presParOf" srcId="{38DA6AD0-98B0-4E3F-B261-1D67D1B68160}" destId="{3D0A1BD8-DDC0-47F8-98FD-AF5FA79BC1FE}" srcOrd="3" destOrd="0" presId="urn:microsoft.com/office/officeart/2008/layout/VerticalCurvedList"/>
    <dgm:cxn modelId="{CEC471C8-7962-4CA2-977A-05C40B9E879F}" type="presParOf" srcId="{D7EB4230-93DD-40D4-8CB8-1010C27CAA57}" destId="{01C62D0E-31AC-4D49-B91C-EB5A0C8C156D}" srcOrd="1" destOrd="0" presId="urn:microsoft.com/office/officeart/2008/layout/VerticalCurvedList"/>
    <dgm:cxn modelId="{60478C88-7B3A-4D31-826C-05ABB6742AE6}" type="presParOf" srcId="{D7EB4230-93DD-40D4-8CB8-1010C27CAA57}" destId="{3821720A-0E74-4477-89FB-1C9A4D9934A6}" srcOrd="2" destOrd="0" presId="urn:microsoft.com/office/officeart/2008/layout/VerticalCurvedList"/>
    <dgm:cxn modelId="{3BD97576-BE68-4823-8974-A78769C29C30}" type="presParOf" srcId="{3821720A-0E74-4477-89FB-1C9A4D9934A6}" destId="{1D0A8294-425F-4568-8533-B5011C00022A}" srcOrd="0" destOrd="0" presId="urn:microsoft.com/office/officeart/2008/layout/VerticalCurvedList"/>
    <dgm:cxn modelId="{E3753490-6052-42C4-807B-28D856517DC0}" type="presParOf" srcId="{D7EB4230-93DD-40D4-8CB8-1010C27CAA57}" destId="{ACE9BE67-5160-43B5-92E0-F2900F9C24BD}" srcOrd="3" destOrd="0" presId="urn:microsoft.com/office/officeart/2008/layout/VerticalCurvedList"/>
    <dgm:cxn modelId="{8702FB44-CF43-4784-9938-B1D16F0CA81A}" type="presParOf" srcId="{D7EB4230-93DD-40D4-8CB8-1010C27CAA57}" destId="{1CF52B34-7033-4261-8F41-0659A64007A2}" srcOrd="4" destOrd="0" presId="urn:microsoft.com/office/officeart/2008/layout/VerticalCurvedList"/>
    <dgm:cxn modelId="{0F7780F8-55B5-42D7-A955-2038E48ACAED}" type="presParOf" srcId="{1CF52B34-7033-4261-8F41-0659A64007A2}" destId="{A4600014-B178-4885-BD41-62A76ACDA364}" srcOrd="0" destOrd="0" presId="urn:microsoft.com/office/officeart/2008/layout/VerticalCurvedList"/>
    <dgm:cxn modelId="{1CC192FB-2439-4C58-BFE9-56C90675F4CD}" type="presParOf" srcId="{D7EB4230-93DD-40D4-8CB8-1010C27CAA57}" destId="{29B86622-141E-4F06-9912-A34B98AA1F29}" srcOrd="5" destOrd="0" presId="urn:microsoft.com/office/officeart/2008/layout/VerticalCurvedList"/>
    <dgm:cxn modelId="{1214FB93-14C1-4521-92E2-887B477CA6DE}" type="presParOf" srcId="{D7EB4230-93DD-40D4-8CB8-1010C27CAA57}" destId="{0917A6B8-9D6E-40D4-94F7-3B16DFB717BD}" srcOrd="6" destOrd="0" presId="urn:microsoft.com/office/officeart/2008/layout/VerticalCurvedList"/>
    <dgm:cxn modelId="{9736F41B-EF60-4E23-8A21-AFD26FDF17E4}" type="presParOf" srcId="{0917A6B8-9D6E-40D4-94F7-3B16DFB717BD}" destId="{24E88A63-9589-4CC7-ACE5-1114BE8DC6F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9EDD25E7-1DC8-4A91-9E37-29DF46F3AF11}" type="doc">
      <dgm:prSet loTypeId="urn:microsoft.com/office/officeart/2008/layout/VerticalCurvedList" loCatId="list" qsTypeId="urn:microsoft.com/office/officeart/2005/8/quickstyle/3d1" qsCatId="3D" csTypeId="urn:microsoft.com/office/officeart/2005/8/colors/colorful1" csCatId="colorful" phldr="1"/>
      <dgm:spPr/>
      <dgm:t>
        <a:bodyPr/>
        <a:lstStyle/>
        <a:p>
          <a:endParaRPr lang="fr-FR"/>
        </a:p>
      </dgm:t>
    </dgm:pt>
    <dgm:pt modelId="{F49270A3-F6A4-45A3-B0BF-FD2E135F0D67}">
      <dgm:prSet phldrT="[Texte]" custT="1"/>
      <dgm:spPr>
        <a:solidFill>
          <a:schemeClr val="accent3">
            <a:lumMod val="60000"/>
            <a:lumOff val="40000"/>
          </a:schemeClr>
        </a:solidFill>
        <a:scene3d>
          <a:camera prst="orthographicFront"/>
          <a:lightRig rig="flat" dir="t"/>
        </a:scene3d>
      </dgm:spPr>
      <dgm:t>
        <a:bodyPr/>
        <a:lstStyle/>
        <a:p>
          <a:r>
            <a:rPr lang="fr-FR" sz="1100" b="1" dirty="0" smtClean="0">
              <a:solidFill>
                <a:schemeClr val="tx1"/>
              </a:solidFill>
            </a:rPr>
            <a:t>4. Promouvoir un marché du travail inclusif et un environnement de travail adapté et sain: </a:t>
          </a:r>
          <a:r>
            <a:rPr lang="fr-FR" sz="1100" b="0" i="1" dirty="0" smtClean="0">
              <a:solidFill>
                <a:schemeClr val="tx1"/>
              </a:solidFill>
            </a:rPr>
            <a:t>Egalité Femmes-Hommes, qualité de vie au travail et appui à l’ESS et à la création d’activité (en raison des lignes de partage Etat/Régions, ce dernier volet est résiduel = soutien aux </a:t>
          </a:r>
          <a:r>
            <a:rPr lang="fr-FR" sz="1100" b="0" i="1" u="sng" dirty="0" smtClean="0">
              <a:solidFill>
                <a:schemeClr val="tx1"/>
              </a:solidFill>
            </a:rPr>
            <a:t>têtes de réseaux nationales </a:t>
          </a:r>
          <a:r>
            <a:rPr lang="fr-FR" sz="1100" b="0" i="1" dirty="0" smtClean="0">
              <a:solidFill>
                <a:schemeClr val="tx1"/>
              </a:solidFill>
            </a:rPr>
            <a:t>des organismes de l’ESS et de la création d’activité ainsi que </a:t>
          </a:r>
          <a:r>
            <a:rPr lang="fr-FR" sz="1100" b="0" i="1" u="sng" dirty="0" smtClean="0">
              <a:solidFill>
                <a:schemeClr val="tx1"/>
              </a:solidFill>
            </a:rPr>
            <a:t>des opérations Mayotte-St Martin</a:t>
          </a:r>
          <a:r>
            <a:rPr lang="fr-FR" sz="1100" b="0" i="1" dirty="0" smtClean="0">
              <a:solidFill>
                <a:schemeClr val="tx1"/>
              </a:solidFill>
            </a:rPr>
            <a:t>)</a:t>
          </a:r>
          <a:endParaRPr lang="fr-FR" sz="1100" b="0" i="1" dirty="0">
            <a:solidFill>
              <a:schemeClr val="tx1"/>
            </a:solidFill>
          </a:endParaRPr>
        </a:p>
      </dgm:t>
    </dgm:pt>
    <dgm:pt modelId="{081E7064-9B3E-4C93-9ED3-533EDE1B53B2}" type="parTrans" cxnId="{24D28CB0-EFFE-4599-BC78-4EB202270022}">
      <dgm:prSet/>
      <dgm:spPr/>
      <dgm:t>
        <a:bodyPr/>
        <a:lstStyle/>
        <a:p>
          <a:endParaRPr lang="fr-FR" sz="1100">
            <a:solidFill>
              <a:schemeClr val="tx1"/>
            </a:solidFill>
          </a:endParaRPr>
        </a:p>
      </dgm:t>
    </dgm:pt>
    <dgm:pt modelId="{DC2A4E26-6B69-46F8-B677-B4FFBF8F6E4F}" type="sibTrans" cxnId="{24D28CB0-EFFE-4599-BC78-4EB202270022}">
      <dgm:prSet/>
      <dgm:spPr>
        <a:solidFill>
          <a:schemeClr val="accent4">
            <a:lumMod val="75000"/>
          </a:schemeClr>
        </a:solidFill>
      </dgm:spPr>
      <dgm:t>
        <a:bodyPr/>
        <a:lstStyle/>
        <a:p>
          <a:endParaRPr lang="fr-FR" sz="1100">
            <a:solidFill>
              <a:schemeClr val="tx1"/>
            </a:solidFill>
          </a:endParaRPr>
        </a:p>
      </dgm:t>
    </dgm:pt>
    <dgm:pt modelId="{9712BE7A-2B77-4BBF-8A09-966956FF708F}">
      <dgm:prSet custT="1"/>
      <dgm:spPr>
        <a:solidFill>
          <a:srgbClr val="7DDDFF"/>
        </a:solidFill>
      </dgm:spPr>
      <dgm:t>
        <a:bodyPr/>
        <a:lstStyle/>
        <a:p>
          <a:r>
            <a:rPr lang="fr-FR" sz="1100" b="1" i="0" u="none" dirty="0" smtClean="0">
              <a:solidFill>
                <a:schemeClr val="tx1"/>
              </a:solidFill>
            </a:rPr>
            <a:t>6. Favoriser l’innovation sociale et l’essaimage de dispositifs innovants : </a:t>
          </a:r>
          <a:r>
            <a:rPr lang="fr-FR" sz="1100" i="1" dirty="0" smtClean="0">
              <a:solidFill>
                <a:schemeClr val="tx1"/>
              </a:solidFill>
            </a:rPr>
            <a:t>renforcement des conditions favorisantes de l’innovation sociale menées par les têtes de réseaux nationales, soutien à l’expérimentation sociale et au changement d’échelle</a:t>
          </a:r>
          <a:r>
            <a:rPr lang="fr-FR" sz="1100" b="1" i="0" u="none" dirty="0" smtClean="0">
              <a:solidFill>
                <a:schemeClr val="tx1"/>
              </a:solidFill>
            </a:rPr>
            <a:t>  </a:t>
          </a:r>
          <a:r>
            <a:rPr lang="fr-FR" sz="1100" b="1" i="1" u="none" dirty="0" smtClean="0">
              <a:solidFill>
                <a:srgbClr val="FF0000"/>
              </a:solidFill>
            </a:rPr>
            <a:t>– Taux de cofinancement dérogatoire à 95%</a:t>
          </a:r>
          <a:endParaRPr lang="fr-FR" sz="1100" b="1" i="1" u="none" dirty="0">
            <a:solidFill>
              <a:srgbClr val="FF0000"/>
            </a:solidFill>
          </a:endParaRPr>
        </a:p>
      </dgm:t>
    </dgm:pt>
    <dgm:pt modelId="{7A66C2D5-353B-4150-8DDB-F641B161DBA5}" type="parTrans" cxnId="{6B914C34-F3A0-4EB7-A59B-B4E93F8E73C4}">
      <dgm:prSet/>
      <dgm:spPr/>
      <dgm:t>
        <a:bodyPr/>
        <a:lstStyle/>
        <a:p>
          <a:endParaRPr lang="fr-FR" sz="1100">
            <a:solidFill>
              <a:schemeClr val="tx1"/>
            </a:solidFill>
          </a:endParaRPr>
        </a:p>
      </dgm:t>
    </dgm:pt>
    <dgm:pt modelId="{0FA6B70E-1D0D-4184-AAB1-F14E93CA1949}" type="sibTrans" cxnId="{6B914C34-F3A0-4EB7-A59B-B4E93F8E73C4}">
      <dgm:prSet/>
      <dgm:spPr/>
      <dgm:t>
        <a:bodyPr/>
        <a:lstStyle/>
        <a:p>
          <a:endParaRPr lang="fr-FR" sz="1100">
            <a:solidFill>
              <a:schemeClr val="tx1"/>
            </a:solidFill>
          </a:endParaRPr>
        </a:p>
      </dgm:t>
    </dgm:pt>
    <dgm:pt modelId="{73F03BB1-C4F6-44E6-B22A-2529683C44F8}">
      <dgm:prSet custT="1"/>
      <dgm:spPr>
        <a:solidFill>
          <a:srgbClr val="92D050"/>
        </a:solidFill>
      </dgm:spPr>
      <dgm:t>
        <a:bodyPr/>
        <a:lstStyle/>
        <a:p>
          <a:r>
            <a:rPr lang="fr-FR" sz="1100" b="1" dirty="0" smtClean="0">
              <a:solidFill>
                <a:schemeClr val="tx1"/>
              </a:solidFill>
            </a:rPr>
            <a:t>7. Fonds de Transition Juste – Accompagnement social de la transition écologique: </a:t>
          </a:r>
          <a:r>
            <a:rPr lang="fr-FR" sz="1100" b="0" i="1" dirty="0" smtClean="0">
              <a:solidFill>
                <a:schemeClr val="tx1"/>
              </a:solidFill>
            </a:rPr>
            <a:t>Eligibilité restreinte aux Hauts-de-France (59 et 62), au Grand-Est (68, 54 et 57), à la Normandie (76), à Pays de la Loire (44), à </a:t>
          </a:r>
          <a:r>
            <a:rPr lang="fr-FR" sz="1100" b="0" i="1" dirty="0" err="1" smtClean="0">
              <a:solidFill>
                <a:schemeClr val="tx1"/>
              </a:solidFill>
            </a:rPr>
            <a:t>Auv</a:t>
          </a:r>
          <a:r>
            <a:rPr lang="fr-FR" sz="1100" b="0" i="1" dirty="0" smtClean="0">
              <a:solidFill>
                <a:schemeClr val="tx1"/>
              </a:solidFill>
            </a:rPr>
            <a:t>-Rhône-Alpes (69 et 38) et à PACA (13) </a:t>
          </a:r>
          <a:r>
            <a:rPr lang="fr-FR" sz="1100" b="1" i="1" dirty="0" smtClean="0">
              <a:solidFill>
                <a:srgbClr val="FF0000"/>
              </a:solidFill>
            </a:rPr>
            <a:t>– Taux de cofinancement dérogatoire (50 ou 70%)</a:t>
          </a:r>
        </a:p>
      </dgm:t>
    </dgm:pt>
    <dgm:pt modelId="{1C8CF730-2E74-4AAE-87A8-DBFCB98FEACC}" type="parTrans" cxnId="{12A5D5B8-CED4-4B45-8865-C69A2EE478B6}">
      <dgm:prSet/>
      <dgm:spPr/>
      <dgm:t>
        <a:bodyPr/>
        <a:lstStyle/>
        <a:p>
          <a:endParaRPr lang="fr-FR" sz="1100">
            <a:solidFill>
              <a:schemeClr val="tx1"/>
            </a:solidFill>
          </a:endParaRPr>
        </a:p>
      </dgm:t>
    </dgm:pt>
    <dgm:pt modelId="{FA24C7F8-DE43-4F7F-96E5-195707A5CD15}" type="sibTrans" cxnId="{12A5D5B8-CED4-4B45-8865-C69A2EE478B6}">
      <dgm:prSet/>
      <dgm:spPr/>
      <dgm:t>
        <a:bodyPr/>
        <a:lstStyle/>
        <a:p>
          <a:endParaRPr lang="fr-FR" sz="1100">
            <a:solidFill>
              <a:schemeClr val="tx1"/>
            </a:solidFill>
          </a:endParaRPr>
        </a:p>
      </dgm:t>
    </dgm:pt>
    <dgm:pt modelId="{EE69392E-E423-4FC7-B029-003C3D7F2BF9}">
      <dgm:prSet custT="1"/>
      <dgm:spPr>
        <a:solidFill>
          <a:schemeClr val="accent5">
            <a:lumMod val="60000"/>
            <a:lumOff val="40000"/>
          </a:schemeClr>
        </a:solidFill>
      </dgm:spPr>
      <dgm:t>
        <a:bodyPr/>
        <a:lstStyle/>
        <a:p>
          <a:r>
            <a:rPr lang="fr-FR" sz="1100" b="1" dirty="0" smtClean="0">
              <a:solidFill>
                <a:schemeClr val="tx1"/>
              </a:solidFill>
            </a:rPr>
            <a:t>5. Aide matérielle aux plus démunis: </a:t>
          </a:r>
          <a:r>
            <a:rPr lang="fr-FR" sz="1100" i="1" dirty="0" smtClean="0">
              <a:solidFill>
                <a:schemeClr val="tx1"/>
              </a:solidFill>
            </a:rPr>
            <a:t>Aide alimentaire hors marchés nationaux (</a:t>
          </a:r>
          <a:r>
            <a:rPr lang="fr-FR" sz="1100" b="1" i="1" u="sng" dirty="0" smtClean="0">
              <a:solidFill>
                <a:schemeClr val="tx1"/>
              </a:solidFill>
            </a:rPr>
            <a:t>en outre-mer</a:t>
          </a:r>
          <a:r>
            <a:rPr lang="fr-FR" sz="1100" i="1" dirty="0" smtClean="0">
              <a:solidFill>
                <a:schemeClr val="tx1"/>
              </a:solidFill>
            </a:rPr>
            <a:t>) et aide matérielle hors aide alimentaire (national) </a:t>
          </a:r>
          <a:r>
            <a:rPr lang="fr-FR" sz="1100" b="1" i="1" dirty="0" smtClean="0">
              <a:solidFill>
                <a:schemeClr val="accent3">
                  <a:lumMod val="20000"/>
                  <a:lumOff val="80000"/>
                </a:schemeClr>
              </a:solidFill>
            </a:rPr>
            <a:t>– Taux cofinancement dérogatoire (90%)</a:t>
          </a:r>
          <a:endParaRPr lang="fr-FR" sz="1100" b="1" i="1" dirty="0">
            <a:solidFill>
              <a:schemeClr val="accent3">
                <a:lumMod val="20000"/>
                <a:lumOff val="80000"/>
              </a:schemeClr>
            </a:solidFill>
          </a:endParaRPr>
        </a:p>
      </dgm:t>
    </dgm:pt>
    <dgm:pt modelId="{DE379E89-38DE-4188-B4BF-03037DBF278B}" type="parTrans" cxnId="{18DDC2B2-C80B-4AAF-94B7-5FED9609F4E0}">
      <dgm:prSet/>
      <dgm:spPr/>
      <dgm:t>
        <a:bodyPr/>
        <a:lstStyle/>
        <a:p>
          <a:endParaRPr lang="fr-FR" sz="1100"/>
        </a:p>
      </dgm:t>
    </dgm:pt>
    <dgm:pt modelId="{015D88EB-6CD8-4068-8321-3D95FCB522AF}" type="sibTrans" cxnId="{18DDC2B2-C80B-4AAF-94B7-5FED9609F4E0}">
      <dgm:prSet/>
      <dgm:spPr/>
      <dgm:t>
        <a:bodyPr/>
        <a:lstStyle/>
        <a:p>
          <a:endParaRPr lang="fr-FR" sz="1100"/>
        </a:p>
      </dgm:t>
    </dgm:pt>
    <dgm:pt modelId="{C059ABAB-3159-4943-AF27-34493F28BED8}" type="pres">
      <dgm:prSet presAssocID="{9EDD25E7-1DC8-4A91-9E37-29DF46F3AF11}" presName="Name0" presStyleCnt="0">
        <dgm:presLayoutVars>
          <dgm:chMax val="7"/>
          <dgm:chPref val="7"/>
          <dgm:dir/>
        </dgm:presLayoutVars>
      </dgm:prSet>
      <dgm:spPr/>
      <dgm:t>
        <a:bodyPr/>
        <a:lstStyle/>
        <a:p>
          <a:endParaRPr lang="fr-FR"/>
        </a:p>
      </dgm:t>
    </dgm:pt>
    <dgm:pt modelId="{D7EB4230-93DD-40D4-8CB8-1010C27CAA57}" type="pres">
      <dgm:prSet presAssocID="{9EDD25E7-1DC8-4A91-9E37-29DF46F3AF11}" presName="Name1" presStyleCnt="0"/>
      <dgm:spPr/>
      <dgm:t>
        <a:bodyPr/>
        <a:lstStyle/>
        <a:p>
          <a:endParaRPr lang="fr-FR"/>
        </a:p>
      </dgm:t>
    </dgm:pt>
    <dgm:pt modelId="{38DA6AD0-98B0-4E3F-B261-1D67D1B68160}" type="pres">
      <dgm:prSet presAssocID="{9EDD25E7-1DC8-4A91-9E37-29DF46F3AF11}" presName="cycle" presStyleCnt="0"/>
      <dgm:spPr/>
      <dgm:t>
        <a:bodyPr/>
        <a:lstStyle/>
        <a:p>
          <a:endParaRPr lang="fr-FR"/>
        </a:p>
      </dgm:t>
    </dgm:pt>
    <dgm:pt modelId="{7AD6C87A-79D3-40DC-91F1-4E7D8019E291}" type="pres">
      <dgm:prSet presAssocID="{9EDD25E7-1DC8-4A91-9E37-29DF46F3AF11}" presName="srcNode" presStyleLbl="node1" presStyleIdx="0" presStyleCnt="4"/>
      <dgm:spPr/>
      <dgm:t>
        <a:bodyPr/>
        <a:lstStyle/>
        <a:p>
          <a:endParaRPr lang="fr-FR"/>
        </a:p>
      </dgm:t>
    </dgm:pt>
    <dgm:pt modelId="{4268C188-FAB4-4A05-AE39-2EE5C171EDD0}" type="pres">
      <dgm:prSet presAssocID="{9EDD25E7-1DC8-4A91-9E37-29DF46F3AF11}" presName="conn" presStyleLbl="parChTrans1D2" presStyleIdx="0" presStyleCnt="1"/>
      <dgm:spPr/>
      <dgm:t>
        <a:bodyPr/>
        <a:lstStyle/>
        <a:p>
          <a:endParaRPr lang="fr-FR"/>
        </a:p>
      </dgm:t>
    </dgm:pt>
    <dgm:pt modelId="{EC1F7B2D-9841-40FE-9581-C20E83403CE9}" type="pres">
      <dgm:prSet presAssocID="{9EDD25E7-1DC8-4A91-9E37-29DF46F3AF11}" presName="extraNode" presStyleLbl="node1" presStyleIdx="0" presStyleCnt="4"/>
      <dgm:spPr/>
      <dgm:t>
        <a:bodyPr/>
        <a:lstStyle/>
        <a:p>
          <a:endParaRPr lang="fr-FR"/>
        </a:p>
      </dgm:t>
    </dgm:pt>
    <dgm:pt modelId="{3D0A1BD8-DDC0-47F8-98FD-AF5FA79BC1FE}" type="pres">
      <dgm:prSet presAssocID="{9EDD25E7-1DC8-4A91-9E37-29DF46F3AF11}" presName="dstNode" presStyleLbl="node1" presStyleIdx="0" presStyleCnt="4"/>
      <dgm:spPr/>
      <dgm:t>
        <a:bodyPr/>
        <a:lstStyle/>
        <a:p>
          <a:endParaRPr lang="fr-FR"/>
        </a:p>
      </dgm:t>
    </dgm:pt>
    <dgm:pt modelId="{01C62D0E-31AC-4D49-B91C-EB5A0C8C156D}" type="pres">
      <dgm:prSet presAssocID="{F49270A3-F6A4-45A3-B0BF-FD2E135F0D67}" presName="text_1" presStyleLbl="node1" presStyleIdx="0" presStyleCnt="4" custScaleX="100092" custScaleY="108503" custLinFactNeighborX="1507" custLinFactNeighborY="-15770">
        <dgm:presLayoutVars>
          <dgm:bulletEnabled val="1"/>
        </dgm:presLayoutVars>
      </dgm:prSet>
      <dgm:spPr/>
      <dgm:t>
        <a:bodyPr/>
        <a:lstStyle/>
        <a:p>
          <a:endParaRPr lang="fr-FR"/>
        </a:p>
      </dgm:t>
    </dgm:pt>
    <dgm:pt modelId="{3821720A-0E74-4477-89FB-1C9A4D9934A6}" type="pres">
      <dgm:prSet presAssocID="{F49270A3-F6A4-45A3-B0BF-FD2E135F0D67}" presName="accent_1" presStyleCnt="0"/>
      <dgm:spPr/>
      <dgm:t>
        <a:bodyPr/>
        <a:lstStyle/>
        <a:p>
          <a:endParaRPr lang="fr-FR"/>
        </a:p>
      </dgm:t>
    </dgm:pt>
    <dgm:pt modelId="{1D0A8294-425F-4568-8533-B5011C00022A}" type="pres">
      <dgm:prSet presAssocID="{F49270A3-F6A4-45A3-B0BF-FD2E135F0D67}" presName="accentRepeatNode" presStyleLbl="solidFgAcc1" presStyleIdx="0" presStyleCnt="4" custScaleX="104390" custScaleY="99428" custLinFactNeighborX="-4482" custLinFactNeighborY="-6303"/>
      <dgm:spPr>
        <a:blipFill rotWithShape="0">
          <a:blip xmlns:r="http://schemas.openxmlformats.org/officeDocument/2006/relationships" r:embed="rId1"/>
          <a:stretch>
            <a:fillRect/>
          </a:stretch>
        </a:blipFill>
        <a:ln w="28575">
          <a:solidFill>
            <a:schemeClr val="accent3">
              <a:lumMod val="75000"/>
            </a:schemeClr>
          </a:solidFill>
        </a:ln>
      </dgm:spPr>
      <dgm:t>
        <a:bodyPr/>
        <a:lstStyle/>
        <a:p>
          <a:endParaRPr lang="fr-FR"/>
        </a:p>
      </dgm:t>
    </dgm:pt>
    <dgm:pt modelId="{9EB52805-963A-4DBF-9CFC-A7CAC677FE66}" type="pres">
      <dgm:prSet presAssocID="{EE69392E-E423-4FC7-B029-003C3D7F2BF9}" presName="text_2" presStyleLbl="node1" presStyleIdx="1" presStyleCnt="4" custLinFactNeighborX="746" custLinFactNeighborY="-6589">
        <dgm:presLayoutVars>
          <dgm:bulletEnabled val="1"/>
        </dgm:presLayoutVars>
      </dgm:prSet>
      <dgm:spPr/>
      <dgm:t>
        <a:bodyPr/>
        <a:lstStyle/>
        <a:p>
          <a:endParaRPr lang="fr-FR"/>
        </a:p>
      </dgm:t>
    </dgm:pt>
    <dgm:pt modelId="{47F2B0EB-7533-419F-A6E9-C54C86EE0D57}" type="pres">
      <dgm:prSet presAssocID="{EE69392E-E423-4FC7-B029-003C3D7F2BF9}" presName="accent_2" presStyleCnt="0"/>
      <dgm:spPr/>
      <dgm:t>
        <a:bodyPr/>
        <a:lstStyle/>
        <a:p>
          <a:endParaRPr lang="fr-FR"/>
        </a:p>
      </dgm:t>
    </dgm:pt>
    <dgm:pt modelId="{49B32258-6D41-4DA0-A06A-7742FE40E7DF}" type="pres">
      <dgm:prSet presAssocID="{EE69392E-E423-4FC7-B029-003C3D7F2BF9}" presName="accentRepeatNode" presStyleLbl="solidFgAcc1" presStyleIdx="1" presStyleCnt="4"/>
      <dgm:spPr>
        <a:blipFill rotWithShape="0">
          <a:blip xmlns:r="http://schemas.openxmlformats.org/officeDocument/2006/relationships" r:embed="rId2"/>
          <a:stretch>
            <a:fillRect/>
          </a:stretch>
        </a:blipFill>
        <a:ln w="28575">
          <a:solidFill>
            <a:schemeClr val="accent5">
              <a:lumMod val="60000"/>
              <a:lumOff val="40000"/>
            </a:schemeClr>
          </a:solidFill>
        </a:ln>
      </dgm:spPr>
      <dgm:t>
        <a:bodyPr/>
        <a:lstStyle/>
        <a:p>
          <a:endParaRPr lang="fr-FR"/>
        </a:p>
      </dgm:t>
    </dgm:pt>
    <dgm:pt modelId="{863C076F-A74B-4126-A818-AB864AB0DE0E}" type="pres">
      <dgm:prSet presAssocID="{9712BE7A-2B77-4BBF-8A09-966956FF708F}" presName="text_3" presStyleLbl="node1" presStyleIdx="2" presStyleCnt="4" custLinFactNeighborX="1379" custLinFactNeighborY="7374">
        <dgm:presLayoutVars>
          <dgm:bulletEnabled val="1"/>
        </dgm:presLayoutVars>
      </dgm:prSet>
      <dgm:spPr/>
      <dgm:t>
        <a:bodyPr/>
        <a:lstStyle/>
        <a:p>
          <a:endParaRPr lang="fr-FR"/>
        </a:p>
      </dgm:t>
    </dgm:pt>
    <dgm:pt modelId="{EF147E7A-E097-43CF-A45D-DAE71FB077DC}" type="pres">
      <dgm:prSet presAssocID="{9712BE7A-2B77-4BBF-8A09-966956FF708F}" presName="accent_3" presStyleCnt="0"/>
      <dgm:spPr/>
      <dgm:t>
        <a:bodyPr/>
        <a:lstStyle/>
        <a:p>
          <a:endParaRPr lang="fr-FR"/>
        </a:p>
      </dgm:t>
    </dgm:pt>
    <dgm:pt modelId="{A4600014-B178-4885-BD41-62A76ACDA364}" type="pres">
      <dgm:prSet presAssocID="{9712BE7A-2B77-4BBF-8A09-966956FF708F}" presName="accentRepeatNode" presStyleLbl="solidFgAcc1" presStyleIdx="2" presStyleCnt="4" custScaleX="100528" custLinFactNeighborX="164" custLinFactNeighborY="3463"/>
      <dgm:spPr>
        <a:blipFill rotWithShape="0">
          <a:blip xmlns:r="http://schemas.openxmlformats.org/officeDocument/2006/relationships" r:embed="rId3"/>
          <a:stretch>
            <a:fillRect/>
          </a:stretch>
        </a:blipFill>
        <a:ln w="28575">
          <a:solidFill>
            <a:schemeClr val="accent1">
              <a:lumMod val="75000"/>
              <a:lumOff val="25000"/>
            </a:schemeClr>
          </a:solidFill>
        </a:ln>
      </dgm:spPr>
      <dgm:t>
        <a:bodyPr/>
        <a:lstStyle/>
        <a:p>
          <a:endParaRPr lang="fr-FR"/>
        </a:p>
      </dgm:t>
    </dgm:pt>
    <dgm:pt modelId="{2962D30D-AABD-4378-ADC1-25E1305B00DA}" type="pres">
      <dgm:prSet presAssocID="{73F03BB1-C4F6-44E6-B22A-2529683C44F8}" presName="text_4" presStyleLbl="node1" presStyleIdx="3" presStyleCnt="4" custLinFactNeighborX="624" custLinFactNeighborY="2106">
        <dgm:presLayoutVars>
          <dgm:bulletEnabled val="1"/>
        </dgm:presLayoutVars>
      </dgm:prSet>
      <dgm:spPr/>
      <dgm:t>
        <a:bodyPr/>
        <a:lstStyle/>
        <a:p>
          <a:endParaRPr lang="fr-FR"/>
        </a:p>
      </dgm:t>
    </dgm:pt>
    <dgm:pt modelId="{66CC6E17-20EF-4028-90E4-A8A8398F1D59}" type="pres">
      <dgm:prSet presAssocID="{73F03BB1-C4F6-44E6-B22A-2529683C44F8}" presName="accent_4" presStyleCnt="0"/>
      <dgm:spPr/>
      <dgm:t>
        <a:bodyPr/>
        <a:lstStyle/>
        <a:p>
          <a:endParaRPr lang="fr-FR"/>
        </a:p>
      </dgm:t>
    </dgm:pt>
    <dgm:pt modelId="{24E88A63-9589-4CC7-ACE5-1114BE8DC6F8}" type="pres">
      <dgm:prSet presAssocID="{73F03BB1-C4F6-44E6-B22A-2529683C44F8}" presName="accentRepeatNode" presStyleLbl="solidFgAcc1" presStyleIdx="3" presStyleCnt="4"/>
      <dgm:spPr>
        <a:blipFill rotWithShape="0">
          <a:blip xmlns:r="http://schemas.openxmlformats.org/officeDocument/2006/relationships" r:embed="rId4"/>
          <a:stretch>
            <a:fillRect/>
          </a:stretch>
        </a:blipFill>
        <a:ln w="28575">
          <a:solidFill>
            <a:srgbClr val="00B050"/>
          </a:solidFill>
        </a:ln>
      </dgm:spPr>
      <dgm:t>
        <a:bodyPr/>
        <a:lstStyle/>
        <a:p>
          <a:endParaRPr lang="fr-FR"/>
        </a:p>
      </dgm:t>
    </dgm:pt>
  </dgm:ptLst>
  <dgm:cxnLst>
    <dgm:cxn modelId="{E1A8716B-C7DF-4144-B2EA-B2E3B6C9067D}" type="presOf" srcId="{9EDD25E7-1DC8-4A91-9E37-29DF46F3AF11}" destId="{C059ABAB-3159-4943-AF27-34493F28BED8}" srcOrd="0" destOrd="0" presId="urn:microsoft.com/office/officeart/2008/layout/VerticalCurvedList"/>
    <dgm:cxn modelId="{023E22B8-F28D-409A-B7E5-C1AAF89A0ECB}" type="presOf" srcId="{73F03BB1-C4F6-44E6-B22A-2529683C44F8}" destId="{2962D30D-AABD-4378-ADC1-25E1305B00DA}" srcOrd="0" destOrd="0" presId="urn:microsoft.com/office/officeart/2008/layout/VerticalCurvedList"/>
    <dgm:cxn modelId="{18DDC2B2-C80B-4AAF-94B7-5FED9609F4E0}" srcId="{9EDD25E7-1DC8-4A91-9E37-29DF46F3AF11}" destId="{EE69392E-E423-4FC7-B029-003C3D7F2BF9}" srcOrd="1" destOrd="0" parTransId="{DE379E89-38DE-4188-B4BF-03037DBF278B}" sibTransId="{015D88EB-6CD8-4068-8321-3D95FCB522AF}"/>
    <dgm:cxn modelId="{6B914C34-F3A0-4EB7-A59B-B4E93F8E73C4}" srcId="{9EDD25E7-1DC8-4A91-9E37-29DF46F3AF11}" destId="{9712BE7A-2B77-4BBF-8A09-966956FF708F}" srcOrd="2" destOrd="0" parTransId="{7A66C2D5-353B-4150-8DDB-F641B161DBA5}" sibTransId="{0FA6B70E-1D0D-4184-AAB1-F14E93CA1949}"/>
    <dgm:cxn modelId="{12A5D5B8-CED4-4B45-8865-C69A2EE478B6}" srcId="{9EDD25E7-1DC8-4A91-9E37-29DF46F3AF11}" destId="{73F03BB1-C4F6-44E6-B22A-2529683C44F8}" srcOrd="3" destOrd="0" parTransId="{1C8CF730-2E74-4AAE-87A8-DBFCB98FEACC}" sibTransId="{FA24C7F8-DE43-4F7F-96E5-195707A5CD15}"/>
    <dgm:cxn modelId="{EF97BBED-357B-4ADF-9E29-494659EB4F2E}" type="presOf" srcId="{DC2A4E26-6B69-46F8-B677-B4FFBF8F6E4F}" destId="{4268C188-FAB4-4A05-AE39-2EE5C171EDD0}" srcOrd="0" destOrd="0" presId="urn:microsoft.com/office/officeart/2008/layout/VerticalCurvedList"/>
    <dgm:cxn modelId="{24D28CB0-EFFE-4599-BC78-4EB202270022}" srcId="{9EDD25E7-1DC8-4A91-9E37-29DF46F3AF11}" destId="{F49270A3-F6A4-45A3-B0BF-FD2E135F0D67}" srcOrd="0" destOrd="0" parTransId="{081E7064-9B3E-4C93-9ED3-533EDE1B53B2}" sibTransId="{DC2A4E26-6B69-46F8-B677-B4FFBF8F6E4F}"/>
    <dgm:cxn modelId="{ECAB220D-BF34-46AF-98FF-BAC2E3DB12BE}" type="presOf" srcId="{F49270A3-F6A4-45A3-B0BF-FD2E135F0D67}" destId="{01C62D0E-31AC-4D49-B91C-EB5A0C8C156D}" srcOrd="0" destOrd="0" presId="urn:microsoft.com/office/officeart/2008/layout/VerticalCurvedList"/>
    <dgm:cxn modelId="{FCDCBA7C-7EB1-431E-AF76-1D6F5B83037E}" type="presOf" srcId="{EE69392E-E423-4FC7-B029-003C3D7F2BF9}" destId="{9EB52805-963A-4DBF-9CFC-A7CAC677FE66}" srcOrd="0" destOrd="0" presId="urn:microsoft.com/office/officeart/2008/layout/VerticalCurvedList"/>
    <dgm:cxn modelId="{BE04FB71-EAB4-4838-9E4A-644D5AEFFE82}" type="presOf" srcId="{9712BE7A-2B77-4BBF-8A09-966956FF708F}" destId="{863C076F-A74B-4126-A818-AB864AB0DE0E}" srcOrd="0" destOrd="0" presId="urn:microsoft.com/office/officeart/2008/layout/VerticalCurvedList"/>
    <dgm:cxn modelId="{76E84D98-F018-462D-8BAF-E0B8FDE8D2F6}" type="presParOf" srcId="{C059ABAB-3159-4943-AF27-34493F28BED8}" destId="{D7EB4230-93DD-40D4-8CB8-1010C27CAA57}" srcOrd="0" destOrd="0" presId="urn:microsoft.com/office/officeart/2008/layout/VerticalCurvedList"/>
    <dgm:cxn modelId="{4CAE5A68-58E1-498B-8209-4F21BEAF2B5B}" type="presParOf" srcId="{D7EB4230-93DD-40D4-8CB8-1010C27CAA57}" destId="{38DA6AD0-98B0-4E3F-B261-1D67D1B68160}" srcOrd="0" destOrd="0" presId="urn:microsoft.com/office/officeart/2008/layout/VerticalCurvedList"/>
    <dgm:cxn modelId="{6CAD16B9-4470-4E61-A93B-85870B32C24D}" type="presParOf" srcId="{38DA6AD0-98B0-4E3F-B261-1D67D1B68160}" destId="{7AD6C87A-79D3-40DC-91F1-4E7D8019E291}" srcOrd="0" destOrd="0" presId="urn:microsoft.com/office/officeart/2008/layout/VerticalCurvedList"/>
    <dgm:cxn modelId="{BCC7854D-F409-4DE6-8356-B7FF4637043A}" type="presParOf" srcId="{38DA6AD0-98B0-4E3F-B261-1D67D1B68160}" destId="{4268C188-FAB4-4A05-AE39-2EE5C171EDD0}" srcOrd="1" destOrd="0" presId="urn:microsoft.com/office/officeart/2008/layout/VerticalCurvedList"/>
    <dgm:cxn modelId="{DA9CC3C5-DF61-4826-8D7D-CCE4D3E91B7F}" type="presParOf" srcId="{38DA6AD0-98B0-4E3F-B261-1D67D1B68160}" destId="{EC1F7B2D-9841-40FE-9581-C20E83403CE9}" srcOrd="2" destOrd="0" presId="urn:microsoft.com/office/officeart/2008/layout/VerticalCurvedList"/>
    <dgm:cxn modelId="{9B5F99EB-0EB3-4057-8F9A-3BFB3B6D1142}" type="presParOf" srcId="{38DA6AD0-98B0-4E3F-B261-1D67D1B68160}" destId="{3D0A1BD8-DDC0-47F8-98FD-AF5FA79BC1FE}" srcOrd="3" destOrd="0" presId="urn:microsoft.com/office/officeart/2008/layout/VerticalCurvedList"/>
    <dgm:cxn modelId="{D48AC930-231F-4996-ACF3-30E6DFB3A188}" type="presParOf" srcId="{D7EB4230-93DD-40D4-8CB8-1010C27CAA57}" destId="{01C62D0E-31AC-4D49-B91C-EB5A0C8C156D}" srcOrd="1" destOrd="0" presId="urn:microsoft.com/office/officeart/2008/layout/VerticalCurvedList"/>
    <dgm:cxn modelId="{622490C6-8B4C-4128-8A9F-F160AC1EA91C}" type="presParOf" srcId="{D7EB4230-93DD-40D4-8CB8-1010C27CAA57}" destId="{3821720A-0E74-4477-89FB-1C9A4D9934A6}" srcOrd="2" destOrd="0" presId="urn:microsoft.com/office/officeart/2008/layout/VerticalCurvedList"/>
    <dgm:cxn modelId="{565391F9-D5B6-4638-AFCD-762DB7E19FCA}" type="presParOf" srcId="{3821720A-0E74-4477-89FB-1C9A4D9934A6}" destId="{1D0A8294-425F-4568-8533-B5011C00022A}" srcOrd="0" destOrd="0" presId="urn:microsoft.com/office/officeart/2008/layout/VerticalCurvedList"/>
    <dgm:cxn modelId="{6BDEE2BD-7A1C-4C71-99BC-DEF02D4AC884}" type="presParOf" srcId="{D7EB4230-93DD-40D4-8CB8-1010C27CAA57}" destId="{9EB52805-963A-4DBF-9CFC-A7CAC677FE66}" srcOrd="3" destOrd="0" presId="urn:microsoft.com/office/officeart/2008/layout/VerticalCurvedList"/>
    <dgm:cxn modelId="{D3E4996C-06B8-4A5A-A141-0182B0DC32FF}" type="presParOf" srcId="{D7EB4230-93DD-40D4-8CB8-1010C27CAA57}" destId="{47F2B0EB-7533-419F-A6E9-C54C86EE0D57}" srcOrd="4" destOrd="0" presId="urn:microsoft.com/office/officeart/2008/layout/VerticalCurvedList"/>
    <dgm:cxn modelId="{4659EF0C-AF6C-43F1-9934-C612F669E41C}" type="presParOf" srcId="{47F2B0EB-7533-419F-A6E9-C54C86EE0D57}" destId="{49B32258-6D41-4DA0-A06A-7742FE40E7DF}" srcOrd="0" destOrd="0" presId="urn:microsoft.com/office/officeart/2008/layout/VerticalCurvedList"/>
    <dgm:cxn modelId="{904A581A-8CB0-4BBB-AD70-9921EC17D03E}" type="presParOf" srcId="{D7EB4230-93DD-40D4-8CB8-1010C27CAA57}" destId="{863C076F-A74B-4126-A818-AB864AB0DE0E}" srcOrd="5" destOrd="0" presId="urn:microsoft.com/office/officeart/2008/layout/VerticalCurvedList"/>
    <dgm:cxn modelId="{BC4C766A-6BA1-4BC5-9572-91AB2DE28DBE}" type="presParOf" srcId="{D7EB4230-93DD-40D4-8CB8-1010C27CAA57}" destId="{EF147E7A-E097-43CF-A45D-DAE71FB077DC}" srcOrd="6" destOrd="0" presId="urn:microsoft.com/office/officeart/2008/layout/VerticalCurvedList"/>
    <dgm:cxn modelId="{8734CB35-F0C1-4799-BCEA-9F4C58BADF31}" type="presParOf" srcId="{EF147E7A-E097-43CF-A45D-DAE71FB077DC}" destId="{A4600014-B178-4885-BD41-62A76ACDA364}" srcOrd="0" destOrd="0" presId="urn:microsoft.com/office/officeart/2008/layout/VerticalCurvedList"/>
    <dgm:cxn modelId="{699B1B10-166D-4CBF-A6D3-65AAD6D17F4B}" type="presParOf" srcId="{D7EB4230-93DD-40D4-8CB8-1010C27CAA57}" destId="{2962D30D-AABD-4378-ADC1-25E1305B00DA}" srcOrd="7" destOrd="0" presId="urn:microsoft.com/office/officeart/2008/layout/VerticalCurvedList"/>
    <dgm:cxn modelId="{31849F57-062A-4CF2-B186-0F12073F93FC}" type="presParOf" srcId="{D7EB4230-93DD-40D4-8CB8-1010C27CAA57}" destId="{66CC6E17-20EF-4028-90E4-A8A8398F1D59}" srcOrd="8" destOrd="0" presId="urn:microsoft.com/office/officeart/2008/layout/VerticalCurvedList"/>
    <dgm:cxn modelId="{FEA18062-936A-477E-980B-DF5626C81F54}" type="presParOf" srcId="{66CC6E17-20EF-4028-90E4-A8A8398F1D59}" destId="{24E88A63-9589-4CC7-ACE5-1114BE8DC6F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960DEB3A-18C8-47F2-876C-66EBF7D6FCE7}" type="doc">
      <dgm:prSet loTypeId="urn:microsoft.com/office/officeart/2005/8/layout/hList6" loCatId="list" qsTypeId="urn:microsoft.com/office/officeart/2005/8/quickstyle/simple3" qsCatId="simple" csTypeId="urn:microsoft.com/office/officeart/2005/8/colors/accent1_3" csCatId="accent1" phldr="1"/>
      <dgm:spPr/>
      <dgm:t>
        <a:bodyPr/>
        <a:lstStyle/>
        <a:p>
          <a:endParaRPr lang="fr-FR"/>
        </a:p>
      </dgm:t>
    </dgm:pt>
    <dgm:pt modelId="{27531A7E-82D2-4304-8D33-D28B9AE102B5}">
      <dgm:prSet phldrT="[Texte]"/>
      <dgm:spPr/>
      <dgm:t>
        <a:bodyPr/>
        <a:lstStyle/>
        <a:p>
          <a:r>
            <a:rPr lang="fr-FR" dirty="0" smtClean="0"/>
            <a:t>Enveloppe financière</a:t>
          </a:r>
          <a:endParaRPr lang="fr-FR" dirty="0"/>
        </a:p>
      </dgm:t>
    </dgm:pt>
    <dgm:pt modelId="{B0F1F018-76AF-45A8-9ECD-42EB9DF21444}" type="parTrans" cxnId="{D7968955-F123-4DC9-AE82-6A1523000303}">
      <dgm:prSet/>
      <dgm:spPr/>
      <dgm:t>
        <a:bodyPr/>
        <a:lstStyle/>
        <a:p>
          <a:endParaRPr lang="fr-FR"/>
        </a:p>
      </dgm:t>
    </dgm:pt>
    <dgm:pt modelId="{2DB721C5-7CDA-4F04-9A86-B30A0FAC6DC3}" type="sibTrans" cxnId="{D7968955-F123-4DC9-AE82-6A1523000303}">
      <dgm:prSet/>
      <dgm:spPr/>
      <dgm:t>
        <a:bodyPr/>
        <a:lstStyle/>
        <a:p>
          <a:endParaRPr lang="fr-FR"/>
        </a:p>
      </dgm:t>
    </dgm:pt>
    <dgm:pt modelId="{ED3C363E-F81D-4A4C-800C-BC5C33B2ACD7}">
      <dgm:prSet phldrT="[Texte]"/>
      <dgm:spPr/>
      <dgm:t>
        <a:bodyPr/>
        <a:lstStyle/>
        <a:p>
          <a:r>
            <a:rPr lang="fr-FR" dirty="0" smtClean="0"/>
            <a:t>L’enveloppe n’est pas notifiée ce qui nuit aux négociations</a:t>
          </a:r>
          <a:endParaRPr lang="fr-FR" dirty="0"/>
        </a:p>
      </dgm:t>
    </dgm:pt>
    <dgm:pt modelId="{A8610078-E094-4A61-B6BC-3ACC20CF8C24}" type="parTrans" cxnId="{6D84FFB5-867C-44FF-A138-D73FEAA73331}">
      <dgm:prSet/>
      <dgm:spPr/>
      <dgm:t>
        <a:bodyPr/>
        <a:lstStyle/>
        <a:p>
          <a:endParaRPr lang="fr-FR"/>
        </a:p>
      </dgm:t>
    </dgm:pt>
    <dgm:pt modelId="{885DE689-F958-484C-86D3-3A719A8D81F7}" type="sibTrans" cxnId="{6D84FFB5-867C-44FF-A138-D73FEAA73331}">
      <dgm:prSet/>
      <dgm:spPr/>
      <dgm:t>
        <a:bodyPr/>
        <a:lstStyle/>
        <a:p>
          <a:endParaRPr lang="fr-FR"/>
        </a:p>
      </dgm:t>
    </dgm:pt>
    <dgm:pt modelId="{4E347703-4B32-493F-8411-0C946205E7FC}">
      <dgm:prSet phldrT="[Texte]"/>
      <dgm:spPr/>
      <dgm:t>
        <a:bodyPr/>
        <a:lstStyle/>
        <a:p>
          <a:r>
            <a:rPr lang="fr-FR" dirty="0" smtClean="0"/>
            <a:t>Accréditation des organismes intermédiaires</a:t>
          </a:r>
          <a:endParaRPr lang="fr-FR" dirty="0"/>
        </a:p>
      </dgm:t>
    </dgm:pt>
    <dgm:pt modelId="{C8541C3C-74EF-446A-885E-E8B8A484920C}" type="parTrans" cxnId="{09409B5F-D0FD-4F5A-AC9C-FE1F28E864A5}">
      <dgm:prSet/>
      <dgm:spPr/>
      <dgm:t>
        <a:bodyPr/>
        <a:lstStyle/>
        <a:p>
          <a:endParaRPr lang="fr-FR"/>
        </a:p>
      </dgm:t>
    </dgm:pt>
    <dgm:pt modelId="{B6CB7B41-81EB-4593-998B-9BE24E0133C0}" type="sibTrans" cxnId="{09409B5F-D0FD-4F5A-AC9C-FE1F28E864A5}">
      <dgm:prSet/>
      <dgm:spPr/>
      <dgm:t>
        <a:bodyPr/>
        <a:lstStyle/>
        <a:p>
          <a:endParaRPr lang="fr-FR"/>
        </a:p>
      </dgm:t>
    </dgm:pt>
    <dgm:pt modelId="{EA9513DD-903B-4662-8A9E-E393F796EFF1}">
      <dgm:prSet phldrT="[Texte]"/>
      <dgm:spPr/>
      <dgm:t>
        <a:bodyPr/>
        <a:lstStyle/>
        <a:p>
          <a:r>
            <a:rPr lang="fr-FR" dirty="0" smtClean="0"/>
            <a:t>Proposition de </a:t>
          </a:r>
          <a:r>
            <a:rPr lang="fr-FR" i="1" dirty="0" smtClean="0"/>
            <a:t>statu quo </a:t>
          </a:r>
          <a:r>
            <a:rPr lang="fr-FR" dirty="0" smtClean="0"/>
            <a:t>faite par le service soit 4 Conseils départementaux et 2 métropoles</a:t>
          </a:r>
          <a:endParaRPr lang="fr-FR" dirty="0"/>
        </a:p>
      </dgm:t>
    </dgm:pt>
    <dgm:pt modelId="{6A8CEB8C-72C4-40CB-9F8F-9D94270E7392}" type="parTrans" cxnId="{AFAC4E0B-88B7-4A6F-9A1D-35BCBA367556}">
      <dgm:prSet/>
      <dgm:spPr/>
      <dgm:t>
        <a:bodyPr/>
        <a:lstStyle/>
        <a:p>
          <a:endParaRPr lang="fr-FR"/>
        </a:p>
      </dgm:t>
    </dgm:pt>
    <dgm:pt modelId="{EE0FB395-584F-4072-9BA9-4534B3338C56}" type="sibTrans" cxnId="{AFAC4E0B-88B7-4A6F-9A1D-35BCBA367556}">
      <dgm:prSet/>
      <dgm:spPr/>
      <dgm:t>
        <a:bodyPr/>
        <a:lstStyle/>
        <a:p>
          <a:endParaRPr lang="fr-FR"/>
        </a:p>
      </dgm:t>
    </dgm:pt>
    <dgm:pt modelId="{2085E5A4-2009-4BEE-9244-2218D5940D63}">
      <dgm:prSet phldrT="[Texte]"/>
      <dgm:spPr/>
      <dgm:t>
        <a:bodyPr/>
        <a:lstStyle/>
        <a:p>
          <a:r>
            <a:rPr lang="fr-FR" dirty="0" smtClean="0"/>
            <a:t>Un montant prévisionnel allant de 153 M€ à 165 M€ à été évoqué</a:t>
          </a:r>
          <a:endParaRPr lang="fr-FR" dirty="0"/>
        </a:p>
      </dgm:t>
    </dgm:pt>
    <dgm:pt modelId="{06748BE8-55BE-4F6D-9FA9-FD9789A39A6B}" type="parTrans" cxnId="{4A571B60-E777-4364-A1DE-01A85511E432}">
      <dgm:prSet/>
      <dgm:spPr/>
      <dgm:t>
        <a:bodyPr/>
        <a:lstStyle/>
        <a:p>
          <a:endParaRPr lang="fr-FR"/>
        </a:p>
      </dgm:t>
    </dgm:pt>
    <dgm:pt modelId="{7892117B-23D9-4C5F-A244-E88837EE0C24}" type="sibTrans" cxnId="{4A571B60-E777-4364-A1DE-01A85511E432}">
      <dgm:prSet/>
      <dgm:spPr/>
      <dgm:t>
        <a:bodyPr/>
        <a:lstStyle/>
        <a:p>
          <a:endParaRPr lang="fr-FR"/>
        </a:p>
      </dgm:t>
    </dgm:pt>
    <dgm:pt modelId="{68474498-EF4F-4668-825B-4FAD0C3688F7}">
      <dgm:prSet phldrT="[Texte]"/>
      <dgm:spPr/>
      <dgm:t>
        <a:bodyPr/>
        <a:lstStyle/>
        <a:p>
          <a:r>
            <a:rPr lang="fr-FR" dirty="0" smtClean="0"/>
            <a:t>Les obligations de concentrations thématiques livrées le 7 juillet permettent de commencer à réfléchir</a:t>
          </a:r>
          <a:endParaRPr lang="fr-FR" dirty="0"/>
        </a:p>
      </dgm:t>
    </dgm:pt>
    <dgm:pt modelId="{5C6E5829-0B5A-4749-984F-634C569E6AFD}" type="parTrans" cxnId="{724EDB19-F962-4B98-9F77-D67E71203DBB}">
      <dgm:prSet/>
      <dgm:spPr/>
      <dgm:t>
        <a:bodyPr/>
        <a:lstStyle/>
        <a:p>
          <a:endParaRPr lang="fr-FR"/>
        </a:p>
      </dgm:t>
    </dgm:pt>
    <dgm:pt modelId="{93D34FED-B765-47CA-8750-DDE1358801FD}" type="sibTrans" cxnId="{724EDB19-F962-4B98-9F77-D67E71203DBB}">
      <dgm:prSet/>
      <dgm:spPr/>
      <dgm:t>
        <a:bodyPr/>
        <a:lstStyle/>
        <a:p>
          <a:endParaRPr lang="fr-FR"/>
        </a:p>
      </dgm:t>
    </dgm:pt>
    <dgm:pt modelId="{84E364B9-89C1-4091-9B88-09226396AD93}">
      <dgm:prSet phldrT="[Texte]" custT="1"/>
      <dgm:spPr/>
      <dgm:t>
        <a:bodyPr/>
        <a:lstStyle/>
        <a:p>
          <a:r>
            <a:rPr lang="fr-FR" sz="1400" dirty="0" smtClean="0"/>
            <a:t>PON</a:t>
          </a:r>
          <a:endParaRPr lang="fr-FR" sz="1400" dirty="0"/>
        </a:p>
      </dgm:t>
    </dgm:pt>
    <dgm:pt modelId="{9F2A2745-9FED-414E-BD63-7B75D570ABC1}" type="parTrans" cxnId="{651ABE5D-D3A4-4EB5-86DD-7743E781430B}">
      <dgm:prSet/>
      <dgm:spPr/>
      <dgm:t>
        <a:bodyPr/>
        <a:lstStyle/>
        <a:p>
          <a:endParaRPr lang="fr-FR"/>
        </a:p>
      </dgm:t>
    </dgm:pt>
    <dgm:pt modelId="{9AB15696-2EA8-4A1A-B2E0-81FC6BBFB847}" type="sibTrans" cxnId="{651ABE5D-D3A4-4EB5-86DD-7743E781430B}">
      <dgm:prSet/>
      <dgm:spPr/>
      <dgm:t>
        <a:bodyPr/>
        <a:lstStyle/>
        <a:p>
          <a:endParaRPr lang="fr-FR"/>
        </a:p>
      </dgm:t>
    </dgm:pt>
    <dgm:pt modelId="{B9FEBCC7-DDAB-469B-901C-8EAA569259B7}">
      <dgm:prSet phldrT="[Texte]" custT="1"/>
      <dgm:spPr/>
      <dgm:t>
        <a:bodyPr/>
        <a:lstStyle/>
        <a:p>
          <a:r>
            <a:rPr lang="fr-FR" sz="1400" dirty="0" smtClean="0"/>
            <a:t>Une version 4 a été livrée le 7 juillet 2021</a:t>
          </a:r>
          <a:endParaRPr lang="fr-FR" sz="1400" dirty="0"/>
        </a:p>
      </dgm:t>
    </dgm:pt>
    <dgm:pt modelId="{2C948F00-E806-4506-B021-ED61CFBD0641}" type="parTrans" cxnId="{017B4EE9-E1C2-42F9-ACDD-3A65E264DF94}">
      <dgm:prSet/>
      <dgm:spPr/>
      <dgm:t>
        <a:bodyPr/>
        <a:lstStyle/>
        <a:p>
          <a:endParaRPr lang="fr-FR"/>
        </a:p>
      </dgm:t>
    </dgm:pt>
    <dgm:pt modelId="{1BA354DA-5DC7-40EE-9178-2D2A74FD12D5}" type="sibTrans" cxnId="{017B4EE9-E1C2-42F9-ACDD-3A65E264DF94}">
      <dgm:prSet/>
      <dgm:spPr/>
      <dgm:t>
        <a:bodyPr/>
        <a:lstStyle/>
        <a:p>
          <a:endParaRPr lang="fr-FR"/>
        </a:p>
      </dgm:t>
    </dgm:pt>
    <dgm:pt modelId="{69D40B16-9AA1-47FA-AB9B-F7A4D51D7C38}">
      <dgm:prSet phldrT="[Texte]"/>
      <dgm:spPr/>
      <dgm:t>
        <a:bodyPr/>
        <a:lstStyle/>
        <a:p>
          <a:r>
            <a:rPr lang="fr-FR" dirty="0" smtClean="0"/>
            <a:t>A priori  accepté par la DGEFP: </a:t>
          </a:r>
          <a:r>
            <a:rPr lang="fr-FR" b="1" dirty="0" smtClean="0"/>
            <a:t>la stabilité permet d’entamer les débats</a:t>
          </a:r>
          <a:endParaRPr lang="fr-FR" b="1" dirty="0"/>
        </a:p>
      </dgm:t>
    </dgm:pt>
    <dgm:pt modelId="{C75D2545-653D-403B-8200-3B118097A625}" type="parTrans" cxnId="{8CF455A1-7178-4066-A688-C1FC84AA985C}">
      <dgm:prSet/>
      <dgm:spPr/>
      <dgm:t>
        <a:bodyPr/>
        <a:lstStyle/>
        <a:p>
          <a:endParaRPr lang="fr-FR"/>
        </a:p>
      </dgm:t>
    </dgm:pt>
    <dgm:pt modelId="{BA83264B-826F-4F50-AB98-62477B4C8E77}" type="sibTrans" cxnId="{8CF455A1-7178-4066-A688-C1FC84AA985C}">
      <dgm:prSet/>
      <dgm:spPr/>
      <dgm:t>
        <a:bodyPr/>
        <a:lstStyle/>
        <a:p>
          <a:endParaRPr lang="fr-FR"/>
        </a:p>
      </dgm:t>
    </dgm:pt>
    <dgm:pt modelId="{78F85484-A20A-4DB2-87EA-175DCD8BACD1}">
      <dgm:prSet phldrT="[Texte]" custT="1"/>
      <dgm:spPr/>
      <dgm:t>
        <a:bodyPr/>
        <a:lstStyle/>
        <a:p>
          <a:r>
            <a:rPr lang="fr-FR" sz="1400" smtClean="0"/>
            <a:t>Publication des Règlements au 30/06/2021: </a:t>
          </a:r>
          <a:r>
            <a:rPr lang="en-US" sz="1400" smtClean="0">
              <a:hlinkClick xmlns:r="http://schemas.openxmlformats.org/officeDocument/2006/relationships" r:id="rId1"/>
            </a:rPr>
            <a:t>https://eur-lex.europa.eu/legal-content/EN/TXT/?uri=OJ:L:2021:231:TOC</a:t>
          </a:r>
          <a:endParaRPr lang="fr-FR" sz="1400" dirty="0"/>
        </a:p>
      </dgm:t>
    </dgm:pt>
    <dgm:pt modelId="{80E2AA75-0F84-420F-BACB-270F73D7F717}" type="parTrans" cxnId="{2745FB58-B2BE-4469-9E46-BEA8E5DE916C}">
      <dgm:prSet/>
      <dgm:spPr/>
      <dgm:t>
        <a:bodyPr/>
        <a:lstStyle/>
        <a:p>
          <a:endParaRPr lang="fr-FR"/>
        </a:p>
      </dgm:t>
    </dgm:pt>
    <dgm:pt modelId="{60BE389F-4E80-47E9-B2A8-4516E063269E}" type="sibTrans" cxnId="{2745FB58-B2BE-4469-9E46-BEA8E5DE916C}">
      <dgm:prSet/>
      <dgm:spPr/>
      <dgm:t>
        <a:bodyPr/>
        <a:lstStyle/>
        <a:p>
          <a:endParaRPr lang="fr-FR"/>
        </a:p>
      </dgm:t>
    </dgm:pt>
    <dgm:pt modelId="{8710AE60-6F3E-4896-AB41-D7482AC0865D}">
      <dgm:prSet phldrT="[Texte]" custT="1"/>
      <dgm:spPr/>
      <dgm:t>
        <a:bodyPr/>
        <a:lstStyle/>
        <a:p>
          <a:endParaRPr lang="fr-FR" sz="1400" dirty="0"/>
        </a:p>
      </dgm:t>
    </dgm:pt>
    <dgm:pt modelId="{F50A1AAF-EB19-49F0-995E-6AC058A1E66E}" type="parTrans" cxnId="{6DFACD40-0654-4FEE-B548-B49C8E8926A1}">
      <dgm:prSet/>
      <dgm:spPr/>
      <dgm:t>
        <a:bodyPr/>
        <a:lstStyle/>
        <a:p>
          <a:endParaRPr lang="fr-FR"/>
        </a:p>
      </dgm:t>
    </dgm:pt>
    <dgm:pt modelId="{BA647224-1B2F-45ED-BA15-7281E134DD7B}" type="sibTrans" cxnId="{6DFACD40-0654-4FEE-B548-B49C8E8926A1}">
      <dgm:prSet/>
      <dgm:spPr/>
      <dgm:t>
        <a:bodyPr/>
        <a:lstStyle/>
        <a:p>
          <a:endParaRPr lang="fr-FR"/>
        </a:p>
      </dgm:t>
    </dgm:pt>
    <dgm:pt modelId="{422DCE4D-3929-43E1-BE06-08E0570EF7E1}">
      <dgm:prSet phldrT="[Texte]"/>
      <dgm:spPr/>
      <dgm:t>
        <a:bodyPr/>
        <a:lstStyle/>
        <a:p>
          <a:r>
            <a:rPr lang="fr-FR" b="1" dirty="0" smtClean="0"/>
            <a:t>Les DREETS souhaitent obtenir une notification officielle</a:t>
          </a:r>
          <a:endParaRPr lang="fr-FR" b="1" dirty="0"/>
        </a:p>
      </dgm:t>
    </dgm:pt>
    <dgm:pt modelId="{323F22B9-176B-4F05-9C55-535CE2D78E29}" type="parTrans" cxnId="{DCA7B4D5-78E7-41C7-B83B-0F8C09907831}">
      <dgm:prSet/>
      <dgm:spPr/>
      <dgm:t>
        <a:bodyPr/>
        <a:lstStyle/>
        <a:p>
          <a:endParaRPr lang="fr-FR"/>
        </a:p>
      </dgm:t>
    </dgm:pt>
    <dgm:pt modelId="{9038075F-2736-42BF-AC08-C08F50080D6B}" type="sibTrans" cxnId="{DCA7B4D5-78E7-41C7-B83B-0F8C09907831}">
      <dgm:prSet/>
      <dgm:spPr/>
      <dgm:t>
        <a:bodyPr/>
        <a:lstStyle/>
        <a:p>
          <a:endParaRPr lang="fr-FR"/>
        </a:p>
      </dgm:t>
    </dgm:pt>
    <dgm:pt modelId="{25F1CFBB-5A41-42DB-BF85-0ECB8804DEF5}">
      <dgm:prSet phldrT="[Texte]"/>
      <dgm:spPr/>
      <dgm:t>
        <a:bodyPr/>
        <a:lstStyle/>
        <a:p>
          <a:endParaRPr lang="fr-FR" dirty="0"/>
        </a:p>
      </dgm:t>
    </dgm:pt>
    <dgm:pt modelId="{4781EEE7-D6AF-4FDC-A82B-235C70B5AFB9}" type="parTrans" cxnId="{59566C88-6D82-48E8-BA95-226D09133E53}">
      <dgm:prSet/>
      <dgm:spPr/>
      <dgm:t>
        <a:bodyPr/>
        <a:lstStyle/>
        <a:p>
          <a:endParaRPr lang="fr-FR"/>
        </a:p>
      </dgm:t>
    </dgm:pt>
    <dgm:pt modelId="{F59C73A4-24CA-408A-B096-339B64317385}" type="sibTrans" cxnId="{59566C88-6D82-48E8-BA95-226D09133E53}">
      <dgm:prSet/>
      <dgm:spPr/>
      <dgm:t>
        <a:bodyPr/>
        <a:lstStyle/>
        <a:p>
          <a:endParaRPr lang="fr-FR"/>
        </a:p>
      </dgm:t>
    </dgm:pt>
    <dgm:pt modelId="{24EDDD64-13DE-4F8C-8948-3B3E55E04738}">
      <dgm:prSet phldrT="[Texte]"/>
      <dgm:spPr/>
      <dgm:t>
        <a:bodyPr/>
        <a:lstStyle/>
        <a:p>
          <a:endParaRPr lang="fr-FR" dirty="0"/>
        </a:p>
      </dgm:t>
    </dgm:pt>
    <dgm:pt modelId="{C04A727E-1DE1-4F55-A37E-94A1A996D9C7}" type="parTrans" cxnId="{F7295DCF-A216-4269-A44D-E70218B4B378}">
      <dgm:prSet/>
      <dgm:spPr/>
      <dgm:t>
        <a:bodyPr/>
        <a:lstStyle/>
        <a:p>
          <a:endParaRPr lang="fr-FR"/>
        </a:p>
      </dgm:t>
    </dgm:pt>
    <dgm:pt modelId="{D3AB06D8-4663-45AB-B530-A796590A272A}" type="sibTrans" cxnId="{F7295DCF-A216-4269-A44D-E70218B4B378}">
      <dgm:prSet/>
      <dgm:spPr/>
      <dgm:t>
        <a:bodyPr/>
        <a:lstStyle/>
        <a:p>
          <a:endParaRPr lang="fr-FR"/>
        </a:p>
      </dgm:t>
    </dgm:pt>
    <dgm:pt modelId="{FBBB6749-F9B6-4077-A170-73F38DB4FC8C}" type="pres">
      <dgm:prSet presAssocID="{960DEB3A-18C8-47F2-876C-66EBF7D6FCE7}" presName="Name0" presStyleCnt="0">
        <dgm:presLayoutVars>
          <dgm:dir/>
          <dgm:resizeHandles val="exact"/>
        </dgm:presLayoutVars>
      </dgm:prSet>
      <dgm:spPr/>
      <dgm:t>
        <a:bodyPr/>
        <a:lstStyle/>
        <a:p>
          <a:endParaRPr lang="fr-FR"/>
        </a:p>
      </dgm:t>
    </dgm:pt>
    <dgm:pt modelId="{691105C9-79B8-44F2-96B9-95EC669866B6}" type="pres">
      <dgm:prSet presAssocID="{84E364B9-89C1-4091-9B88-09226396AD93}" presName="node" presStyleLbl="node1" presStyleIdx="0" presStyleCnt="3" custLinFactNeighborX="39882" custLinFactNeighborY="1087">
        <dgm:presLayoutVars>
          <dgm:bulletEnabled val="1"/>
        </dgm:presLayoutVars>
      </dgm:prSet>
      <dgm:spPr/>
      <dgm:t>
        <a:bodyPr/>
        <a:lstStyle/>
        <a:p>
          <a:endParaRPr lang="fr-FR"/>
        </a:p>
      </dgm:t>
    </dgm:pt>
    <dgm:pt modelId="{05420AC1-25CE-4713-A8C5-042793F54C0B}" type="pres">
      <dgm:prSet presAssocID="{9AB15696-2EA8-4A1A-B2E0-81FC6BBFB847}" presName="sibTrans" presStyleCnt="0"/>
      <dgm:spPr/>
      <dgm:t>
        <a:bodyPr/>
        <a:lstStyle/>
        <a:p>
          <a:endParaRPr lang="fr-FR"/>
        </a:p>
      </dgm:t>
    </dgm:pt>
    <dgm:pt modelId="{D8645334-8222-41DF-9364-92805B93B98A}" type="pres">
      <dgm:prSet presAssocID="{27531A7E-82D2-4304-8D33-D28B9AE102B5}" presName="node" presStyleLbl="node1" presStyleIdx="1" presStyleCnt="3">
        <dgm:presLayoutVars>
          <dgm:bulletEnabled val="1"/>
        </dgm:presLayoutVars>
      </dgm:prSet>
      <dgm:spPr/>
      <dgm:t>
        <a:bodyPr/>
        <a:lstStyle/>
        <a:p>
          <a:endParaRPr lang="fr-FR"/>
        </a:p>
      </dgm:t>
    </dgm:pt>
    <dgm:pt modelId="{6C1F9643-C16D-416F-B761-BC58847E07B5}" type="pres">
      <dgm:prSet presAssocID="{2DB721C5-7CDA-4F04-9A86-B30A0FAC6DC3}" presName="sibTrans" presStyleCnt="0"/>
      <dgm:spPr/>
      <dgm:t>
        <a:bodyPr/>
        <a:lstStyle/>
        <a:p>
          <a:endParaRPr lang="fr-FR"/>
        </a:p>
      </dgm:t>
    </dgm:pt>
    <dgm:pt modelId="{767C7320-56DC-44C9-BA64-BAF0BDF4E17B}" type="pres">
      <dgm:prSet presAssocID="{4E347703-4B32-493F-8411-0C946205E7FC}" presName="node" presStyleLbl="node1" presStyleIdx="2" presStyleCnt="3">
        <dgm:presLayoutVars>
          <dgm:bulletEnabled val="1"/>
        </dgm:presLayoutVars>
      </dgm:prSet>
      <dgm:spPr/>
      <dgm:t>
        <a:bodyPr/>
        <a:lstStyle/>
        <a:p>
          <a:endParaRPr lang="fr-FR"/>
        </a:p>
      </dgm:t>
    </dgm:pt>
  </dgm:ptLst>
  <dgm:cxnLst>
    <dgm:cxn modelId="{84111BB6-D899-4908-B977-641B10E2F690}" type="presOf" srcId="{24EDDD64-13DE-4F8C-8948-3B3E55E04738}" destId="{D8645334-8222-41DF-9364-92805B93B98A}" srcOrd="0" destOrd="4" presId="urn:microsoft.com/office/officeart/2005/8/layout/hList6"/>
    <dgm:cxn modelId="{017B4EE9-E1C2-42F9-ACDD-3A65E264DF94}" srcId="{84E364B9-89C1-4091-9B88-09226396AD93}" destId="{B9FEBCC7-DDAB-469B-901C-8EAA569259B7}" srcOrd="0" destOrd="0" parTransId="{2C948F00-E806-4506-B021-ED61CFBD0641}" sibTransId="{1BA354DA-5DC7-40EE-9178-2D2A74FD12D5}"/>
    <dgm:cxn modelId="{AFAC4E0B-88B7-4A6F-9A1D-35BCBA367556}" srcId="{4E347703-4B32-493F-8411-0C946205E7FC}" destId="{EA9513DD-903B-4662-8A9E-E393F796EFF1}" srcOrd="0" destOrd="0" parTransId="{6A8CEB8C-72C4-40CB-9F8F-9D94270E7392}" sibTransId="{EE0FB395-584F-4072-9BA9-4534B3338C56}"/>
    <dgm:cxn modelId="{7C07A22F-318F-4979-AD92-3D851851C173}" type="presOf" srcId="{B9FEBCC7-DDAB-469B-901C-8EAA569259B7}" destId="{691105C9-79B8-44F2-96B9-95EC669866B6}" srcOrd="0" destOrd="1" presId="urn:microsoft.com/office/officeart/2005/8/layout/hList6"/>
    <dgm:cxn modelId="{4396F42C-28B4-4574-9E4B-4DFFE718185E}" type="presOf" srcId="{68474498-EF4F-4668-825B-4FAD0C3688F7}" destId="{D8645334-8222-41DF-9364-92805B93B98A}" srcOrd="0" destOrd="5" presId="urn:microsoft.com/office/officeart/2005/8/layout/hList6"/>
    <dgm:cxn modelId="{DCA7B4D5-78E7-41C7-B83B-0F8C09907831}" srcId="{4E347703-4B32-493F-8411-0C946205E7FC}" destId="{422DCE4D-3929-43E1-BE06-08E0570EF7E1}" srcOrd="2" destOrd="0" parTransId="{323F22B9-176B-4F05-9C55-535CE2D78E29}" sibTransId="{9038075F-2736-42BF-AC08-C08F50080D6B}"/>
    <dgm:cxn modelId="{8F0E918D-F5AD-453F-8ED8-939C4AA21AC2}" type="presOf" srcId="{4E347703-4B32-493F-8411-0C946205E7FC}" destId="{767C7320-56DC-44C9-BA64-BAF0BDF4E17B}" srcOrd="0" destOrd="0" presId="urn:microsoft.com/office/officeart/2005/8/layout/hList6"/>
    <dgm:cxn modelId="{D4C5ED10-3041-4687-AA3C-0A11026A905F}" type="presOf" srcId="{69D40B16-9AA1-47FA-AB9B-F7A4D51D7C38}" destId="{767C7320-56DC-44C9-BA64-BAF0BDF4E17B}" srcOrd="0" destOrd="2" presId="urn:microsoft.com/office/officeart/2005/8/layout/hList6"/>
    <dgm:cxn modelId="{FBCC8430-6E7C-49D2-A604-994F2E3BAD54}" type="presOf" srcId="{2085E5A4-2009-4BEE-9244-2218D5940D63}" destId="{D8645334-8222-41DF-9364-92805B93B98A}" srcOrd="0" destOrd="3" presId="urn:microsoft.com/office/officeart/2005/8/layout/hList6"/>
    <dgm:cxn modelId="{09409B5F-D0FD-4F5A-AC9C-FE1F28E864A5}" srcId="{960DEB3A-18C8-47F2-876C-66EBF7D6FCE7}" destId="{4E347703-4B32-493F-8411-0C946205E7FC}" srcOrd="2" destOrd="0" parTransId="{C8541C3C-74EF-446A-885E-E8B8A484920C}" sibTransId="{B6CB7B41-81EB-4593-998B-9BE24E0133C0}"/>
    <dgm:cxn modelId="{4A571B60-E777-4364-A1DE-01A85511E432}" srcId="{27531A7E-82D2-4304-8D33-D28B9AE102B5}" destId="{2085E5A4-2009-4BEE-9244-2218D5940D63}" srcOrd="2" destOrd="0" parTransId="{06748BE8-55BE-4F6D-9FA9-FD9789A39A6B}" sibTransId="{7892117B-23D9-4C5F-A244-E88837EE0C24}"/>
    <dgm:cxn modelId="{A25282A6-19ED-4DC8-A77E-DE7E61AF2CAB}" type="presOf" srcId="{25F1CFBB-5A41-42DB-BF85-0ECB8804DEF5}" destId="{D8645334-8222-41DF-9364-92805B93B98A}" srcOrd="0" destOrd="2" presId="urn:microsoft.com/office/officeart/2005/8/layout/hList6"/>
    <dgm:cxn modelId="{6D84FFB5-867C-44FF-A138-D73FEAA73331}" srcId="{27531A7E-82D2-4304-8D33-D28B9AE102B5}" destId="{ED3C363E-F81D-4A4C-800C-BC5C33B2ACD7}" srcOrd="0" destOrd="0" parTransId="{A8610078-E094-4A61-B6BC-3ACC20CF8C24}" sibTransId="{885DE689-F958-484C-86D3-3A719A8D81F7}"/>
    <dgm:cxn modelId="{F7295DCF-A216-4269-A44D-E70218B4B378}" srcId="{27531A7E-82D2-4304-8D33-D28B9AE102B5}" destId="{24EDDD64-13DE-4F8C-8948-3B3E55E04738}" srcOrd="3" destOrd="0" parTransId="{C04A727E-1DE1-4F55-A37E-94A1A996D9C7}" sibTransId="{D3AB06D8-4663-45AB-B530-A796590A272A}"/>
    <dgm:cxn modelId="{49A59BA5-A83E-44BA-A89A-9F2F54221ECA}" type="presOf" srcId="{EA9513DD-903B-4662-8A9E-E393F796EFF1}" destId="{767C7320-56DC-44C9-BA64-BAF0BDF4E17B}" srcOrd="0" destOrd="1" presId="urn:microsoft.com/office/officeart/2005/8/layout/hList6"/>
    <dgm:cxn modelId="{D45CCF53-25BB-43C9-89F6-8A31D21C99B6}" type="presOf" srcId="{ED3C363E-F81D-4A4C-800C-BC5C33B2ACD7}" destId="{D8645334-8222-41DF-9364-92805B93B98A}" srcOrd="0" destOrd="1" presId="urn:microsoft.com/office/officeart/2005/8/layout/hList6"/>
    <dgm:cxn modelId="{A9BCCB23-B37D-4EC9-A102-96F15017CEBD}" type="presOf" srcId="{960DEB3A-18C8-47F2-876C-66EBF7D6FCE7}" destId="{FBBB6749-F9B6-4077-A170-73F38DB4FC8C}" srcOrd="0" destOrd="0" presId="urn:microsoft.com/office/officeart/2005/8/layout/hList6"/>
    <dgm:cxn modelId="{8CF455A1-7178-4066-A688-C1FC84AA985C}" srcId="{4E347703-4B32-493F-8411-0C946205E7FC}" destId="{69D40B16-9AA1-47FA-AB9B-F7A4D51D7C38}" srcOrd="1" destOrd="0" parTransId="{C75D2545-653D-403B-8200-3B118097A625}" sibTransId="{BA83264B-826F-4F50-AB98-62477B4C8E77}"/>
    <dgm:cxn modelId="{724EDB19-F962-4B98-9F77-D67E71203DBB}" srcId="{27531A7E-82D2-4304-8D33-D28B9AE102B5}" destId="{68474498-EF4F-4668-825B-4FAD0C3688F7}" srcOrd="4" destOrd="0" parTransId="{5C6E5829-0B5A-4749-984F-634C569E6AFD}" sibTransId="{93D34FED-B765-47CA-8750-DDE1358801FD}"/>
    <dgm:cxn modelId="{2745FB58-B2BE-4469-9E46-BEA8E5DE916C}" srcId="{84E364B9-89C1-4091-9B88-09226396AD93}" destId="{78F85484-A20A-4DB2-87EA-175DCD8BACD1}" srcOrd="2" destOrd="0" parTransId="{80E2AA75-0F84-420F-BACB-270F73D7F717}" sibTransId="{60BE389F-4E80-47E9-B2A8-4516E063269E}"/>
    <dgm:cxn modelId="{D7968955-F123-4DC9-AE82-6A1523000303}" srcId="{960DEB3A-18C8-47F2-876C-66EBF7D6FCE7}" destId="{27531A7E-82D2-4304-8D33-D28B9AE102B5}" srcOrd="1" destOrd="0" parTransId="{B0F1F018-76AF-45A8-9ECD-42EB9DF21444}" sibTransId="{2DB721C5-7CDA-4F04-9A86-B30A0FAC6DC3}"/>
    <dgm:cxn modelId="{59566C88-6D82-48E8-BA95-226D09133E53}" srcId="{27531A7E-82D2-4304-8D33-D28B9AE102B5}" destId="{25F1CFBB-5A41-42DB-BF85-0ECB8804DEF5}" srcOrd="1" destOrd="0" parTransId="{4781EEE7-D6AF-4FDC-A82B-235C70B5AFB9}" sibTransId="{F59C73A4-24CA-408A-B096-339B64317385}"/>
    <dgm:cxn modelId="{29B424B2-9438-47DD-9E73-A26802B57FE5}" type="presOf" srcId="{78F85484-A20A-4DB2-87EA-175DCD8BACD1}" destId="{691105C9-79B8-44F2-96B9-95EC669866B6}" srcOrd="0" destOrd="3" presId="urn:microsoft.com/office/officeart/2005/8/layout/hList6"/>
    <dgm:cxn modelId="{68EF3436-B375-440A-A6E2-1A305D3D98C9}" type="presOf" srcId="{84E364B9-89C1-4091-9B88-09226396AD93}" destId="{691105C9-79B8-44F2-96B9-95EC669866B6}" srcOrd="0" destOrd="0" presId="urn:microsoft.com/office/officeart/2005/8/layout/hList6"/>
    <dgm:cxn modelId="{34BA4FCD-120B-4DBD-A695-4E5FD8C6E1E2}" type="presOf" srcId="{27531A7E-82D2-4304-8D33-D28B9AE102B5}" destId="{D8645334-8222-41DF-9364-92805B93B98A}" srcOrd="0" destOrd="0" presId="urn:microsoft.com/office/officeart/2005/8/layout/hList6"/>
    <dgm:cxn modelId="{D104A72E-A73F-4DF8-BAD5-CA591A33458C}" type="presOf" srcId="{422DCE4D-3929-43E1-BE06-08E0570EF7E1}" destId="{767C7320-56DC-44C9-BA64-BAF0BDF4E17B}" srcOrd="0" destOrd="3" presId="urn:microsoft.com/office/officeart/2005/8/layout/hList6"/>
    <dgm:cxn modelId="{BA392E0D-3FC2-4227-8C19-EEDC187E4C3F}" type="presOf" srcId="{8710AE60-6F3E-4896-AB41-D7482AC0865D}" destId="{691105C9-79B8-44F2-96B9-95EC669866B6}" srcOrd="0" destOrd="2" presId="urn:microsoft.com/office/officeart/2005/8/layout/hList6"/>
    <dgm:cxn modelId="{6DFACD40-0654-4FEE-B548-B49C8E8926A1}" srcId="{84E364B9-89C1-4091-9B88-09226396AD93}" destId="{8710AE60-6F3E-4896-AB41-D7482AC0865D}" srcOrd="1" destOrd="0" parTransId="{F50A1AAF-EB19-49F0-995E-6AC058A1E66E}" sibTransId="{BA647224-1B2F-45ED-BA15-7281E134DD7B}"/>
    <dgm:cxn modelId="{651ABE5D-D3A4-4EB5-86DD-7743E781430B}" srcId="{960DEB3A-18C8-47F2-876C-66EBF7D6FCE7}" destId="{84E364B9-89C1-4091-9B88-09226396AD93}" srcOrd="0" destOrd="0" parTransId="{9F2A2745-9FED-414E-BD63-7B75D570ABC1}" sibTransId="{9AB15696-2EA8-4A1A-B2E0-81FC6BBFB847}"/>
    <dgm:cxn modelId="{BA5BB259-9B74-4FC8-96AC-955B35FCE847}" type="presParOf" srcId="{FBBB6749-F9B6-4077-A170-73F38DB4FC8C}" destId="{691105C9-79B8-44F2-96B9-95EC669866B6}" srcOrd="0" destOrd="0" presId="urn:microsoft.com/office/officeart/2005/8/layout/hList6"/>
    <dgm:cxn modelId="{D4473C0B-1B18-4322-8956-59AD7A63406C}" type="presParOf" srcId="{FBBB6749-F9B6-4077-A170-73F38DB4FC8C}" destId="{05420AC1-25CE-4713-A8C5-042793F54C0B}" srcOrd="1" destOrd="0" presId="urn:microsoft.com/office/officeart/2005/8/layout/hList6"/>
    <dgm:cxn modelId="{F895ECCF-5241-48F4-BFE0-D52FF1F861B7}" type="presParOf" srcId="{FBBB6749-F9B6-4077-A170-73F38DB4FC8C}" destId="{D8645334-8222-41DF-9364-92805B93B98A}" srcOrd="2" destOrd="0" presId="urn:microsoft.com/office/officeart/2005/8/layout/hList6"/>
    <dgm:cxn modelId="{939E1DDC-5D88-4C57-B8C9-7731FA818CCD}" type="presParOf" srcId="{FBBB6749-F9B6-4077-A170-73F38DB4FC8C}" destId="{6C1F9643-C16D-416F-B761-BC58847E07B5}" srcOrd="3" destOrd="0" presId="urn:microsoft.com/office/officeart/2005/8/layout/hList6"/>
    <dgm:cxn modelId="{C2BBE3AC-011C-40A9-A84B-6AA86DE0C308}" type="presParOf" srcId="{FBBB6749-F9B6-4077-A170-73F38DB4FC8C}" destId="{767C7320-56DC-44C9-BA64-BAF0BDF4E17B}"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CD0C7E3C-69DF-4623-8904-74AB9ECB6B75}" type="doc">
      <dgm:prSet loTypeId="urn:microsoft.com/office/officeart/2005/8/layout/default" loCatId="list" qsTypeId="urn:microsoft.com/office/officeart/2005/8/quickstyle/3d4" qsCatId="3D" csTypeId="urn:microsoft.com/office/officeart/2005/8/colors/accent1_4" csCatId="accent1" phldr="1"/>
      <dgm:spPr/>
      <dgm:t>
        <a:bodyPr/>
        <a:lstStyle/>
        <a:p>
          <a:endParaRPr lang="fr-FR"/>
        </a:p>
      </dgm:t>
    </dgm:pt>
    <dgm:pt modelId="{CCE34EA2-09BF-4CD4-AA24-4B8563E7C22F}">
      <dgm:prSet custT="1"/>
      <dgm:spPr/>
      <dgm:t>
        <a:bodyPr/>
        <a:lstStyle/>
        <a:p>
          <a:r>
            <a:rPr lang="fr-FR" sz="2000" b="1" u="sng" dirty="0" smtClean="0">
              <a:effectLst/>
            </a:rPr>
            <a:t>Rappel: </a:t>
          </a:r>
          <a:r>
            <a:rPr lang="fr-FR" sz="2000" b="1" u="none" dirty="0" smtClean="0">
              <a:effectLst/>
            </a:rPr>
            <a:t>répartition régionale de la maquette effectuée sur la base des périmètres régionaux actuels et s’appuyant sur des critères économiques et sociaux: nombre de chômeurs, nombre de bénéficiaires du RSA ou jeunes NEET - en tenant compte des situations historiques</a:t>
          </a:r>
        </a:p>
        <a:p>
          <a:endParaRPr lang="fr-FR" sz="2000" b="1" u="sng" dirty="0" smtClean="0">
            <a:effectLst/>
          </a:endParaRPr>
        </a:p>
        <a:p>
          <a:r>
            <a:rPr lang="fr-FR" sz="2000" b="1" u="sng" dirty="0" smtClean="0">
              <a:effectLst/>
            </a:rPr>
            <a:t>Message aux OI! et aux départements alpins non OI: </a:t>
          </a:r>
          <a:r>
            <a:rPr lang="fr-FR" sz="2000" b="1" u="none" dirty="0" smtClean="0">
              <a:effectLst/>
            </a:rPr>
            <a:t>Plus la notification interviendra tard (et en période estivale), plus nous devrons resserrer nos négociations = les services Europe – insertion et enfance doivent se consulter dès à présent en interne pour déterminer leur stratégie prévisionnelle avant de rencontrer la DREETS et les DEETS.</a:t>
          </a:r>
          <a:r>
            <a:rPr lang="fr-FR" sz="1400" b="1" u="none" dirty="0" smtClean="0">
              <a:effectLst/>
            </a:rPr>
            <a:t> </a:t>
          </a:r>
          <a:endParaRPr lang="fr-FR" sz="1400" b="1" u="none" dirty="0">
            <a:effectLst/>
          </a:endParaRPr>
        </a:p>
      </dgm:t>
    </dgm:pt>
    <dgm:pt modelId="{B88C83E3-8596-429D-8A98-ED48B21B695F}" type="parTrans" cxnId="{08B370C1-D8D8-44B4-954E-3AC864DFD429}">
      <dgm:prSet/>
      <dgm:spPr/>
      <dgm:t>
        <a:bodyPr/>
        <a:lstStyle/>
        <a:p>
          <a:endParaRPr lang="fr-FR"/>
        </a:p>
      </dgm:t>
    </dgm:pt>
    <dgm:pt modelId="{BD19E7DA-2339-4B77-B14B-F25A91DD34B3}" type="sibTrans" cxnId="{08B370C1-D8D8-44B4-954E-3AC864DFD429}">
      <dgm:prSet/>
      <dgm:spPr/>
      <dgm:t>
        <a:bodyPr/>
        <a:lstStyle/>
        <a:p>
          <a:endParaRPr lang="fr-FR"/>
        </a:p>
      </dgm:t>
    </dgm:pt>
    <dgm:pt modelId="{949B946F-6582-4408-B853-A4EA2E44827F}" type="pres">
      <dgm:prSet presAssocID="{CD0C7E3C-69DF-4623-8904-74AB9ECB6B75}" presName="diagram" presStyleCnt="0">
        <dgm:presLayoutVars>
          <dgm:dir/>
          <dgm:resizeHandles val="exact"/>
        </dgm:presLayoutVars>
      </dgm:prSet>
      <dgm:spPr/>
      <dgm:t>
        <a:bodyPr/>
        <a:lstStyle/>
        <a:p>
          <a:endParaRPr lang="fr-FR"/>
        </a:p>
      </dgm:t>
    </dgm:pt>
    <dgm:pt modelId="{8F771787-2DAB-48E1-8980-CF529A0C92A4}" type="pres">
      <dgm:prSet presAssocID="{CCE34EA2-09BF-4CD4-AA24-4B8563E7C22F}" presName="node" presStyleLbl="node1" presStyleIdx="0" presStyleCnt="1" custScaleX="175596" custScaleY="163053">
        <dgm:presLayoutVars>
          <dgm:bulletEnabled val="1"/>
        </dgm:presLayoutVars>
      </dgm:prSet>
      <dgm:spPr/>
      <dgm:t>
        <a:bodyPr/>
        <a:lstStyle/>
        <a:p>
          <a:endParaRPr lang="fr-FR"/>
        </a:p>
      </dgm:t>
    </dgm:pt>
  </dgm:ptLst>
  <dgm:cxnLst>
    <dgm:cxn modelId="{6D2DFB2C-5CD7-42C3-8AAE-673980995141}" type="presOf" srcId="{CD0C7E3C-69DF-4623-8904-74AB9ECB6B75}" destId="{949B946F-6582-4408-B853-A4EA2E44827F}" srcOrd="0" destOrd="0" presId="urn:microsoft.com/office/officeart/2005/8/layout/default"/>
    <dgm:cxn modelId="{710754A3-BB51-4D67-BFBA-165209F4136A}" type="presOf" srcId="{CCE34EA2-09BF-4CD4-AA24-4B8563E7C22F}" destId="{8F771787-2DAB-48E1-8980-CF529A0C92A4}" srcOrd="0" destOrd="0" presId="urn:microsoft.com/office/officeart/2005/8/layout/default"/>
    <dgm:cxn modelId="{08B370C1-D8D8-44B4-954E-3AC864DFD429}" srcId="{CD0C7E3C-69DF-4623-8904-74AB9ECB6B75}" destId="{CCE34EA2-09BF-4CD4-AA24-4B8563E7C22F}" srcOrd="0" destOrd="0" parTransId="{B88C83E3-8596-429D-8A98-ED48B21B695F}" sibTransId="{BD19E7DA-2339-4B77-B14B-F25A91DD34B3}"/>
    <dgm:cxn modelId="{0823EF7E-FCB0-4265-8ACF-96E22A635A7F}" type="presParOf" srcId="{949B946F-6582-4408-B853-A4EA2E44827F}" destId="{8F771787-2DAB-48E1-8980-CF529A0C92A4}" srcOrd="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CD0C7E3C-69DF-4623-8904-74AB9ECB6B75}" type="doc">
      <dgm:prSet loTypeId="urn:microsoft.com/office/officeart/2005/8/layout/default" loCatId="list" qsTypeId="urn:microsoft.com/office/officeart/2005/8/quickstyle/simple3" qsCatId="simple" csTypeId="urn:microsoft.com/office/officeart/2005/8/colors/colorful3" csCatId="colorful" phldr="1"/>
      <dgm:spPr/>
      <dgm:t>
        <a:bodyPr/>
        <a:lstStyle/>
        <a:p>
          <a:endParaRPr lang="fr-FR"/>
        </a:p>
      </dgm:t>
    </dgm:pt>
    <dgm:pt modelId="{1829F067-9A00-4F05-8806-5DDB2F16EBC4}">
      <dgm:prSet phldrT="[Texte]" custT="1"/>
      <dgm:spPr/>
      <dgm:t>
        <a:bodyPr/>
        <a:lstStyle/>
        <a:p>
          <a:r>
            <a:rPr lang="fr-FR" sz="1800" b="1" dirty="0" smtClean="0"/>
            <a:t>Le credo de la DREETS SFSE: Conduire avec la stratégie pauvreté des réunions de négociation conjointes en vue d’articuler CALPAE et FSE+</a:t>
          </a:r>
          <a:endParaRPr lang="fr-FR" sz="1800" b="1" dirty="0"/>
        </a:p>
      </dgm:t>
    </dgm:pt>
    <dgm:pt modelId="{577E79EA-E05C-4B80-A72A-59B74A50CA2F}" type="parTrans" cxnId="{A44A417D-B2A3-4053-88B8-FDCFEE48A7DB}">
      <dgm:prSet/>
      <dgm:spPr/>
      <dgm:t>
        <a:bodyPr/>
        <a:lstStyle/>
        <a:p>
          <a:endParaRPr lang="fr-FR"/>
        </a:p>
      </dgm:t>
    </dgm:pt>
    <dgm:pt modelId="{F1CFBF22-CE7D-424E-AC13-4A338903AC1F}" type="sibTrans" cxnId="{A44A417D-B2A3-4053-88B8-FDCFEE48A7DB}">
      <dgm:prSet/>
      <dgm:spPr/>
      <dgm:t>
        <a:bodyPr/>
        <a:lstStyle/>
        <a:p>
          <a:endParaRPr lang="fr-FR"/>
        </a:p>
      </dgm:t>
    </dgm:pt>
    <dgm:pt modelId="{9689A584-EA8D-4275-A51A-DD5BCBC901D6}">
      <dgm:prSet phldrT="[Texte]" custT="1"/>
      <dgm:spPr/>
      <dgm:t>
        <a:bodyPr/>
        <a:lstStyle/>
        <a:p>
          <a:r>
            <a:rPr lang="fr-FR" sz="1800" b="1" dirty="0" smtClean="0"/>
            <a:t>Bien séparer intervention du FSE, de REACT et du FTJ, du FR: réflexion en cours avec la région: se jouera à travers les lignes de partage, les AAP, le calendrier de programmation…</a:t>
          </a:r>
          <a:endParaRPr lang="fr-FR" sz="1800" b="1" dirty="0"/>
        </a:p>
      </dgm:t>
    </dgm:pt>
    <dgm:pt modelId="{F5275C23-F90C-4946-9FCD-19EBFC5FD26C}" type="parTrans" cxnId="{DEEA52C2-5E08-41C5-BCDA-7BDF4D108E8A}">
      <dgm:prSet/>
      <dgm:spPr/>
      <dgm:t>
        <a:bodyPr/>
        <a:lstStyle/>
        <a:p>
          <a:endParaRPr lang="fr-FR"/>
        </a:p>
      </dgm:t>
    </dgm:pt>
    <dgm:pt modelId="{03246BD9-78A0-4F69-80B7-26A3F7A8EF87}" type="sibTrans" cxnId="{DEEA52C2-5E08-41C5-BCDA-7BDF4D108E8A}">
      <dgm:prSet/>
      <dgm:spPr/>
      <dgm:t>
        <a:bodyPr/>
        <a:lstStyle/>
        <a:p>
          <a:endParaRPr lang="fr-FR"/>
        </a:p>
      </dgm:t>
    </dgm:pt>
    <dgm:pt modelId="{EE5253A4-AEC9-407D-8878-2403877AD976}">
      <dgm:prSet phldrT="[Texte]" custT="1"/>
      <dgm:spPr/>
      <dgm:t>
        <a:bodyPr/>
        <a:lstStyle/>
        <a:p>
          <a:r>
            <a:rPr lang="fr-FR" sz="1800" b="1" dirty="0" smtClean="0"/>
            <a:t>Assurer la complémentarité de mise en œuvre du FSE avec celle des crédits Etat et du plan de relance : </a:t>
          </a:r>
        </a:p>
        <a:p>
          <a:r>
            <a:rPr lang="fr-FR" sz="1800" b="1" dirty="0" smtClean="0"/>
            <a:t>plan pauvreté, PRIC, plan jeunes, transition collective…: réflexion en cours au sein de la DREETS</a:t>
          </a:r>
          <a:endParaRPr lang="fr-FR" sz="1800" b="1" dirty="0"/>
        </a:p>
      </dgm:t>
    </dgm:pt>
    <dgm:pt modelId="{A551C338-6C66-46CD-B84D-91F85B84B67A}" type="parTrans" cxnId="{21F6DC9F-B932-4B25-BAE4-D9EEAF4AAEDE}">
      <dgm:prSet/>
      <dgm:spPr/>
      <dgm:t>
        <a:bodyPr/>
        <a:lstStyle/>
        <a:p>
          <a:endParaRPr lang="fr-FR"/>
        </a:p>
      </dgm:t>
    </dgm:pt>
    <dgm:pt modelId="{61F01CEF-E3BD-4958-90FB-E893617EF2C0}" type="sibTrans" cxnId="{21F6DC9F-B932-4B25-BAE4-D9EEAF4AAEDE}">
      <dgm:prSet/>
      <dgm:spPr/>
      <dgm:t>
        <a:bodyPr/>
        <a:lstStyle/>
        <a:p>
          <a:endParaRPr lang="fr-FR"/>
        </a:p>
      </dgm:t>
    </dgm:pt>
    <dgm:pt modelId="{949B946F-6582-4408-B853-A4EA2E44827F}" type="pres">
      <dgm:prSet presAssocID="{CD0C7E3C-69DF-4623-8904-74AB9ECB6B75}" presName="diagram" presStyleCnt="0">
        <dgm:presLayoutVars>
          <dgm:dir/>
          <dgm:resizeHandles val="exact"/>
        </dgm:presLayoutVars>
      </dgm:prSet>
      <dgm:spPr/>
      <dgm:t>
        <a:bodyPr/>
        <a:lstStyle/>
        <a:p>
          <a:endParaRPr lang="fr-FR"/>
        </a:p>
      </dgm:t>
    </dgm:pt>
    <dgm:pt modelId="{41CB7D04-4AAE-4BB4-93E2-03CF04FCD2BE}" type="pres">
      <dgm:prSet presAssocID="{1829F067-9A00-4F05-8806-5DDB2F16EBC4}" presName="node" presStyleLbl="node1" presStyleIdx="0" presStyleCnt="3">
        <dgm:presLayoutVars>
          <dgm:bulletEnabled val="1"/>
        </dgm:presLayoutVars>
      </dgm:prSet>
      <dgm:spPr/>
      <dgm:t>
        <a:bodyPr/>
        <a:lstStyle/>
        <a:p>
          <a:endParaRPr lang="fr-FR"/>
        </a:p>
      </dgm:t>
    </dgm:pt>
    <dgm:pt modelId="{7B55A27A-BA2A-4433-945D-A005AFE63180}" type="pres">
      <dgm:prSet presAssocID="{F1CFBF22-CE7D-424E-AC13-4A338903AC1F}" presName="sibTrans" presStyleCnt="0"/>
      <dgm:spPr/>
    </dgm:pt>
    <dgm:pt modelId="{D815F55E-89A6-4132-83E5-3A56E2612119}" type="pres">
      <dgm:prSet presAssocID="{9689A584-EA8D-4275-A51A-DD5BCBC901D6}" presName="node" presStyleLbl="node1" presStyleIdx="1" presStyleCnt="3">
        <dgm:presLayoutVars>
          <dgm:bulletEnabled val="1"/>
        </dgm:presLayoutVars>
      </dgm:prSet>
      <dgm:spPr/>
      <dgm:t>
        <a:bodyPr/>
        <a:lstStyle/>
        <a:p>
          <a:endParaRPr lang="fr-FR"/>
        </a:p>
      </dgm:t>
    </dgm:pt>
    <dgm:pt modelId="{D6A73FFC-FD91-41C1-BC17-D97AF774EF0D}" type="pres">
      <dgm:prSet presAssocID="{03246BD9-78A0-4F69-80B7-26A3F7A8EF87}" presName="sibTrans" presStyleCnt="0"/>
      <dgm:spPr/>
    </dgm:pt>
    <dgm:pt modelId="{867BA0C6-5790-42E6-AF64-5751F53D4916}" type="pres">
      <dgm:prSet presAssocID="{EE5253A4-AEC9-407D-8878-2403877AD976}" presName="node" presStyleLbl="node1" presStyleIdx="2" presStyleCnt="3" custScaleX="135834" custScaleY="128601" custLinFactNeighborX="-799" custLinFactNeighborY="-8472">
        <dgm:presLayoutVars>
          <dgm:bulletEnabled val="1"/>
        </dgm:presLayoutVars>
      </dgm:prSet>
      <dgm:spPr/>
      <dgm:t>
        <a:bodyPr/>
        <a:lstStyle/>
        <a:p>
          <a:endParaRPr lang="fr-FR"/>
        </a:p>
      </dgm:t>
    </dgm:pt>
  </dgm:ptLst>
  <dgm:cxnLst>
    <dgm:cxn modelId="{A44A417D-B2A3-4053-88B8-FDCFEE48A7DB}" srcId="{CD0C7E3C-69DF-4623-8904-74AB9ECB6B75}" destId="{1829F067-9A00-4F05-8806-5DDB2F16EBC4}" srcOrd="0" destOrd="0" parTransId="{577E79EA-E05C-4B80-A72A-59B74A50CA2F}" sibTransId="{F1CFBF22-CE7D-424E-AC13-4A338903AC1F}"/>
    <dgm:cxn modelId="{47D0FE4C-7C60-4079-B693-B6048969EDBF}" type="presOf" srcId="{9689A584-EA8D-4275-A51A-DD5BCBC901D6}" destId="{D815F55E-89A6-4132-83E5-3A56E2612119}" srcOrd="0" destOrd="0" presId="urn:microsoft.com/office/officeart/2005/8/layout/default"/>
    <dgm:cxn modelId="{DEEA52C2-5E08-41C5-BCDA-7BDF4D108E8A}" srcId="{CD0C7E3C-69DF-4623-8904-74AB9ECB6B75}" destId="{9689A584-EA8D-4275-A51A-DD5BCBC901D6}" srcOrd="1" destOrd="0" parTransId="{F5275C23-F90C-4946-9FCD-19EBFC5FD26C}" sibTransId="{03246BD9-78A0-4F69-80B7-26A3F7A8EF87}"/>
    <dgm:cxn modelId="{21F6DC9F-B932-4B25-BAE4-D9EEAF4AAEDE}" srcId="{CD0C7E3C-69DF-4623-8904-74AB9ECB6B75}" destId="{EE5253A4-AEC9-407D-8878-2403877AD976}" srcOrd="2" destOrd="0" parTransId="{A551C338-6C66-46CD-B84D-91F85B84B67A}" sibTransId="{61F01CEF-E3BD-4958-90FB-E893617EF2C0}"/>
    <dgm:cxn modelId="{DBF30FFF-4439-4818-805A-AB9BFE605FFE}" type="presOf" srcId="{CD0C7E3C-69DF-4623-8904-74AB9ECB6B75}" destId="{949B946F-6582-4408-B853-A4EA2E44827F}" srcOrd="0" destOrd="0" presId="urn:microsoft.com/office/officeart/2005/8/layout/default"/>
    <dgm:cxn modelId="{5451C932-7069-4AE4-BAD8-0140684859FF}" type="presOf" srcId="{1829F067-9A00-4F05-8806-5DDB2F16EBC4}" destId="{41CB7D04-4AAE-4BB4-93E2-03CF04FCD2BE}" srcOrd="0" destOrd="0" presId="urn:microsoft.com/office/officeart/2005/8/layout/default"/>
    <dgm:cxn modelId="{959DB076-BFEF-41A7-953D-5CA62BDED3BE}" type="presOf" srcId="{EE5253A4-AEC9-407D-8878-2403877AD976}" destId="{867BA0C6-5790-42E6-AF64-5751F53D4916}" srcOrd="0" destOrd="0" presId="urn:microsoft.com/office/officeart/2005/8/layout/default"/>
    <dgm:cxn modelId="{0E5416C2-6760-4DE8-AE0C-D084126733A0}" type="presParOf" srcId="{949B946F-6582-4408-B853-A4EA2E44827F}" destId="{41CB7D04-4AAE-4BB4-93E2-03CF04FCD2BE}" srcOrd="0" destOrd="0" presId="urn:microsoft.com/office/officeart/2005/8/layout/default"/>
    <dgm:cxn modelId="{06D2209F-874D-4B45-822A-47250774C595}" type="presParOf" srcId="{949B946F-6582-4408-B853-A4EA2E44827F}" destId="{7B55A27A-BA2A-4433-945D-A005AFE63180}" srcOrd="1" destOrd="0" presId="urn:microsoft.com/office/officeart/2005/8/layout/default"/>
    <dgm:cxn modelId="{35D6E617-19D0-4FA7-94E2-EA0E21041491}" type="presParOf" srcId="{949B946F-6582-4408-B853-A4EA2E44827F}" destId="{D815F55E-89A6-4132-83E5-3A56E2612119}" srcOrd="2" destOrd="0" presId="urn:microsoft.com/office/officeart/2005/8/layout/default"/>
    <dgm:cxn modelId="{B25AA37A-97D3-4D4F-B2A6-0CF1906E1EC0}" type="presParOf" srcId="{949B946F-6582-4408-B853-A4EA2E44827F}" destId="{D6A73FFC-FD91-41C1-BC17-D97AF774EF0D}" srcOrd="3" destOrd="0" presId="urn:microsoft.com/office/officeart/2005/8/layout/default"/>
    <dgm:cxn modelId="{3D902249-F8B9-4723-8EDF-9DB9B6EC66AE}" type="presParOf" srcId="{949B946F-6582-4408-B853-A4EA2E44827F}" destId="{867BA0C6-5790-42E6-AF64-5751F53D4916}"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CD0C7E3C-69DF-4623-8904-74AB9ECB6B75}" type="doc">
      <dgm:prSet loTypeId="urn:microsoft.com/office/officeart/2005/8/layout/default" loCatId="list" qsTypeId="urn:microsoft.com/office/officeart/2005/8/quickstyle/simple3" qsCatId="simple" csTypeId="urn:microsoft.com/office/officeart/2005/8/colors/colorful3" csCatId="colorful" phldr="1"/>
      <dgm:spPr/>
      <dgm:t>
        <a:bodyPr/>
        <a:lstStyle/>
        <a:p>
          <a:endParaRPr lang="fr-FR"/>
        </a:p>
      </dgm:t>
    </dgm:pt>
    <dgm:pt modelId="{1829F067-9A00-4F05-8806-5DDB2F16EBC4}">
      <dgm:prSet phldrT="[Texte]" custT="1"/>
      <dgm:spPr/>
      <dgm:t>
        <a:bodyPr/>
        <a:lstStyle/>
        <a:p>
          <a:r>
            <a:rPr lang="fr-FR" sz="2400" b="1" dirty="0" smtClean="0"/>
            <a:t>Au sujet des jeunes en ASE ou sortant d’ASE</a:t>
          </a:r>
          <a:endParaRPr lang="fr-FR" sz="2400" b="1" dirty="0"/>
        </a:p>
      </dgm:t>
    </dgm:pt>
    <dgm:pt modelId="{577E79EA-E05C-4B80-A72A-59B74A50CA2F}" type="parTrans" cxnId="{A44A417D-B2A3-4053-88B8-FDCFEE48A7DB}">
      <dgm:prSet/>
      <dgm:spPr/>
      <dgm:t>
        <a:bodyPr/>
        <a:lstStyle/>
        <a:p>
          <a:endParaRPr lang="fr-FR"/>
        </a:p>
      </dgm:t>
    </dgm:pt>
    <dgm:pt modelId="{F1CFBF22-CE7D-424E-AC13-4A338903AC1F}" type="sibTrans" cxnId="{A44A417D-B2A3-4053-88B8-FDCFEE48A7DB}">
      <dgm:prSet/>
      <dgm:spPr/>
      <dgm:t>
        <a:bodyPr/>
        <a:lstStyle/>
        <a:p>
          <a:endParaRPr lang="fr-FR"/>
        </a:p>
      </dgm:t>
    </dgm:pt>
    <dgm:pt modelId="{A6A501AF-C9F0-43FB-B49D-B4DEC7F72473}">
      <dgm:prSet phldrT="[Texte]" custT="1"/>
      <dgm:spPr/>
      <dgm:t>
        <a:bodyPr/>
        <a:lstStyle/>
        <a:p>
          <a:r>
            <a:rPr lang="fr-FR" sz="2400" b="1" dirty="0" smtClean="0"/>
            <a:t>Au sujet de la thématique du maintien ou de l’accès au logement</a:t>
          </a:r>
          <a:endParaRPr lang="fr-FR" sz="2400" b="1" dirty="0"/>
        </a:p>
      </dgm:t>
    </dgm:pt>
    <dgm:pt modelId="{64792948-241A-411F-87B7-C675DA3CB497}" type="parTrans" cxnId="{D29D4CD9-6A74-44DE-A621-A5C2D78AFD40}">
      <dgm:prSet/>
      <dgm:spPr/>
      <dgm:t>
        <a:bodyPr/>
        <a:lstStyle/>
        <a:p>
          <a:endParaRPr lang="fr-FR"/>
        </a:p>
      </dgm:t>
    </dgm:pt>
    <dgm:pt modelId="{8BB4F9D2-AD05-413A-92A1-D7B75A30D76E}" type="sibTrans" cxnId="{D29D4CD9-6A74-44DE-A621-A5C2D78AFD40}">
      <dgm:prSet/>
      <dgm:spPr/>
      <dgm:t>
        <a:bodyPr/>
        <a:lstStyle/>
        <a:p>
          <a:endParaRPr lang="fr-FR"/>
        </a:p>
      </dgm:t>
    </dgm:pt>
    <dgm:pt modelId="{9689A584-EA8D-4275-A51A-DD5BCBC901D6}">
      <dgm:prSet phldrT="[Texte]" custT="1"/>
      <dgm:spPr/>
      <dgm:t>
        <a:bodyPr/>
        <a:lstStyle/>
        <a:p>
          <a:r>
            <a:rPr lang="fr-FR" sz="2000" b="1" dirty="0" smtClean="0"/>
            <a:t>Au sujet de l’amélioration des parcours d’accompagnement des inactifs et des BRSA</a:t>
          </a:r>
          <a:endParaRPr lang="fr-FR" sz="2000" b="1" dirty="0"/>
        </a:p>
      </dgm:t>
    </dgm:pt>
    <dgm:pt modelId="{F5275C23-F90C-4946-9FCD-19EBFC5FD26C}" type="parTrans" cxnId="{DEEA52C2-5E08-41C5-BCDA-7BDF4D108E8A}">
      <dgm:prSet/>
      <dgm:spPr/>
      <dgm:t>
        <a:bodyPr/>
        <a:lstStyle/>
        <a:p>
          <a:endParaRPr lang="fr-FR"/>
        </a:p>
      </dgm:t>
    </dgm:pt>
    <dgm:pt modelId="{03246BD9-78A0-4F69-80B7-26A3F7A8EF87}" type="sibTrans" cxnId="{DEEA52C2-5E08-41C5-BCDA-7BDF4D108E8A}">
      <dgm:prSet/>
      <dgm:spPr/>
      <dgm:t>
        <a:bodyPr/>
        <a:lstStyle/>
        <a:p>
          <a:endParaRPr lang="fr-FR"/>
        </a:p>
      </dgm:t>
    </dgm:pt>
    <dgm:pt modelId="{EE5253A4-AEC9-407D-8878-2403877AD976}">
      <dgm:prSet phldrT="[Texte]" custT="1"/>
      <dgm:spPr/>
      <dgm:t>
        <a:bodyPr/>
        <a:lstStyle/>
        <a:p>
          <a:r>
            <a:rPr lang="fr-FR" sz="2000" b="1" dirty="0" smtClean="0"/>
            <a:t>Au sujet de l’IAE</a:t>
          </a:r>
          <a:endParaRPr lang="fr-FR" sz="2000" b="1" dirty="0"/>
        </a:p>
      </dgm:t>
    </dgm:pt>
    <dgm:pt modelId="{A551C338-6C66-46CD-B84D-91F85B84B67A}" type="parTrans" cxnId="{21F6DC9F-B932-4B25-BAE4-D9EEAF4AAEDE}">
      <dgm:prSet/>
      <dgm:spPr/>
      <dgm:t>
        <a:bodyPr/>
        <a:lstStyle/>
        <a:p>
          <a:endParaRPr lang="fr-FR"/>
        </a:p>
      </dgm:t>
    </dgm:pt>
    <dgm:pt modelId="{61F01CEF-E3BD-4958-90FB-E893617EF2C0}" type="sibTrans" cxnId="{21F6DC9F-B932-4B25-BAE4-D9EEAF4AAEDE}">
      <dgm:prSet/>
      <dgm:spPr/>
      <dgm:t>
        <a:bodyPr/>
        <a:lstStyle/>
        <a:p>
          <a:endParaRPr lang="fr-FR"/>
        </a:p>
      </dgm:t>
    </dgm:pt>
    <dgm:pt modelId="{949B946F-6582-4408-B853-A4EA2E44827F}" type="pres">
      <dgm:prSet presAssocID="{CD0C7E3C-69DF-4623-8904-74AB9ECB6B75}" presName="diagram" presStyleCnt="0">
        <dgm:presLayoutVars>
          <dgm:dir/>
          <dgm:resizeHandles val="exact"/>
        </dgm:presLayoutVars>
      </dgm:prSet>
      <dgm:spPr/>
      <dgm:t>
        <a:bodyPr/>
        <a:lstStyle/>
        <a:p>
          <a:endParaRPr lang="fr-FR"/>
        </a:p>
      </dgm:t>
    </dgm:pt>
    <dgm:pt modelId="{41CB7D04-4AAE-4BB4-93E2-03CF04FCD2BE}" type="pres">
      <dgm:prSet presAssocID="{1829F067-9A00-4F05-8806-5DDB2F16EBC4}" presName="node" presStyleLbl="node1" presStyleIdx="0" presStyleCnt="4">
        <dgm:presLayoutVars>
          <dgm:bulletEnabled val="1"/>
        </dgm:presLayoutVars>
      </dgm:prSet>
      <dgm:spPr/>
      <dgm:t>
        <a:bodyPr/>
        <a:lstStyle/>
        <a:p>
          <a:endParaRPr lang="fr-FR"/>
        </a:p>
      </dgm:t>
    </dgm:pt>
    <dgm:pt modelId="{7B55A27A-BA2A-4433-945D-A005AFE63180}" type="pres">
      <dgm:prSet presAssocID="{F1CFBF22-CE7D-424E-AC13-4A338903AC1F}" presName="sibTrans" presStyleCnt="0"/>
      <dgm:spPr/>
    </dgm:pt>
    <dgm:pt modelId="{9D01F61A-47BC-4C49-87DB-D81D6133D6F2}" type="pres">
      <dgm:prSet presAssocID="{A6A501AF-C9F0-43FB-B49D-B4DEC7F72473}" presName="node" presStyleLbl="node1" presStyleIdx="1" presStyleCnt="4">
        <dgm:presLayoutVars>
          <dgm:bulletEnabled val="1"/>
        </dgm:presLayoutVars>
      </dgm:prSet>
      <dgm:spPr/>
      <dgm:t>
        <a:bodyPr/>
        <a:lstStyle/>
        <a:p>
          <a:endParaRPr lang="fr-FR"/>
        </a:p>
      </dgm:t>
    </dgm:pt>
    <dgm:pt modelId="{412B1471-9CCB-4730-A42C-87E929187729}" type="pres">
      <dgm:prSet presAssocID="{8BB4F9D2-AD05-413A-92A1-D7B75A30D76E}" presName="sibTrans" presStyleCnt="0"/>
      <dgm:spPr/>
    </dgm:pt>
    <dgm:pt modelId="{D815F55E-89A6-4132-83E5-3A56E2612119}" type="pres">
      <dgm:prSet presAssocID="{9689A584-EA8D-4275-A51A-DD5BCBC901D6}" presName="node" presStyleLbl="node1" presStyleIdx="2" presStyleCnt="4">
        <dgm:presLayoutVars>
          <dgm:bulletEnabled val="1"/>
        </dgm:presLayoutVars>
      </dgm:prSet>
      <dgm:spPr/>
      <dgm:t>
        <a:bodyPr/>
        <a:lstStyle/>
        <a:p>
          <a:endParaRPr lang="fr-FR"/>
        </a:p>
      </dgm:t>
    </dgm:pt>
    <dgm:pt modelId="{D6A73FFC-FD91-41C1-BC17-D97AF774EF0D}" type="pres">
      <dgm:prSet presAssocID="{03246BD9-78A0-4F69-80B7-26A3F7A8EF87}" presName="sibTrans" presStyleCnt="0"/>
      <dgm:spPr/>
    </dgm:pt>
    <dgm:pt modelId="{867BA0C6-5790-42E6-AF64-5751F53D4916}" type="pres">
      <dgm:prSet presAssocID="{EE5253A4-AEC9-407D-8878-2403877AD976}" presName="node" presStyleLbl="node1" presStyleIdx="3" presStyleCnt="4" custScaleX="135834" custScaleY="128601" custLinFactNeighborX="-799" custLinFactNeighborY="-8472">
        <dgm:presLayoutVars>
          <dgm:bulletEnabled val="1"/>
        </dgm:presLayoutVars>
      </dgm:prSet>
      <dgm:spPr/>
      <dgm:t>
        <a:bodyPr/>
        <a:lstStyle/>
        <a:p>
          <a:endParaRPr lang="fr-FR"/>
        </a:p>
      </dgm:t>
    </dgm:pt>
  </dgm:ptLst>
  <dgm:cxnLst>
    <dgm:cxn modelId="{A44A417D-B2A3-4053-88B8-FDCFEE48A7DB}" srcId="{CD0C7E3C-69DF-4623-8904-74AB9ECB6B75}" destId="{1829F067-9A00-4F05-8806-5DDB2F16EBC4}" srcOrd="0" destOrd="0" parTransId="{577E79EA-E05C-4B80-A72A-59B74A50CA2F}" sibTransId="{F1CFBF22-CE7D-424E-AC13-4A338903AC1F}"/>
    <dgm:cxn modelId="{7CDB6493-646B-40E3-A448-2BACD2F0B37A}" type="presOf" srcId="{CD0C7E3C-69DF-4623-8904-74AB9ECB6B75}" destId="{949B946F-6582-4408-B853-A4EA2E44827F}" srcOrd="0" destOrd="0" presId="urn:microsoft.com/office/officeart/2005/8/layout/default"/>
    <dgm:cxn modelId="{DEEA52C2-5E08-41C5-BCDA-7BDF4D108E8A}" srcId="{CD0C7E3C-69DF-4623-8904-74AB9ECB6B75}" destId="{9689A584-EA8D-4275-A51A-DD5BCBC901D6}" srcOrd="2" destOrd="0" parTransId="{F5275C23-F90C-4946-9FCD-19EBFC5FD26C}" sibTransId="{03246BD9-78A0-4F69-80B7-26A3F7A8EF87}"/>
    <dgm:cxn modelId="{21F6DC9F-B932-4B25-BAE4-D9EEAF4AAEDE}" srcId="{CD0C7E3C-69DF-4623-8904-74AB9ECB6B75}" destId="{EE5253A4-AEC9-407D-8878-2403877AD976}" srcOrd="3" destOrd="0" parTransId="{A551C338-6C66-46CD-B84D-91F85B84B67A}" sibTransId="{61F01CEF-E3BD-4958-90FB-E893617EF2C0}"/>
    <dgm:cxn modelId="{D29D4CD9-6A74-44DE-A621-A5C2D78AFD40}" srcId="{CD0C7E3C-69DF-4623-8904-74AB9ECB6B75}" destId="{A6A501AF-C9F0-43FB-B49D-B4DEC7F72473}" srcOrd="1" destOrd="0" parTransId="{64792948-241A-411F-87B7-C675DA3CB497}" sibTransId="{8BB4F9D2-AD05-413A-92A1-D7B75A30D76E}"/>
    <dgm:cxn modelId="{98D42BBA-B22C-445C-BD29-3F924DA06CBB}" type="presOf" srcId="{1829F067-9A00-4F05-8806-5DDB2F16EBC4}" destId="{41CB7D04-4AAE-4BB4-93E2-03CF04FCD2BE}" srcOrd="0" destOrd="0" presId="urn:microsoft.com/office/officeart/2005/8/layout/default"/>
    <dgm:cxn modelId="{E2D90F43-F99A-4256-ABBE-687AE19D82F0}" type="presOf" srcId="{EE5253A4-AEC9-407D-8878-2403877AD976}" destId="{867BA0C6-5790-42E6-AF64-5751F53D4916}" srcOrd="0" destOrd="0" presId="urn:microsoft.com/office/officeart/2005/8/layout/default"/>
    <dgm:cxn modelId="{5EC072CD-34EE-46EE-B698-B56FAE15565E}" type="presOf" srcId="{A6A501AF-C9F0-43FB-B49D-B4DEC7F72473}" destId="{9D01F61A-47BC-4C49-87DB-D81D6133D6F2}" srcOrd="0" destOrd="0" presId="urn:microsoft.com/office/officeart/2005/8/layout/default"/>
    <dgm:cxn modelId="{BB976661-77DD-41F3-8D7B-94985CEB5AD0}" type="presOf" srcId="{9689A584-EA8D-4275-A51A-DD5BCBC901D6}" destId="{D815F55E-89A6-4132-83E5-3A56E2612119}" srcOrd="0" destOrd="0" presId="urn:microsoft.com/office/officeart/2005/8/layout/default"/>
    <dgm:cxn modelId="{8E5B570B-5482-4023-87C1-28B1DD1E4021}" type="presParOf" srcId="{949B946F-6582-4408-B853-A4EA2E44827F}" destId="{41CB7D04-4AAE-4BB4-93E2-03CF04FCD2BE}" srcOrd="0" destOrd="0" presId="urn:microsoft.com/office/officeart/2005/8/layout/default"/>
    <dgm:cxn modelId="{4AA5DFB4-9D61-4602-87CB-B95CDF48108C}" type="presParOf" srcId="{949B946F-6582-4408-B853-A4EA2E44827F}" destId="{7B55A27A-BA2A-4433-945D-A005AFE63180}" srcOrd="1" destOrd="0" presId="urn:microsoft.com/office/officeart/2005/8/layout/default"/>
    <dgm:cxn modelId="{84C0F83C-4A56-4413-9AAD-BF4A938CC95D}" type="presParOf" srcId="{949B946F-6582-4408-B853-A4EA2E44827F}" destId="{9D01F61A-47BC-4C49-87DB-D81D6133D6F2}" srcOrd="2" destOrd="0" presId="urn:microsoft.com/office/officeart/2005/8/layout/default"/>
    <dgm:cxn modelId="{4284FEEA-5C31-4BEA-B384-554974403B87}" type="presParOf" srcId="{949B946F-6582-4408-B853-A4EA2E44827F}" destId="{412B1471-9CCB-4730-A42C-87E929187729}" srcOrd="3" destOrd="0" presId="urn:microsoft.com/office/officeart/2005/8/layout/default"/>
    <dgm:cxn modelId="{467A0198-F600-4699-B97E-CD5DFE6499A0}" type="presParOf" srcId="{949B946F-6582-4408-B853-A4EA2E44827F}" destId="{D815F55E-89A6-4132-83E5-3A56E2612119}" srcOrd="4" destOrd="0" presId="urn:microsoft.com/office/officeart/2005/8/layout/default"/>
    <dgm:cxn modelId="{6A01AB8A-9959-4AE7-95D4-6313A273BE14}" type="presParOf" srcId="{949B946F-6582-4408-B853-A4EA2E44827F}" destId="{D6A73FFC-FD91-41C1-BC17-D97AF774EF0D}" srcOrd="5" destOrd="0" presId="urn:microsoft.com/office/officeart/2005/8/layout/default"/>
    <dgm:cxn modelId="{C040A22C-B5A6-49EA-B4E7-D81739EE75AA}" type="presParOf" srcId="{949B946F-6582-4408-B853-A4EA2E44827F}" destId="{867BA0C6-5790-42E6-AF64-5751F53D4916}"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5DE6688-43AC-49BC-AF87-2D8B24A36E2E}" type="doc">
      <dgm:prSet loTypeId="urn:microsoft.com/office/officeart/2005/8/layout/venn2" loCatId="relationship" qsTypeId="urn:microsoft.com/office/officeart/2005/8/quickstyle/simple5" qsCatId="simple" csTypeId="urn:microsoft.com/office/officeart/2005/8/colors/accent4_1" csCatId="accent4" phldr="1"/>
      <dgm:spPr/>
      <dgm:t>
        <a:bodyPr/>
        <a:lstStyle/>
        <a:p>
          <a:endParaRPr lang="fr-FR"/>
        </a:p>
      </dgm:t>
    </dgm:pt>
    <dgm:pt modelId="{86A5D1B3-1D7E-4557-B9DE-558DB9E66CA0}">
      <dgm:prSet phldrT="[Texte]" custT="1"/>
      <dgm:spPr/>
      <dgm:t>
        <a:bodyPr/>
        <a:lstStyle/>
        <a:p>
          <a:r>
            <a:rPr lang="fr-FR" sz="2800" dirty="0" smtClean="0"/>
            <a:t>616</a:t>
          </a:r>
        </a:p>
        <a:p>
          <a:endParaRPr lang="fr-FR" sz="2800" dirty="0"/>
        </a:p>
      </dgm:t>
    </dgm:pt>
    <dgm:pt modelId="{FE15656F-1159-4F2B-974B-65DB772502B5}" type="parTrans" cxnId="{CE25BCAD-F0CA-4EF4-A9A2-1B6135973245}">
      <dgm:prSet/>
      <dgm:spPr/>
      <dgm:t>
        <a:bodyPr/>
        <a:lstStyle/>
        <a:p>
          <a:endParaRPr lang="fr-FR"/>
        </a:p>
      </dgm:t>
    </dgm:pt>
    <dgm:pt modelId="{0CF3D5DF-0928-438C-AD9A-22773A1F26E3}" type="sibTrans" cxnId="{CE25BCAD-F0CA-4EF4-A9A2-1B6135973245}">
      <dgm:prSet/>
      <dgm:spPr/>
      <dgm:t>
        <a:bodyPr/>
        <a:lstStyle/>
        <a:p>
          <a:endParaRPr lang="fr-FR"/>
        </a:p>
      </dgm:t>
    </dgm:pt>
    <dgm:pt modelId="{4A1937DD-B539-4E85-8DE6-2902AC9D29E9}">
      <dgm:prSet phldrT="[Texte]" custT="1"/>
      <dgm:spPr/>
      <dgm:t>
        <a:bodyPr/>
        <a:lstStyle/>
        <a:p>
          <a:r>
            <a:rPr lang="fr-FR" sz="2800" dirty="0" smtClean="0"/>
            <a:t>413</a:t>
          </a:r>
          <a:endParaRPr lang="fr-FR" sz="2800" dirty="0"/>
        </a:p>
      </dgm:t>
    </dgm:pt>
    <dgm:pt modelId="{C6E57D0A-366B-4731-A75F-4F0E5B23DB70}" type="sibTrans" cxnId="{1F786C15-6317-488D-AB15-878A02DBE963}">
      <dgm:prSet/>
      <dgm:spPr/>
      <dgm:t>
        <a:bodyPr/>
        <a:lstStyle/>
        <a:p>
          <a:endParaRPr lang="fr-FR"/>
        </a:p>
      </dgm:t>
    </dgm:pt>
    <dgm:pt modelId="{49968DB2-7737-490C-9E82-244FC1E8531B}" type="parTrans" cxnId="{1F786C15-6317-488D-AB15-878A02DBE963}">
      <dgm:prSet/>
      <dgm:spPr/>
      <dgm:t>
        <a:bodyPr/>
        <a:lstStyle/>
        <a:p>
          <a:endParaRPr lang="fr-FR"/>
        </a:p>
      </dgm:t>
    </dgm:pt>
    <dgm:pt modelId="{32BAE0A4-A058-4004-9A2D-433FCBC14CEF}">
      <dgm:prSet phldrT="[Texte]" custT="1"/>
      <dgm:spPr/>
      <dgm:t>
        <a:bodyPr/>
        <a:lstStyle/>
        <a:p>
          <a:r>
            <a:rPr lang="fr-FR" sz="2400" dirty="0" smtClean="0"/>
            <a:t>24</a:t>
          </a:r>
          <a:endParaRPr lang="fr-FR" sz="2400" dirty="0"/>
        </a:p>
      </dgm:t>
    </dgm:pt>
    <dgm:pt modelId="{35DA5762-BEF0-4D6E-8874-AA391081DE0E}" type="sibTrans" cxnId="{A66B1722-7368-4C8F-974F-4AC66D3C5661}">
      <dgm:prSet/>
      <dgm:spPr/>
      <dgm:t>
        <a:bodyPr/>
        <a:lstStyle/>
        <a:p>
          <a:endParaRPr lang="fr-FR"/>
        </a:p>
      </dgm:t>
    </dgm:pt>
    <dgm:pt modelId="{519C5968-0701-4624-8116-35E5A7B58813}" type="parTrans" cxnId="{A66B1722-7368-4C8F-974F-4AC66D3C5661}">
      <dgm:prSet/>
      <dgm:spPr/>
      <dgm:t>
        <a:bodyPr/>
        <a:lstStyle/>
        <a:p>
          <a:endParaRPr lang="fr-FR"/>
        </a:p>
      </dgm:t>
    </dgm:pt>
    <dgm:pt modelId="{D1F48F59-2AA5-4B17-8AC7-76A6DFF575E3}">
      <dgm:prSet phldrT="[Texte]" custT="1"/>
      <dgm:spPr/>
      <dgm:t>
        <a:bodyPr/>
        <a:lstStyle/>
        <a:p>
          <a:r>
            <a:rPr lang="fr-FR" sz="2400" dirty="0" smtClean="0"/>
            <a:t>378</a:t>
          </a:r>
          <a:endParaRPr lang="fr-FR" sz="2400" dirty="0"/>
        </a:p>
      </dgm:t>
    </dgm:pt>
    <dgm:pt modelId="{382C5DB6-AA1B-4C2E-BE69-6CD8DACB8E75}" type="sibTrans" cxnId="{ABF36779-CFA8-4379-A7FE-AEB4EDB5B1B2}">
      <dgm:prSet/>
      <dgm:spPr/>
      <dgm:t>
        <a:bodyPr/>
        <a:lstStyle/>
        <a:p>
          <a:endParaRPr lang="fr-FR"/>
        </a:p>
      </dgm:t>
    </dgm:pt>
    <dgm:pt modelId="{18D38438-3F04-427C-8520-A47763F05FD9}" type="parTrans" cxnId="{ABF36779-CFA8-4379-A7FE-AEB4EDB5B1B2}">
      <dgm:prSet/>
      <dgm:spPr/>
      <dgm:t>
        <a:bodyPr/>
        <a:lstStyle/>
        <a:p>
          <a:endParaRPr lang="fr-FR"/>
        </a:p>
      </dgm:t>
    </dgm:pt>
    <dgm:pt modelId="{6DA23014-ABD1-4B9C-B344-5647AC332091}" type="pres">
      <dgm:prSet presAssocID="{65DE6688-43AC-49BC-AF87-2D8B24A36E2E}" presName="Name0" presStyleCnt="0">
        <dgm:presLayoutVars>
          <dgm:chMax val="7"/>
          <dgm:resizeHandles val="exact"/>
        </dgm:presLayoutVars>
      </dgm:prSet>
      <dgm:spPr/>
      <dgm:t>
        <a:bodyPr/>
        <a:lstStyle/>
        <a:p>
          <a:endParaRPr lang="fr-FR"/>
        </a:p>
      </dgm:t>
    </dgm:pt>
    <dgm:pt modelId="{4AF42B08-0B70-445F-8D43-6EDD6368204F}" type="pres">
      <dgm:prSet presAssocID="{65DE6688-43AC-49BC-AF87-2D8B24A36E2E}" presName="comp1" presStyleCnt="0"/>
      <dgm:spPr/>
      <dgm:t>
        <a:bodyPr/>
        <a:lstStyle/>
        <a:p>
          <a:endParaRPr lang="fr-FR"/>
        </a:p>
      </dgm:t>
    </dgm:pt>
    <dgm:pt modelId="{FAA3433B-7ED3-4E11-8640-7E2E63775D97}" type="pres">
      <dgm:prSet presAssocID="{65DE6688-43AC-49BC-AF87-2D8B24A36E2E}" presName="circle1" presStyleLbl="node1" presStyleIdx="0" presStyleCnt="4"/>
      <dgm:spPr/>
      <dgm:t>
        <a:bodyPr/>
        <a:lstStyle/>
        <a:p>
          <a:endParaRPr lang="fr-FR"/>
        </a:p>
      </dgm:t>
    </dgm:pt>
    <dgm:pt modelId="{EBCE2742-AD38-4459-A4FC-A92172C7069C}" type="pres">
      <dgm:prSet presAssocID="{65DE6688-43AC-49BC-AF87-2D8B24A36E2E}" presName="c1text" presStyleLbl="node1" presStyleIdx="0" presStyleCnt="4">
        <dgm:presLayoutVars>
          <dgm:bulletEnabled val="1"/>
        </dgm:presLayoutVars>
      </dgm:prSet>
      <dgm:spPr/>
      <dgm:t>
        <a:bodyPr/>
        <a:lstStyle/>
        <a:p>
          <a:endParaRPr lang="fr-FR"/>
        </a:p>
      </dgm:t>
    </dgm:pt>
    <dgm:pt modelId="{23B09D1D-F230-4E4A-A2E1-42E3A14CA5EC}" type="pres">
      <dgm:prSet presAssocID="{65DE6688-43AC-49BC-AF87-2D8B24A36E2E}" presName="comp2" presStyleCnt="0"/>
      <dgm:spPr/>
      <dgm:t>
        <a:bodyPr/>
        <a:lstStyle/>
        <a:p>
          <a:endParaRPr lang="fr-FR"/>
        </a:p>
      </dgm:t>
    </dgm:pt>
    <dgm:pt modelId="{3E086075-B515-46A6-B935-A3DA3EF44F65}" type="pres">
      <dgm:prSet presAssocID="{65DE6688-43AC-49BC-AF87-2D8B24A36E2E}" presName="circle2" presStyleLbl="node1" presStyleIdx="1" presStyleCnt="4" custLinFactNeighborX="59" custLinFactNeighborY="-2539"/>
      <dgm:spPr/>
      <dgm:t>
        <a:bodyPr/>
        <a:lstStyle/>
        <a:p>
          <a:endParaRPr lang="fr-FR"/>
        </a:p>
      </dgm:t>
    </dgm:pt>
    <dgm:pt modelId="{A4AEC556-02BA-46F1-8E52-9B4FA9810429}" type="pres">
      <dgm:prSet presAssocID="{65DE6688-43AC-49BC-AF87-2D8B24A36E2E}" presName="c2text" presStyleLbl="node1" presStyleIdx="1" presStyleCnt="4">
        <dgm:presLayoutVars>
          <dgm:bulletEnabled val="1"/>
        </dgm:presLayoutVars>
      </dgm:prSet>
      <dgm:spPr/>
      <dgm:t>
        <a:bodyPr/>
        <a:lstStyle/>
        <a:p>
          <a:endParaRPr lang="fr-FR"/>
        </a:p>
      </dgm:t>
    </dgm:pt>
    <dgm:pt modelId="{04FCAA70-2B73-426A-B618-FD6FC0FC4D3E}" type="pres">
      <dgm:prSet presAssocID="{65DE6688-43AC-49BC-AF87-2D8B24A36E2E}" presName="comp3" presStyleCnt="0"/>
      <dgm:spPr/>
      <dgm:t>
        <a:bodyPr/>
        <a:lstStyle/>
        <a:p>
          <a:endParaRPr lang="fr-FR"/>
        </a:p>
      </dgm:t>
    </dgm:pt>
    <dgm:pt modelId="{DE58B8A4-E01D-44B8-A3F2-64C02BC5A215}" type="pres">
      <dgm:prSet presAssocID="{65DE6688-43AC-49BC-AF87-2D8B24A36E2E}" presName="circle3" presStyleLbl="node1" presStyleIdx="2" presStyleCnt="4"/>
      <dgm:spPr/>
      <dgm:t>
        <a:bodyPr/>
        <a:lstStyle/>
        <a:p>
          <a:endParaRPr lang="fr-FR"/>
        </a:p>
      </dgm:t>
    </dgm:pt>
    <dgm:pt modelId="{51D95A1F-B2CF-43AA-BFE8-B38BC8137D21}" type="pres">
      <dgm:prSet presAssocID="{65DE6688-43AC-49BC-AF87-2D8B24A36E2E}" presName="c3text" presStyleLbl="node1" presStyleIdx="2" presStyleCnt="4">
        <dgm:presLayoutVars>
          <dgm:bulletEnabled val="1"/>
        </dgm:presLayoutVars>
      </dgm:prSet>
      <dgm:spPr/>
      <dgm:t>
        <a:bodyPr/>
        <a:lstStyle/>
        <a:p>
          <a:endParaRPr lang="fr-FR"/>
        </a:p>
      </dgm:t>
    </dgm:pt>
    <dgm:pt modelId="{338F8023-9BC7-4922-AC75-14DECA3A8601}" type="pres">
      <dgm:prSet presAssocID="{65DE6688-43AC-49BC-AF87-2D8B24A36E2E}" presName="comp4" presStyleCnt="0"/>
      <dgm:spPr/>
      <dgm:t>
        <a:bodyPr/>
        <a:lstStyle/>
        <a:p>
          <a:endParaRPr lang="fr-FR"/>
        </a:p>
      </dgm:t>
    </dgm:pt>
    <dgm:pt modelId="{DC17EA2A-0924-4217-9EF3-66D7D1D7CFBB}" type="pres">
      <dgm:prSet presAssocID="{65DE6688-43AC-49BC-AF87-2D8B24A36E2E}" presName="circle4" presStyleLbl="node1" presStyleIdx="3" presStyleCnt="4"/>
      <dgm:spPr/>
      <dgm:t>
        <a:bodyPr/>
        <a:lstStyle/>
        <a:p>
          <a:endParaRPr lang="fr-FR"/>
        </a:p>
      </dgm:t>
    </dgm:pt>
    <dgm:pt modelId="{AF88CA75-81A9-42D3-AA23-2FC7663CC278}" type="pres">
      <dgm:prSet presAssocID="{65DE6688-43AC-49BC-AF87-2D8B24A36E2E}" presName="c4text" presStyleLbl="node1" presStyleIdx="3" presStyleCnt="4">
        <dgm:presLayoutVars>
          <dgm:bulletEnabled val="1"/>
        </dgm:presLayoutVars>
      </dgm:prSet>
      <dgm:spPr/>
      <dgm:t>
        <a:bodyPr/>
        <a:lstStyle/>
        <a:p>
          <a:endParaRPr lang="fr-FR"/>
        </a:p>
      </dgm:t>
    </dgm:pt>
  </dgm:ptLst>
  <dgm:cxnLst>
    <dgm:cxn modelId="{CBCFF1C9-EB86-4815-8DA0-E5FF971511B2}" type="presOf" srcId="{32BAE0A4-A058-4004-9A2D-433FCBC14CEF}" destId="{DC17EA2A-0924-4217-9EF3-66D7D1D7CFBB}" srcOrd="0" destOrd="0" presId="urn:microsoft.com/office/officeart/2005/8/layout/venn2"/>
    <dgm:cxn modelId="{1F786C15-6317-488D-AB15-878A02DBE963}" srcId="{65DE6688-43AC-49BC-AF87-2D8B24A36E2E}" destId="{4A1937DD-B539-4E85-8DE6-2902AC9D29E9}" srcOrd="1" destOrd="0" parTransId="{49968DB2-7737-490C-9E82-244FC1E8531B}" sibTransId="{C6E57D0A-366B-4731-A75F-4F0E5B23DB70}"/>
    <dgm:cxn modelId="{03B48D0A-9648-4A7E-81B3-95E3FA17B81C}" type="presOf" srcId="{86A5D1B3-1D7E-4557-B9DE-558DB9E66CA0}" destId="{EBCE2742-AD38-4459-A4FC-A92172C7069C}" srcOrd="1" destOrd="0" presId="urn:microsoft.com/office/officeart/2005/8/layout/venn2"/>
    <dgm:cxn modelId="{ABF36779-CFA8-4379-A7FE-AEB4EDB5B1B2}" srcId="{65DE6688-43AC-49BC-AF87-2D8B24A36E2E}" destId="{D1F48F59-2AA5-4B17-8AC7-76A6DFF575E3}" srcOrd="2" destOrd="0" parTransId="{18D38438-3F04-427C-8520-A47763F05FD9}" sibTransId="{382C5DB6-AA1B-4C2E-BE69-6CD8DACB8E75}"/>
    <dgm:cxn modelId="{D804C0C4-7C8F-4CC1-B0E9-39AF0DD7D569}" type="presOf" srcId="{32BAE0A4-A058-4004-9A2D-433FCBC14CEF}" destId="{AF88CA75-81A9-42D3-AA23-2FC7663CC278}" srcOrd="1" destOrd="0" presId="urn:microsoft.com/office/officeart/2005/8/layout/venn2"/>
    <dgm:cxn modelId="{2A4501F7-1F41-46ED-A1F9-1C1C8F94EF14}" type="presOf" srcId="{65DE6688-43AC-49BC-AF87-2D8B24A36E2E}" destId="{6DA23014-ABD1-4B9C-B344-5647AC332091}" srcOrd="0" destOrd="0" presId="urn:microsoft.com/office/officeart/2005/8/layout/venn2"/>
    <dgm:cxn modelId="{0315C174-CDF6-4631-8E7E-1D6E5A06B39B}" type="presOf" srcId="{4A1937DD-B539-4E85-8DE6-2902AC9D29E9}" destId="{A4AEC556-02BA-46F1-8E52-9B4FA9810429}" srcOrd="1" destOrd="0" presId="urn:microsoft.com/office/officeart/2005/8/layout/venn2"/>
    <dgm:cxn modelId="{CE25BCAD-F0CA-4EF4-A9A2-1B6135973245}" srcId="{65DE6688-43AC-49BC-AF87-2D8B24A36E2E}" destId="{86A5D1B3-1D7E-4557-B9DE-558DB9E66CA0}" srcOrd="0" destOrd="0" parTransId="{FE15656F-1159-4F2B-974B-65DB772502B5}" sibTransId="{0CF3D5DF-0928-438C-AD9A-22773A1F26E3}"/>
    <dgm:cxn modelId="{F7281969-BC15-4169-9C0D-5485AC866011}" type="presOf" srcId="{D1F48F59-2AA5-4B17-8AC7-76A6DFF575E3}" destId="{51D95A1F-B2CF-43AA-BFE8-B38BC8137D21}" srcOrd="1" destOrd="0" presId="urn:microsoft.com/office/officeart/2005/8/layout/venn2"/>
    <dgm:cxn modelId="{4F975F1B-89E0-4438-974C-10D70166DA41}" type="presOf" srcId="{4A1937DD-B539-4E85-8DE6-2902AC9D29E9}" destId="{3E086075-B515-46A6-B935-A3DA3EF44F65}" srcOrd="0" destOrd="0" presId="urn:microsoft.com/office/officeart/2005/8/layout/venn2"/>
    <dgm:cxn modelId="{7F1F61BE-B911-4581-982E-A569A1E8BB96}" type="presOf" srcId="{86A5D1B3-1D7E-4557-B9DE-558DB9E66CA0}" destId="{FAA3433B-7ED3-4E11-8640-7E2E63775D97}" srcOrd="0" destOrd="0" presId="urn:microsoft.com/office/officeart/2005/8/layout/venn2"/>
    <dgm:cxn modelId="{611C7433-6E74-4EC7-842E-5F0AE2946354}" type="presOf" srcId="{D1F48F59-2AA5-4B17-8AC7-76A6DFF575E3}" destId="{DE58B8A4-E01D-44B8-A3F2-64C02BC5A215}" srcOrd="0" destOrd="0" presId="urn:microsoft.com/office/officeart/2005/8/layout/venn2"/>
    <dgm:cxn modelId="{A66B1722-7368-4C8F-974F-4AC66D3C5661}" srcId="{65DE6688-43AC-49BC-AF87-2D8B24A36E2E}" destId="{32BAE0A4-A058-4004-9A2D-433FCBC14CEF}" srcOrd="3" destOrd="0" parTransId="{519C5968-0701-4624-8116-35E5A7B58813}" sibTransId="{35DA5762-BEF0-4D6E-8874-AA391081DE0E}"/>
    <dgm:cxn modelId="{3B2B5443-A42E-4B20-BF4A-2BE8E09EEFE1}" type="presParOf" srcId="{6DA23014-ABD1-4B9C-B344-5647AC332091}" destId="{4AF42B08-0B70-445F-8D43-6EDD6368204F}" srcOrd="0" destOrd="0" presId="urn:microsoft.com/office/officeart/2005/8/layout/venn2"/>
    <dgm:cxn modelId="{D47EBE9F-E969-4563-A0FE-6AA50E1481F5}" type="presParOf" srcId="{4AF42B08-0B70-445F-8D43-6EDD6368204F}" destId="{FAA3433B-7ED3-4E11-8640-7E2E63775D97}" srcOrd="0" destOrd="0" presId="urn:microsoft.com/office/officeart/2005/8/layout/venn2"/>
    <dgm:cxn modelId="{DD2455B8-821F-456A-8994-7ADA59889A18}" type="presParOf" srcId="{4AF42B08-0B70-445F-8D43-6EDD6368204F}" destId="{EBCE2742-AD38-4459-A4FC-A92172C7069C}" srcOrd="1" destOrd="0" presId="urn:microsoft.com/office/officeart/2005/8/layout/venn2"/>
    <dgm:cxn modelId="{95EA74B5-CE2C-4557-9867-1A13CF6FF3CB}" type="presParOf" srcId="{6DA23014-ABD1-4B9C-B344-5647AC332091}" destId="{23B09D1D-F230-4E4A-A2E1-42E3A14CA5EC}" srcOrd="1" destOrd="0" presId="urn:microsoft.com/office/officeart/2005/8/layout/venn2"/>
    <dgm:cxn modelId="{89400B46-9CE3-4DE5-9994-BEB74AD3F9BB}" type="presParOf" srcId="{23B09D1D-F230-4E4A-A2E1-42E3A14CA5EC}" destId="{3E086075-B515-46A6-B935-A3DA3EF44F65}" srcOrd="0" destOrd="0" presId="urn:microsoft.com/office/officeart/2005/8/layout/venn2"/>
    <dgm:cxn modelId="{66509279-BDE8-4988-BE4D-AA4DD95A9D59}" type="presParOf" srcId="{23B09D1D-F230-4E4A-A2E1-42E3A14CA5EC}" destId="{A4AEC556-02BA-46F1-8E52-9B4FA9810429}" srcOrd="1" destOrd="0" presId="urn:microsoft.com/office/officeart/2005/8/layout/venn2"/>
    <dgm:cxn modelId="{96C6F421-42F3-4416-AD0D-113E23D5C081}" type="presParOf" srcId="{6DA23014-ABD1-4B9C-B344-5647AC332091}" destId="{04FCAA70-2B73-426A-B618-FD6FC0FC4D3E}" srcOrd="2" destOrd="0" presId="urn:microsoft.com/office/officeart/2005/8/layout/venn2"/>
    <dgm:cxn modelId="{EA82721B-EF5E-40EC-A0A5-696AE9E50504}" type="presParOf" srcId="{04FCAA70-2B73-426A-B618-FD6FC0FC4D3E}" destId="{DE58B8A4-E01D-44B8-A3F2-64C02BC5A215}" srcOrd="0" destOrd="0" presId="urn:microsoft.com/office/officeart/2005/8/layout/venn2"/>
    <dgm:cxn modelId="{BDC692DF-07D1-4D2C-ACEF-D1651AEDC90B}" type="presParOf" srcId="{04FCAA70-2B73-426A-B618-FD6FC0FC4D3E}" destId="{51D95A1F-B2CF-43AA-BFE8-B38BC8137D21}" srcOrd="1" destOrd="0" presId="urn:microsoft.com/office/officeart/2005/8/layout/venn2"/>
    <dgm:cxn modelId="{5C400BFF-2B5C-4CF5-B869-31BC26000757}" type="presParOf" srcId="{6DA23014-ABD1-4B9C-B344-5647AC332091}" destId="{338F8023-9BC7-4922-AC75-14DECA3A8601}" srcOrd="3" destOrd="0" presId="urn:microsoft.com/office/officeart/2005/8/layout/venn2"/>
    <dgm:cxn modelId="{EDAC05F5-C2B5-40E2-9DE9-C345FFC94099}" type="presParOf" srcId="{338F8023-9BC7-4922-AC75-14DECA3A8601}" destId="{DC17EA2A-0924-4217-9EF3-66D7D1D7CFBB}" srcOrd="0" destOrd="0" presId="urn:microsoft.com/office/officeart/2005/8/layout/venn2"/>
    <dgm:cxn modelId="{50FF5659-6999-4BD6-B344-22A99E8681BC}" type="presParOf" srcId="{338F8023-9BC7-4922-AC75-14DECA3A8601}" destId="{AF88CA75-81A9-42D3-AA23-2FC7663CC278}" srcOrd="1" destOrd="0" presId="urn:microsoft.com/office/officeart/2005/8/layout/venn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2A7FA3E4-068C-4A47-8F80-268D4F6CF673}"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fr-FR"/>
        </a:p>
      </dgm:t>
    </dgm:pt>
    <dgm:pt modelId="{ECFC50FF-62D4-48E5-891B-A9933465CB14}">
      <dgm:prSet/>
      <dgm:spPr/>
      <dgm:t>
        <a:bodyPr/>
        <a:lstStyle/>
        <a:p>
          <a:r>
            <a:rPr lang="fr-FR" u="sng" dirty="0" smtClean="0"/>
            <a:t>Sur les thématiques incontournables:</a:t>
          </a:r>
          <a:r>
            <a:rPr lang="fr-FR" dirty="0" smtClean="0"/>
            <a:t> Soit les OI s’emparent des sujets, soit la DREETS publie ses propres AAP</a:t>
          </a:r>
          <a:endParaRPr lang="fr-FR" dirty="0"/>
        </a:p>
      </dgm:t>
    </dgm:pt>
    <dgm:pt modelId="{FA74942B-49F3-4BA9-9636-5ED5BBB26BF7}" type="parTrans" cxnId="{EEF02F52-6804-4D41-A52B-B118EE4FDD0B}">
      <dgm:prSet/>
      <dgm:spPr/>
      <dgm:t>
        <a:bodyPr/>
        <a:lstStyle/>
        <a:p>
          <a:endParaRPr lang="fr-FR"/>
        </a:p>
      </dgm:t>
    </dgm:pt>
    <dgm:pt modelId="{B159B2E7-67E0-4C3B-B9BE-4A65482669DA}" type="sibTrans" cxnId="{EEF02F52-6804-4D41-A52B-B118EE4FDD0B}">
      <dgm:prSet/>
      <dgm:spPr/>
      <dgm:t>
        <a:bodyPr/>
        <a:lstStyle/>
        <a:p>
          <a:endParaRPr lang="fr-FR"/>
        </a:p>
      </dgm:t>
    </dgm:pt>
    <dgm:pt modelId="{0A6811FB-BB0B-41F4-9D00-24CA49B0FF7C}">
      <dgm:prSet/>
      <dgm:spPr/>
      <dgm:t>
        <a:bodyPr/>
        <a:lstStyle/>
        <a:p>
          <a:r>
            <a:rPr lang="fr-FR" dirty="0" smtClean="0"/>
            <a:t>La crainte: </a:t>
          </a:r>
          <a:r>
            <a:rPr lang="fr-FR" u="sng" dirty="0" smtClean="0"/>
            <a:t>terminer les débats sur des solutions à la carte ou chacun fait son marché et où les AAP de la DREETS sont </a:t>
          </a:r>
          <a:r>
            <a:rPr lang="fr-FR" u="sng" dirty="0" err="1" smtClean="0"/>
            <a:t>infra-régionaux</a:t>
          </a:r>
          <a:r>
            <a:rPr lang="fr-FR" u="sng" dirty="0" smtClean="0"/>
            <a:t>.</a:t>
          </a:r>
          <a:endParaRPr lang="fr-FR" u="sng" dirty="0"/>
        </a:p>
      </dgm:t>
    </dgm:pt>
    <dgm:pt modelId="{1E8A1961-7327-4A76-A56A-0D7CFEE3D490}" type="parTrans" cxnId="{48877A94-11E4-4A9E-8982-5C22F13E8B77}">
      <dgm:prSet/>
      <dgm:spPr/>
      <dgm:t>
        <a:bodyPr/>
        <a:lstStyle/>
        <a:p>
          <a:endParaRPr lang="fr-FR"/>
        </a:p>
      </dgm:t>
    </dgm:pt>
    <dgm:pt modelId="{ADB02E0D-8C4D-4500-99BB-9E1089A1A3DA}" type="sibTrans" cxnId="{48877A94-11E4-4A9E-8982-5C22F13E8B77}">
      <dgm:prSet/>
      <dgm:spPr/>
      <dgm:t>
        <a:bodyPr/>
        <a:lstStyle/>
        <a:p>
          <a:endParaRPr lang="fr-FR"/>
        </a:p>
      </dgm:t>
    </dgm:pt>
    <dgm:pt modelId="{BC21EB59-64FE-4A1A-9A0A-FF9A9CEE5F08}">
      <dgm:prSet/>
      <dgm:spPr/>
      <dgm:t>
        <a:bodyPr/>
        <a:lstStyle/>
        <a:p>
          <a:r>
            <a:rPr lang="fr-FR" u="sng" dirty="0" smtClean="0"/>
            <a:t>Le résultat: </a:t>
          </a:r>
          <a:r>
            <a:rPr lang="fr-FR" dirty="0" smtClean="0"/>
            <a:t>De prime abord ingérable et </a:t>
          </a:r>
          <a:r>
            <a:rPr lang="fr-FR" dirty="0" err="1" smtClean="0"/>
            <a:t>inlisible</a:t>
          </a:r>
          <a:r>
            <a:rPr lang="fr-FR" dirty="0" smtClean="0"/>
            <a:t> pour les porteurs de projets</a:t>
          </a:r>
          <a:endParaRPr lang="fr-FR" dirty="0"/>
        </a:p>
      </dgm:t>
    </dgm:pt>
    <dgm:pt modelId="{C8E454E5-3419-44DC-8AA5-D0D426D2FAFA}" type="parTrans" cxnId="{6B9B094F-B7CE-426C-AE1A-451283EB6690}">
      <dgm:prSet/>
      <dgm:spPr/>
      <dgm:t>
        <a:bodyPr/>
        <a:lstStyle/>
        <a:p>
          <a:endParaRPr lang="fr-FR"/>
        </a:p>
      </dgm:t>
    </dgm:pt>
    <dgm:pt modelId="{21343981-33E3-4934-B21C-D4B7C3071D36}" type="sibTrans" cxnId="{6B9B094F-B7CE-426C-AE1A-451283EB6690}">
      <dgm:prSet/>
      <dgm:spPr/>
      <dgm:t>
        <a:bodyPr/>
        <a:lstStyle/>
        <a:p>
          <a:endParaRPr lang="fr-FR"/>
        </a:p>
      </dgm:t>
    </dgm:pt>
    <dgm:pt modelId="{1ACF738A-798D-44D8-A86E-70B94E9774B0}" type="pres">
      <dgm:prSet presAssocID="{2A7FA3E4-068C-4A47-8F80-268D4F6CF673}" presName="diagram" presStyleCnt="0">
        <dgm:presLayoutVars>
          <dgm:dir/>
          <dgm:resizeHandles val="exact"/>
        </dgm:presLayoutVars>
      </dgm:prSet>
      <dgm:spPr/>
      <dgm:t>
        <a:bodyPr/>
        <a:lstStyle/>
        <a:p>
          <a:endParaRPr lang="fr-FR"/>
        </a:p>
      </dgm:t>
    </dgm:pt>
    <dgm:pt modelId="{F8702279-3979-4EAE-9CD4-CF47905D4FE2}" type="pres">
      <dgm:prSet presAssocID="{ECFC50FF-62D4-48E5-891B-A9933465CB14}" presName="node" presStyleLbl="node1" presStyleIdx="0" presStyleCnt="3">
        <dgm:presLayoutVars>
          <dgm:bulletEnabled val="1"/>
        </dgm:presLayoutVars>
      </dgm:prSet>
      <dgm:spPr/>
      <dgm:t>
        <a:bodyPr/>
        <a:lstStyle/>
        <a:p>
          <a:endParaRPr lang="fr-FR"/>
        </a:p>
      </dgm:t>
    </dgm:pt>
    <dgm:pt modelId="{92E3ECCC-EE5E-4DD2-9798-FDE4A98997D9}" type="pres">
      <dgm:prSet presAssocID="{B159B2E7-67E0-4C3B-B9BE-4A65482669DA}" presName="sibTrans" presStyleCnt="0"/>
      <dgm:spPr/>
    </dgm:pt>
    <dgm:pt modelId="{D21DC63A-C80B-4261-8B53-9F28EE060C49}" type="pres">
      <dgm:prSet presAssocID="{0A6811FB-BB0B-41F4-9D00-24CA49B0FF7C}" presName="node" presStyleLbl="node1" presStyleIdx="1" presStyleCnt="3">
        <dgm:presLayoutVars>
          <dgm:bulletEnabled val="1"/>
        </dgm:presLayoutVars>
      </dgm:prSet>
      <dgm:spPr/>
      <dgm:t>
        <a:bodyPr/>
        <a:lstStyle/>
        <a:p>
          <a:endParaRPr lang="fr-FR"/>
        </a:p>
      </dgm:t>
    </dgm:pt>
    <dgm:pt modelId="{E053F407-FF92-4EC1-93E8-641235988C53}" type="pres">
      <dgm:prSet presAssocID="{ADB02E0D-8C4D-4500-99BB-9E1089A1A3DA}" presName="sibTrans" presStyleCnt="0"/>
      <dgm:spPr/>
    </dgm:pt>
    <dgm:pt modelId="{73DE3F2F-0EE0-45F7-BB01-59FC221F0DC7}" type="pres">
      <dgm:prSet presAssocID="{BC21EB59-64FE-4A1A-9A0A-FF9A9CEE5F08}" presName="node" presStyleLbl="node1" presStyleIdx="2" presStyleCnt="3">
        <dgm:presLayoutVars>
          <dgm:bulletEnabled val="1"/>
        </dgm:presLayoutVars>
      </dgm:prSet>
      <dgm:spPr/>
      <dgm:t>
        <a:bodyPr/>
        <a:lstStyle/>
        <a:p>
          <a:endParaRPr lang="fr-FR"/>
        </a:p>
      </dgm:t>
    </dgm:pt>
  </dgm:ptLst>
  <dgm:cxnLst>
    <dgm:cxn modelId="{9773B8F5-0528-4CF4-B507-FD93D8036C08}" type="presOf" srcId="{ECFC50FF-62D4-48E5-891B-A9933465CB14}" destId="{F8702279-3979-4EAE-9CD4-CF47905D4FE2}" srcOrd="0" destOrd="0" presId="urn:microsoft.com/office/officeart/2005/8/layout/default"/>
    <dgm:cxn modelId="{48877A94-11E4-4A9E-8982-5C22F13E8B77}" srcId="{2A7FA3E4-068C-4A47-8F80-268D4F6CF673}" destId="{0A6811FB-BB0B-41F4-9D00-24CA49B0FF7C}" srcOrd="1" destOrd="0" parTransId="{1E8A1961-7327-4A76-A56A-0D7CFEE3D490}" sibTransId="{ADB02E0D-8C4D-4500-99BB-9E1089A1A3DA}"/>
    <dgm:cxn modelId="{4BCBF0C5-FCCC-4745-8A38-414368A5C4D8}" type="presOf" srcId="{2A7FA3E4-068C-4A47-8F80-268D4F6CF673}" destId="{1ACF738A-798D-44D8-A86E-70B94E9774B0}" srcOrd="0" destOrd="0" presId="urn:microsoft.com/office/officeart/2005/8/layout/default"/>
    <dgm:cxn modelId="{F2E0CB2B-DE38-49B9-A624-97DB2F7F96E7}" type="presOf" srcId="{0A6811FB-BB0B-41F4-9D00-24CA49B0FF7C}" destId="{D21DC63A-C80B-4261-8B53-9F28EE060C49}" srcOrd="0" destOrd="0" presId="urn:microsoft.com/office/officeart/2005/8/layout/default"/>
    <dgm:cxn modelId="{6B9B094F-B7CE-426C-AE1A-451283EB6690}" srcId="{2A7FA3E4-068C-4A47-8F80-268D4F6CF673}" destId="{BC21EB59-64FE-4A1A-9A0A-FF9A9CEE5F08}" srcOrd="2" destOrd="0" parTransId="{C8E454E5-3419-44DC-8AA5-D0D426D2FAFA}" sibTransId="{21343981-33E3-4934-B21C-D4B7C3071D36}"/>
    <dgm:cxn modelId="{EEF02F52-6804-4D41-A52B-B118EE4FDD0B}" srcId="{2A7FA3E4-068C-4A47-8F80-268D4F6CF673}" destId="{ECFC50FF-62D4-48E5-891B-A9933465CB14}" srcOrd="0" destOrd="0" parTransId="{FA74942B-49F3-4BA9-9636-5ED5BBB26BF7}" sibTransId="{B159B2E7-67E0-4C3B-B9BE-4A65482669DA}"/>
    <dgm:cxn modelId="{FA0E474C-6E01-484C-BF4B-A845A07D75E5}" type="presOf" srcId="{BC21EB59-64FE-4A1A-9A0A-FF9A9CEE5F08}" destId="{73DE3F2F-0EE0-45F7-BB01-59FC221F0DC7}" srcOrd="0" destOrd="0" presId="urn:microsoft.com/office/officeart/2005/8/layout/default"/>
    <dgm:cxn modelId="{5630A8F5-5321-4C35-B7DD-C36FFB93AC60}" type="presParOf" srcId="{1ACF738A-798D-44D8-A86E-70B94E9774B0}" destId="{F8702279-3979-4EAE-9CD4-CF47905D4FE2}" srcOrd="0" destOrd="0" presId="urn:microsoft.com/office/officeart/2005/8/layout/default"/>
    <dgm:cxn modelId="{4DB1961C-9014-4A5B-85BF-2FC3A1A6F9AC}" type="presParOf" srcId="{1ACF738A-798D-44D8-A86E-70B94E9774B0}" destId="{92E3ECCC-EE5E-4DD2-9798-FDE4A98997D9}" srcOrd="1" destOrd="0" presId="urn:microsoft.com/office/officeart/2005/8/layout/default"/>
    <dgm:cxn modelId="{4EB5D399-DAA7-4258-AEF9-E9B779B1DFE9}" type="presParOf" srcId="{1ACF738A-798D-44D8-A86E-70B94E9774B0}" destId="{D21DC63A-C80B-4261-8B53-9F28EE060C49}" srcOrd="2" destOrd="0" presId="urn:microsoft.com/office/officeart/2005/8/layout/default"/>
    <dgm:cxn modelId="{A8B1310B-2DC6-466F-B928-7BF150F51B73}" type="presParOf" srcId="{1ACF738A-798D-44D8-A86E-70B94E9774B0}" destId="{E053F407-FF92-4EC1-93E8-641235988C53}" srcOrd="3" destOrd="0" presId="urn:microsoft.com/office/officeart/2005/8/layout/default"/>
    <dgm:cxn modelId="{5994B5AC-BF7D-4220-ACF0-6AE0C34C224A}" type="presParOf" srcId="{1ACF738A-798D-44D8-A86E-70B94E9774B0}" destId="{73DE3F2F-0EE0-45F7-BB01-59FC221F0DC7}"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5F735519-8EAA-437F-950D-E1865AE6B764}" type="doc">
      <dgm:prSet loTypeId="urn:microsoft.com/office/officeart/2005/8/layout/default" loCatId="list" qsTypeId="urn:microsoft.com/office/officeart/2005/8/quickstyle/simple3" qsCatId="simple" csTypeId="urn:microsoft.com/office/officeart/2005/8/colors/accent4_5" csCatId="accent4" phldr="1"/>
      <dgm:spPr/>
      <dgm:t>
        <a:bodyPr/>
        <a:lstStyle/>
        <a:p>
          <a:endParaRPr lang="fr-FR"/>
        </a:p>
      </dgm:t>
    </dgm:pt>
    <dgm:pt modelId="{4F7E48B8-5D3E-4A58-B1D8-608958A90227}">
      <dgm:prSet phldrT="[Texte]"/>
      <dgm:spPr/>
      <dgm:t>
        <a:bodyPr/>
        <a:lstStyle/>
        <a:p>
          <a:r>
            <a:rPr lang="fr-FR" dirty="0" smtClean="0"/>
            <a:t>La rédaction de lignes de partage courtes, en version signée, qui reprend les grandes lignes </a:t>
          </a:r>
          <a:endParaRPr lang="fr-FR" dirty="0"/>
        </a:p>
      </dgm:t>
    </dgm:pt>
    <dgm:pt modelId="{92DE73E4-F70D-4F6A-AB21-B17A6B67962C}" type="parTrans" cxnId="{2E84AF02-F9D7-425B-B516-9870110480E2}">
      <dgm:prSet/>
      <dgm:spPr/>
      <dgm:t>
        <a:bodyPr/>
        <a:lstStyle/>
        <a:p>
          <a:endParaRPr lang="fr-FR"/>
        </a:p>
      </dgm:t>
    </dgm:pt>
    <dgm:pt modelId="{4FCB591E-F8CC-4DBE-A619-C45ABD0EE391}" type="sibTrans" cxnId="{2E84AF02-F9D7-425B-B516-9870110480E2}">
      <dgm:prSet/>
      <dgm:spPr/>
      <dgm:t>
        <a:bodyPr/>
        <a:lstStyle/>
        <a:p>
          <a:endParaRPr lang="fr-FR"/>
        </a:p>
      </dgm:t>
    </dgm:pt>
    <dgm:pt modelId="{CB79AD95-515B-4FBA-B7E9-964A94730246}">
      <dgm:prSet phldrT="[Texte]"/>
      <dgm:spPr/>
      <dgm:t>
        <a:bodyPr/>
        <a:lstStyle/>
        <a:p>
          <a:r>
            <a:rPr lang="fr-FR" b="1" dirty="0" smtClean="0"/>
            <a:t>La rédaction d’un guide détaillé par thématique</a:t>
          </a:r>
          <a:endParaRPr lang="fr-FR" b="1" dirty="0"/>
        </a:p>
      </dgm:t>
    </dgm:pt>
    <dgm:pt modelId="{71638141-8467-46CE-88E6-B372F849F988}" type="parTrans" cxnId="{2AFEA798-B055-4D27-A9F6-E1840E11FE99}">
      <dgm:prSet/>
      <dgm:spPr/>
      <dgm:t>
        <a:bodyPr/>
        <a:lstStyle/>
        <a:p>
          <a:endParaRPr lang="fr-FR"/>
        </a:p>
      </dgm:t>
    </dgm:pt>
    <dgm:pt modelId="{9D735077-468C-4F6A-9C37-827967BFE724}" type="sibTrans" cxnId="{2AFEA798-B055-4D27-A9F6-E1840E11FE99}">
      <dgm:prSet/>
      <dgm:spPr/>
      <dgm:t>
        <a:bodyPr/>
        <a:lstStyle/>
        <a:p>
          <a:endParaRPr lang="fr-FR"/>
        </a:p>
      </dgm:t>
    </dgm:pt>
    <dgm:pt modelId="{BF809884-FC81-4FFE-8994-793B284403D7}">
      <dgm:prSet phldrT="[Texte]"/>
      <dgm:spPr/>
      <dgm:t>
        <a:bodyPr/>
        <a:lstStyle/>
        <a:p>
          <a:r>
            <a:rPr lang="fr-FR" b="1" dirty="0" smtClean="0"/>
            <a:t>Pourquoi?: </a:t>
          </a:r>
          <a:r>
            <a:rPr lang="fr-FR" dirty="0" smtClean="0"/>
            <a:t>servir de base de référence au services instructeurs et aux autres services de l’Etat, de la région, des collectivités</a:t>
          </a:r>
          <a:endParaRPr lang="fr-FR" dirty="0"/>
        </a:p>
      </dgm:t>
    </dgm:pt>
    <dgm:pt modelId="{64ABBF3F-5B21-4835-A676-DC90AFF7B008}" type="parTrans" cxnId="{396CAED8-C7C2-4D43-A21B-D47B7373FCE8}">
      <dgm:prSet/>
      <dgm:spPr/>
      <dgm:t>
        <a:bodyPr/>
        <a:lstStyle/>
        <a:p>
          <a:endParaRPr lang="fr-FR"/>
        </a:p>
      </dgm:t>
    </dgm:pt>
    <dgm:pt modelId="{A3B4B814-4E64-408A-89F1-BD005F48F15C}" type="sibTrans" cxnId="{396CAED8-C7C2-4D43-A21B-D47B7373FCE8}">
      <dgm:prSet/>
      <dgm:spPr/>
      <dgm:t>
        <a:bodyPr/>
        <a:lstStyle/>
        <a:p>
          <a:endParaRPr lang="fr-FR"/>
        </a:p>
      </dgm:t>
    </dgm:pt>
    <dgm:pt modelId="{4E95E6A8-77C3-4B40-9D54-728AAAFB8890}">
      <dgm:prSet phldrT="[Texte]"/>
      <dgm:spPr/>
      <dgm:t>
        <a:bodyPr/>
        <a:lstStyle/>
        <a:p>
          <a:r>
            <a:rPr lang="fr-FR" dirty="0" smtClean="0"/>
            <a:t>Produire une grille de lecture claire pour les porteurs de projets</a:t>
          </a:r>
          <a:endParaRPr lang="fr-FR" dirty="0"/>
        </a:p>
      </dgm:t>
    </dgm:pt>
    <dgm:pt modelId="{3F91542A-7A8F-430D-AC0B-E092FD3A44C9}" type="parTrans" cxnId="{17CBD17F-D508-455F-9771-384CD321EE92}">
      <dgm:prSet/>
      <dgm:spPr/>
      <dgm:t>
        <a:bodyPr/>
        <a:lstStyle/>
        <a:p>
          <a:endParaRPr lang="fr-FR"/>
        </a:p>
      </dgm:t>
    </dgm:pt>
    <dgm:pt modelId="{F44C8FFF-14C6-4F02-AC27-0F4A24EEF342}" type="sibTrans" cxnId="{17CBD17F-D508-455F-9771-384CD321EE92}">
      <dgm:prSet/>
      <dgm:spPr/>
      <dgm:t>
        <a:bodyPr/>
        <a:lstStyle/>
        <a:p>
          <a:endParaRPr lang="fr-FR"/>
        </a:p>
      </dgm:t>
    </dgm:pt>
    <dgm:pt modelId="{F759B8AF-1BBB-43CD-BB47-C15A40DF65E9}">
      <dgm:prSet phldrT="[Texte]"/>
      <dgm:spPr/>
      <dgm:t>
        <a:bodyPr/>
        <a:lstStyle/>
        <a:p>
          <a:r>
            <a:rPr lang="fr-FR" b="1" dirty="0" smtClean="0"/>
            <a:t>C’est aussi un enjeu de communication</a:t>
          </a:r>
          <a:r>
            <a:rPr lang="fr-FR" dirty="0" smtClean="0"/>
            <a:t>: Publier les fiches thématiques sur les sites de l’Etat et de la région – Eviter ainsi d’avoir à réorienter les projets</a:t>
          </a:r>
          <a:endParaRPr lang="fr-FR" dirty="0"/>
        </a:p>
      </dgm:t>
    </dgm:pt>
    <dgm:pt modelId="{C2EFC55F-EDD4-42E1-AE30-328AD1DA673C}" type="parTrans" cxnId="{398EE14C-9755-46D2-AE70-8F92CCFCD626}">
      <dgm:prSet/>
      <dgm:spPr/>
      <dgm:t>
        <a:bodyPr/>
        <a:lstStyle/>
        <a:p>
          <a:endParaRPr lang="fr-FR"/>
        </a:p>
      </dgm:t>
    </dgm:pt>
    <dgm:pt modelId="{005A2B4B-1998-4DDC-8921-5FB80A896899}" type="sibTrans" cxnId="{398EE14C-9755-46D2-AE70-8F92CCFCD626}">
      <dgm:prSet/>
      <dgm:spPr/>
      <dgm:t>
        <a:bodyPr/>
        <a:lstStyle/>
        <a:p>
          <a:endParaRPr lang="fr-FR"/>
        </a:p>
      </dgm:t>
    </dgm:pt>
    <dgm:pt modelId="{814F80AA-96ED-4FAD-B72B-198D6B902CA6}" type="pres">
      <dgm:prSet presAssocID="{5F735519-8EAA-437F-950D-E1865AE6B764}" presName="diagram" presStyleCnt="0">
        <dgm:presLayoutVars>
          <dgm:dir/>
          <dgm:resizeHandles val="exact"/>
        </dgm:presLayoutVars>
      </dgm:prSet>
      <dgm:spPr/>
      <dgm:t>
        <a:bodyPr/>
        <a:lstStyle/>
        <a:p>
          <a:endParaRPr lang="fr-FR"/>
        </a:p>
      </dgm:t>
    </dgm:pt>
    <dgm:pt modelId="{378966D2-23E8-4139-9590-9B8AE4FF009E}" type="pres">
      <dgm:prSet presAssocID="{4F7E48B8-5D3E-4A58-B1D8-608958A90227}" presName="node" presStyleLbl="node1" presStyleIdx="0" presStyleCnt="5">
        <dgm:presLayoutVars>
          <dgm:bulletEnabled val="1"/>
        </dgm:presLayoutVars>
      </dgm:prSet>
      <dgm:spPr/>
      <dgm:t>
        <a:bodyPr/>
        <a:lstStyle/>
        <a:p>
          <a:endParaRPr lang="fr-FR"/>
        </a:p>
      </dgm:t>
    </dgm:pt>
    <dgm:pt modelId="{E8BDD0D8-A0D9-45A4-81E3-92DD8A141A45}" type="pres">
      <dgm:prSet presAssocID="{4FCB591E-F8CC-4DBE-A619-C45ABD0EE391}" presName="sibTrans" presStyleCnt="0"/>
      <dgm:spPr/>
      <dgm:t>
        <a:bodyPr/>
        <a:lstStyle/>
        <a:p>
          <a:endParaRPr lang="fr-FR"/>
        </a:p>
      </dgm:t>
    </dgm:pt>
    <dgm:pt modelId="{058C02D0-FF1D-4FF0-8467-8E12111AAC41}" type="pres">
      <dgm:prSet presAssocID="{CB79AD95-515B-4FBA-B7E9-964A94730246}" presName="node" presStyleLbl="node1" presStyleIdx="1" presStyleCnt="5">
        <dgm:presLayoutVars>
          <dgm:bulletEnabled val="1"/>
        </dgm:presLayoutVars>
      </dgm:prSet>
      <dgm:spPr/>
      <dgm:t>
        <a:bodyPr/>
        <a:lstStyle/>
        <a:p>
          <a:endParaRPr lang="fr-FR"/>
        </a:p>
      </dgm:t>
    </dgm:pt>
    <dgm:pt modelId="{1241232E-3ACD-48FF-8E2D-A16D99964782}" type="pres">
      <dgm:prSet presAssocID="{9D735077-468C-4F6A-9C37-827967BFE724}" presName="sibTrans" presStyleCnt="0"/>
      <dgm:spPr/>
      <dgm:t>
        <a:bodyPr/>
        <a:lstStyle/>
        <a:p>
          <a:endParaRPr lang="fr-FR"/>
        </a:p>
      </dgm:t>
    </dgm:pt>
    <dgm:pt modelId="{62527112-B049-4E73-9CC2-45B4EC51E700}" type="pres">
      <dgm:prSet presAssocID="{BF809884-FC81-4FFE-8994-793B284403D7}" presName="node" presStyleLbl="node1" presStyleIdx="2" presStyleCnt="5">
        <dgm:presLayoutVars>
          <dgm:bulletEnabled val="1"/>
        </dgm:presLayoutVars>
      </dgm:prSet>
      <dgm:spPr/>
      <dgm:t>
        <a:bodyPr/>
        <a:lstStyle/>
        <a:p>
          <a:endParaRPr lang="fr-FR"/>
        </a:p>
      </dgm:t>
    </dgm:pt>
    <dgm:pt modelId="{B8001147-D916-4E7C-BF87-1C5AF25DB0F1}" type="pres">
      <dgm:prSet presAssocID="{A3B4B814-4E64-408A-89F1-BD005F48F15C}" presName="sibTrans" presStyleCnt="0"/>
      <dgm:spPr/>
      <dgm:t>
        <a:bodyPr/>
        <a:lstStyle/>
        <a:p>
          <a:endParaRPr lang="fr-FR"/>
        </a:p>
      </dgm:t>
    </dgm:pt>
    <dgm:pt modelId="{5ABC018B-FE31-4C01-BBD5-26DF3E1002A8}" type="pres">
      <dgm:prSet presAssocID="{4E95E6A8-77C3-4B40-9D54-728AAAFB8890}" presName="node" presStyleLbl="node1" presStyleIdx="3" presStyleCnt="5">
        <dgm:presLayoutVars>
          <dgm:bulletEnabled val="1"/>
        </dgm:presLayoutVars>
      </dgm:prSet>
      <dgm:spPr/>
      <dgm:t>
        <a:bodyPr/>
        <a:lstStyle/>
        <a:p>
          <a:endParaRPr lang="fr-FR"/>
        </a:p>
      </dgm:t>
    </dgm:pt>
    <dgm:pt modelId="{3AC48327-1DBC-4F2B-94F8-7200DC10A7D8}" type="pres">
      <dgm:prSet presAssocID="{F44C8FFF-14C6-4F02-AC27-0F4A24EEF342}" presName="sibTrans" presStyleCnt="0"/>
      <dgm:spPr/>
      <dgm:t>
        <a:bodyPr/>
        <a:lstStyle/>
        <a:p>
          <a:endParaRPr lang="fr-FR"/>
        </a:p>
      </dgm:t>
    </dgm:pt>
    <dgm:pt modelId="{6B4F92BB-4D3D-4361-BB96-913AC4C65799}" type="pres">
      <dgm:prSet presAssocID="{F759B8AF-1BBB-43CD-BB47-C15A40DF65E9}" presName="node" presStyleLbl="node1" presStyleIdx="4" presStyleCnt="5">
        <dgm:presLayoutVars>
          <dgm:bulletEnabled val="1"/>
        </dgm:presLayoutVars>
      </dgm:prSet>
      <dgm:spPr/>
      <dgm:t>
        <a:bodyPr/>
        <a:lstStyle/>
        <a:p>
          <a:endParaRPr lang="fr-FR"/>
        </a:p>
      </dgm:t>
    </dgm:pt>
  </dgm:ptLst>
  <dgm:cxnLst>
    <dgm:cxn modelId="{D2FBE20C-015C-41BE-847D-F63EC2B73C4E}" type="presOf" srcId="{5F735519-8EAA-437F-950D-E1865AE6B764}" destId="{814F80AA-96ED-4FAD-B72B-198D6B902CA6}" srcOrd="0" destOrd="0" presId="urn:microsoft.com/office/officeart/2005/8/layout/default"/>
    <dgm:cxn modelId="{396CAED8-C7C2-4D43-A21B-D47B7373FCE8}" srcId="{5F735519-8EAA-437F-950D-E1865AE6B764}" destId="{BF809884-FC81-4FFE-8994-793B284403D7}" srcOrd="2" destOrd="0" parTransId="{64ABBF3F-5B21-4835-A676-DC90AFF7B008}" sibTransId="{A3B4B814-4E64-408A-89F1-BD005F48F15C}"/>
    <dgm:cxn modelId="{302E6FE1-B050-42C5-A879-11EC76F09CDC}" type="presOf" srcId="{4E95E6A8-77C3-4B40-9D54-728AAAFB8890}" destId="{5ABC018B-FE31-4C01-BBD5-26DF3E1002A8}" srcOrd="0" destOrd="0" presId="urn:microsoft.com/office/officeart/2005/8/layout/default"/>
    <dgm:cxn modelId="{2E67BDB5-5D9E-4D65-9179-17C5A2B7D8B1}" type="presOf" srcId="{4F7E48B8-5D3E-4A58-B1D8-608958A90227}" destId="{378966D2-23E8-4139-9590-9B8AE4FF009E}" srcOrd="0" destOrd="0" presId="urn:microsoft.com/office/officeart/2005/8/layout/default"/>
    <dgm:cxn modelId="{DD9B998D-7D5E-4922-AE7C-2585907F4E70}" type="presOf" srcId="{F759B8AF-1BBB-43CD-BB47-C15A40DF65E9}" destId="{6B4F92BB-4D3D-4361-BB96-913AC4C65799}" srcOrd="0" destOrd="0" presId="urn:microsoft.com/office/officeart/2005/8/layout/default"/>
    <dgm:cxn modelId="{2AFEA798-B055-4D27-A9F6-E1840E11FE99}" srcId="{5F735519-8EAA-437F-950D-E1865AE6B764}" destId="{CB79AD95-515B-4FBA-B7E9-964A94730246}" srcOrd="1" destOrd="0" parTransId="{71638141-8467-46CE-88E6-B372F849F988}" sibTransId="{9D735077-468C-4F6A-9C37-827967BFE724}"/>
    <dgm:cxn modelId="{2E84AF02-F9D7-425B-B516-9870110480E2}" srcId="{5F735519-8EAA-437F-950D-E1865AE6B764}" destId="{4F7E48B8-5D3E-4A58-B1D8-608958A90227}" srcOrd="0" destOrd="0" parTransId="{92DE73E4-F70D-4F6A-AB21-B17A6B67962C}" sibTransId="{4FCB591E-F8CC-4DBE-A619-C45ABD0EE391}"/>
    <dgm:cxn modelId="{F24743B3-4EA0-4488-8568-9F4C4CBC2E20}" type="presOf" srcId="{CB79AD95-515B-4FBA-B7E9-964A94730246}" destId="{058C02D0-FF1D-4FF0-8467-8E12111AAC41}" srcOrd="0" destOrd="0" presId="urn:microsoft.com/office/officeart/2005/8/layout/default"/>
    <dgm:cxn modelId="{80322C7B-8160-4D26-8A7C-84CDBEEE413B}" type="presOf" srcId="{BF809884-FC81-4FFE-8994-793B284403D7}" destId="{62527112-B049-4E73-9CC2-45B4EC51E700}" srcOrd="0" destOrd="0" presId="urn:microsoft.com/office/officeart/2005/8/layout/default"/>
    <dgm:cxn modelId="{17CBD17F-D508-455F-9771-384CD321EE92}" srcId="{5F735519-8EAA-437F-950D-E1865AE6B764}" destId="{4E95E6A8-77C3-4B40-9D54-728AAAFB8890}" srcOrd="3" destOrd="0" parTransId="{3F91542A-7A8F-430D-AC0B-E092FD3A44C9}" sibTransId="{F44C8FFF-14C6-4F02-AC27-0F4A24EEF342}"/>
    <dgm:cxn modelId="{398EE14C-9755-46D2-AE70-8F92CCFCD626}" srcId="{5F735519-8EAA-437F-950D-E1865AE6B764}" destId="{F759B8AF-1BBB-43CD-BB47-C15A40DF65E9}" srcOrd="4" destOrd="0" parTransId="{C2EFC55F-EDD4-42E1-AE30-328AD1DA673C}" sibTransId="{005A2B4B-1998-4DDC-8921-5FB80A896899}"/>
    <dgm:cxn modelId="{BCA4AD6E-D179-4774-936C-837F2DF7EE4E}" type="presParOf" srcId="{814F80AA-96ED-4FAD-B72B-198D6B902CA6}" destId="{378966D2-23E8-4139-9590-9B8AE4FF009E}" srcOrd="0" destOrd="0" presId="urn:microsoft.com/office/officeart/2005/8/layout/default"/>
    <dgm:cxn modelId="{8C4F25EE-9E31-4458-A123-7AA869BFF323}" type="presParOf" srcId="{814F80AA-96ED-4FAD-B72B-198D6B902CA6}" destId="{E8BDD0D8-A0D9-45A4-81E3-92DD8A141A45}" srcOrd="1" destOrd="0" presId="urn:microsoft.com/office/officeart/2005/8/layout/default"/>
    <dgm:cxn modelId="{56E87BC9-9178-4015-B6DE-C05F25F87370}" type="presParOf" srcId="{814F80AA-96ED-4FAD-B72B-198D6B902CA6}" destId="{058C02D0-FF1D-4FF0-8467-8E12111AAC41}" srcOrd="2" destOrd="0" presId="urn:microsoft.com/office/officeart/2005/8/layout/default"/>
    <dgm:cxn modelId="{DFE2698B-6D44-4EF9-AC99-61890FF775B0}" type="presParOf" srcId="{814F80AA-96ED-4FAD-B72B-198D6B902CA6}" destId="{1241232E-3ACD-48FF-8E2D-A16D99964782}" srcOrd="3" destOrd="0" presId="urn:microsoft.com/office/officeart/2005/8/layout/default"/>
    <dgm:cxn modelId="{D1928CDD-B73B-4FE5-8FAC-B9A448FED65F}" type="presParOf" srcId="{814F80AA-96ED-4FAD-B72B-198D6B902CA6}" destId="{62527112-B049-4E73-9CC2-45B4EC51E700}" srcOrd="4" destOrd="0" presId="urn:microsoft.com/office/officeart/2005/8/layout/default"/>
    <dgm:cxn modelId="{E745F66E-CE87-401A-8DDC-68EF0095EDAA}" type="presParOf" srcId="{814F80AA-96ED-4FAD-B72B-198D6B902CA6}" destId="{B8001147-D916-4E7C-BF87-1C5AF25DB0F1}" srcOrd="5" destOrd="0" presId="urn:microsoft.com/office/officeart/2005/8/layout/default"/>
    <dgm:cxn modelId="{202FC627-6EC6-46D5-81C1-B1DCD61B8F4C}" type="presParOf" srcId="{814F80AA-96ED-4FAD-B72B-198D6B902CA6}" destId="{5ABC018B-FE31-4C01-BBD5-26DF3E1002A8}" srcOrd="6" destOrd="0" presId="urn:microsoft.com/office/officeart/2005/8/layout/default"/>
    <dgm:cxn modelId="{46674DA7-8E1F-4A69-8E10-F22EC46DC7C9}" type="presParOf" srcId="{814F80AA-96ED-4FAD-B72B-198D6B902CA6}" destId="{3AC48327-1DBC-4F2B-94F8-7200DC10A7D8}" srcOrd="7" destOrd="0" presId="urn:microsoft.com/office/officeart/2005/8/layout/default"/>
    <dgm:cxn modelId="{F9CC31A1-2562-468D-94B7-65D2C515472E}" type="presParOf" srcId="{814F80AA-96ED-4FAD-B72B-198D6B902CA6}" destId="{6B4F92BB-4D3D-4361-BB96-913AC4C65799}"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500CA277-2822-4659-A9A7-14ABD6CCC480}" type="doc">
      <dgm:prSet loTypeId="urn:microsoft.com/office/officeart/2005/8/layout/radial1" loCatId="cycle" qsTypeId="urn:microsoft.com/office/officeart/2005/8/quickstyle/simple1" qsCatId="simple" csTypeId="urn:microsoft.com/office/officeart/2005/8/colors/colorful2" csCatId="colorful" phldr="1"/>
      <dgm:spPr/>
      <dgm:t>
        <a:bodyPr/>
        <a:lstStyle/>
        <a:p>
          <a:endParaRPr lang="fr-FR"/>
        </a:p>
      </dgm:t>
    </dgm:pt>
    <dgm:pt modelId="{F4DB2F40-318B-43AE-BF88-2C98AAF74459}" type="pres">
      <dgm:prSet presAssocID="{500CA277-2822-4659-A9A7-14ABD6CCC480}" presName="cycle" presStyleCnt="0">
        <dgm:presLayoutVars>
          <dgm:chMax val="1"/>
          <dgm:dir/>
          <dgm:animLvl val="ctr"/>
          <dgm:resizeHandles val="exact"/>
        </dgm:presLayoutVars>
      </dgm:prSet>
      <dgm:spPr/>
      <dgm:t>
        <a:bodyPr/>
        <a:lstStyle/>
        <a:p>
          <a:endParaRPr lang="fr-FR"/>
        </a:p>
      </dgm:t>
    </dgm:pt>
  </dgm:ptLst>
  <dgm:cxnLst>
    <dgm:cxn modelId="{44DB26D4-7CFB-4D07-B7DB-A1D9B1B2B495}" type="presOf" srcId="{500CA277-2822-4659-A9A7-14ABD6CCC480}" destId="{F4DB2F40-318B-43AE-BF88-2C98AAF74459}" srcOrd="0" destOrd="0" presId="urn:microsoft.com/office/officeart/2005/8/layout/radial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315C6DD8-738B-4282-9CEE-80B2DA190A63}" type="doc">
      <dgm:prSet loTypeId="urn:microsoft.com/office/officeart/2009/layout/CircleArrowProcess" loCatId="cycle" qsTypeId="urn:microsoft.com/office/officeart/2005/8/quickstyle/simple1" qsCatId="simple" csTypeId="urn:microsoft.com/office/officeart/2005/8/colors/colorful2" csCatId="colorful" phldr="1"/>
      <dgm:spPr/>
      <dgm:t>
        <a:bodyPr/>
        <a:lstStyle/>
        <a:p>
          <a:endParaRPr lang="fr-FR"/>
        </a:p>
      </dgm:t>
    </dgm:pt>
    <dgm:pt modelId="{151738BB-6C32-45A2-8000-B9FBE443555E}">
      <dgm:prSet/>
      <dgm:spPr/>
      <dgm:t>
        <a:bodyPr/>
        <a:lstStyle/>
        <a:p>
          <a:r>
            <a:rPr lang="fr-FR" b="1" dirty="0" smtClean="0"/>
            <a:t>REACT EU</a:t>
          </a:r>
          <a:endParaRPr lang="fr-FR" b="1" dirty="0"/>
        </a:p>
      </dgm:t>
    </dgm:pt>
    <dgm:pt modelId="{46E869F3-7A02-4FA7-A6A8-330AA4D3C04A}" type="parTrans" cxnId="{4BE6DD52-128E-477D-B194-58D373FFEF79}">
      <dgm:prSet/>
      <dgm:spPr/>
      <dgm:t>
        <a:bodyPr/>
        <a:lstStyle/>
        <a:p>
          <a:endParaRPr lang="fr-FR"/>
        </a:p>
      </dgm:t>
    </dgm:pt>
    <dgm:pt modelId="{6595A252-B8C0-4B54-88F4-529A93EF8D40}" type="sibTrans" cxnId="{4BE6DD52-128E-477D-B194-58D373FFEF79}">
      <dgm:prSet/>
      <dgm:spPr/>
      <dgm:t>
        <a:bodyPr/>
        <a:lstStyle/>
        <a:p>
          <a:endParaRPr lang="fr-FR"/>
        </a:p>
      </dgm:t>
    </dgm:pt>
    <dgm:pt modelId="{0391AEEE-AE3B-4471-B62F-09826CF034B3}">
      <dgm:prSet/>
      <dgm:spPr/>
      <dgm:t>
        <a:bodyPr/>
        <a:lstStyle/>
        <a:p>
          <a:r>
            <a:rPr lang="fr-FR" dirty="0" smtClean="0"/>
            <a:t>Perspectives</a:t>
          </a:r>
          <a:endParaRPr lang="fr-FR" dirty="0"/>
        </a:p>
      </dgm:t>
    </dgm:pt>
    <dgm:pt modelId="{75C1C463-1C2D-4D6D-A300-35A7ADDE5978}" type="parTrans" cxnId="{2E9AA572-3CCA-49EC-84BB-DD9FAC443EDB}">
      <dgm:prSet/>
      <dgm:spPr/>
      <dgm:t>
        <a:bodyPr/>
        <a:lstStyle/>
        <a:p>
          <a:endParaRPr lang="fr-FR"/>
        </a:p>
      </dgm:t>
    </dgm:pt>
    <dgm:pt modelId="{86F716DC-C6FF-497E-A120-663652948139}" type="sibTrans" cxnId="{2E9AA572-3CCA-49EC-84BB-DD9FAC443EDB}">
      <dgm:prSet/>
      <dgm:spPr/>
      <dgm:t>
        <a:bodyPr/>
        <a:lstStyle/>
        <a:p>
          <a:endParaRPr lang="fr-FR"/>
        </a:p>
      </dgm:t>
    </dgm:pt>
    <dgm:pt modelId="{D4794DF3-522F-49F8-AE18-BC8A73D6257A}" type="pres">
      <dgm:prSet presAssocID="{315C6DD8-738B-4282-9CEE-80B2DA190A63}" presName="Name0" presStyleCnt="0">
        <dgm:presLayoutVars>
          <dgm:chMax val="7"/>
          <dgm:chPref val="7"/>
          <dgm:dir/>
          <dgm:animLvl val="lvl"/>
        </dgm:presLayoutVars>
      </dgm:prSet>
      <dgm:spPr/>
      <dgm:t>
        <a:bodyPr/>
        <a:lstStyle/>
        <a:p>
          <a:endParaRPr lang="fr-FR"/>
        </a:p>
      </dgm:t>
    </dgm:pt>
    <dgm:pt modelId="{3A276E21-5485-41E6-9A33-8221C76A2654}" type="pres">
      <dgm:prSet presAssocID="{151738BB-6C32-45A2-8000-B9FBE443555E}" presName="Accent1" presStyleCnt="0"/>
      <dgm:spPr/>
    </dgm:pt>
    <dgm:pt modelId="{E2E0D2F7-EE3D-458B-9CB5-691C26E7376C}" type="pres">
      <dgm:prSet presAssocID="{151738BB-6C32-45A2-8000-B9FBE443555E}" presName="Accent" presStyleLbl="node1" presStyleIdx="0" presStyleCnt="1">
        <dgm:style>
          <a:lnRef idx="2">
            <a:schemeClr val="accent6"/>
          </a:lnRef>
          <a:fillRef idx="1">
            <a:schemeClr val="lt1"/>
          </a:fillRef>
          <a:effectRef idx="0">
            <a:schemeClr val="accent6"/>
          </a:effectRef>
          <a:fontRef idx="minor">
            <a:schemeClr val="dk1"/>
          </a:fontRef>
        </dgm:style>
      </dgm:prSet>
      <dgm:spPr/>
      <dgm:t>
        <a:bodyPr/>
        <a:lstStyle/>
        <a:p>
          <a:endParaRPr lang="fr-FR"/>
        </a:p>
      </dgm:t>
    </dgm:pt>
    <dgm:pt modelId="{93DBDEE8-7925-46E7-953A-3AE986427442}" type="pres">
      <dgm:prSet presAssocID="{151738BB-6C32-45A2-8000-B9FBE443555E}" presName="Child1" presStyleLbl="revTx" presStyleIdx="0" presStyleCnt="2" custScaleX="140389" custScaleY="148021" custLinFactNeighborX="15662" custLinFactNeighborY="4259">
        <dgm:presLayoutVars>
          <dgm:chMax val="0"/>
          <dgm:chPref val="0"/>
          <dgm:bulletEnabled val="1"/>
        </dgm:presLayoutVars>
      </dgm:prSet>
      <dgm:spPr/>
      <dgm:t>
        <a:bodyPr/>
        <a:lstStyle/>
        <a:p>
          <a:endParaRPr lang="fr-FR"/>
        </a:p>
      </dgm:t>
    </dgm:pt>
    <dgm:pt modelId="{E8FA6616-4432-4236-BE1E-875B269AE984}" type="pres">
      <dgm:prSet presAssocID="{151738BB-6C32-45A2-8000-B9FBE443555E}" presName="Parent1" presStyleLbl="revTx" presStyleIdx="1" presStyleCnt="2">
        <dgm:presLayoutVars>
          <dgm:chMax val="1"/>
          <dgm:chPref val="1"/>
          <dgm:bulletEnabled val="1"/>
        </dgm:presLayoutVars>
      </dgm:prSet>
      <dgm:spPr/>
      <dgm:t>
        <a:bodyPr/>
        <a:lstStyle/>
        <a:p>
          <a:endParaRPr lang="fr-FR"/>
        </a:p>
      </dgm:t>
    </dgm:pt>
  </dgm:ptLst>
  <dgm:cxnLst>
    <dgm:cxn modelId="{2E9AA572-3CCA-49EC-84BB-DD9FAC443EDB}" srcId="{151738BB-6C32-45A2-8000-B9FBE443555E}" destId="{0391AEEE-AE3B-4471-B62F-09826CF034B3}" srcOrd="0" destOrd="0" parTransId="{75C1C463-1C2D-4D6D-A300-35A7ADDE5978}" sibTransId="{86F716DC-C6FF-497E-A120-663652948139}"/>
    <dgm:cxn modelId="{762066B5-A47F-4D3F-A5C2-DE095F21D361}" type="presOf" srcId="{315C6DD8-738B-4282-9CEE-80B2DA190A63}" destId="{D4794DF3-522F-49F8-AE18-BC8A73D6257A}" srcOrd="0" destOrd="0" presId="urn:microsoft.com/office/officeart/2009/layout/CircleArrowProcess"/>
    <dgm:cxn modelId="{4BE6DD52-128E-477D-B194-58D373FFEF79}" srcId="{315C6DD8-738B-4282-9CEE-80B2DA190A63}" destId="{151738BB-6C32-45A2-8000-B9FBE443555E}" srcOrd="0" destOrd="0" parTransId="{46E869F3-7A02-4FA7-A6A8-330AA4D3C04A}" sibTransId="{6595A252-B8C0-4B54-88F4-529A93EF8D40}"/>
    <dgm:cxn modelId="{34AF6575-F82F-4A69-9F6D-0F104689592C}" type="presOf" srcId="{151738BB-6C32-45A2-8000-B9FBE443555E}" destId="{E8FA6616-4432-4236-BE1E-875B269AE984}" srcOrd="0" destOrd="0" presId="urn:microsoft.com/office/officeart/2009/layout/CircleArrowProcess"/>
    <dgm:cxn modelId="{6F95A9CA-27CC-4C29-AEE1-7869350C4D1F}" type="presOf" srcId="{0391AEEE-AE3B-4471-B62F-09826CF034B3}" destId="{93DBDEE8-7925-46E7-953A-3AE986427442}" srcOrd="0" destOrd="0" presId="urn:microsoft.com/office/officeart/2009/layout/CircleArrowProcess"/>
    <dgm:cxn modelId="{59C2B30B-2FCF-4224-9073-276AEE8DDA47}" type="presParOf" srcId="{D4794DF3-522F-49F8-AE18-BC8A73D6257A}" destId="{3A276E21-5485-41E6-9A33-8221C76A2654}" srcOrd="0" destOrd="0" presId="urn:microsoft.com/office/officeart/2009/layout/CircleArrowProcess"/>
    <dgm:cxn modelId="{0C4705C4-12E4-40D2-A7C7-09319010B72A}" type="presParOf" srcId="{3A276E21-5485-41E6-9A33-8221C76A2654}" destId="{E2E0D2F7-EE3D-458B-9CB5-691C26E7376C}" srcOrd="0" destOrd="0" presId="urn:microsoft.com/office/officeart/2009/layout/CircleArrowProcess"/>
    <dgm:cxn modelId="{5DEC6657-BEBA-4D3B-B6BB-057FDEE5885A}" type="presParOf" srcId="{D4794DF3-522F-49F8-AE18-BC8A73D6257A}" destId="{93DBDEE8-7925-46E7-953A-3AE986427442}" srcOrd="1" destOrd="0" presId="urn:microsoft.com/office/officeart/2009/layout/CircleArrowProcess"/>
    <dgm:cxn modelId="{00E2D066-14C8-4EB3-9274-8A797B25CC1C}" type="presParOf" srcId="{D4794DF3-522F-49F8-AE18-BC8A73D6257A}" destId="{E8FA6616-4432-4236-BE1E-875B269AE984}" srcOrd="2" destOrd="0" presId="urn:microsoft.com/office/officeart/2009/layout/CircleArrowProcess"/>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831C5ABB-56F0-44D2-8D6F-9EA049925AB7}" type="doc">
      <dgm:prSet loTypeId="urn:microsoft.com/office/officeart/2005/8/layout/default" loCatId="list" qsTypeId="urn:microsoft.com/office/officeart/2005/8/quickstyle/simple5" qsCatId="simple" csTypeId="urn:microsoft.com/office/officeart/2005/8/colors/colorful1" csCatId="colorful" phldr="1"/>
      <dgm:spPr/>
      <dgm:t>
        <a:bodyPr/>
        <a:lstStyle/>
        <a:p>
          <a:endParaRPr lang="fr-FR"/>
        </a:p>
      </dgm:t>
    </dgm:pt>
    <dgm:pt modelId="{1C718FC2-A404-47FB-A63A-B8047D52A5EE}">
      <dgm:prSet phldrT="[Texte]"/>
      <dgm:spPr/>
      <dgm:t>
        <a:bodyPr/>
        <a:lstStyle/>
        <a:p>
          <a:r>
            <a:rPr lang="fr-FR" dirty="0" smtClean="0"/>
            <a:t>Si REACT = accompagnement global = compensation de la baisse d’une enveloppe FSE+ en diminution</a:t>
          </a:r>
          <a:endParaRPr lang="fr-FR" dirty="0"/>
        </a:p>
      </dgm:t>
    </dgm:pt>
    <dgm:pt modelId="{AA8D4A01-1C0F-430A-828D-92CB2322A0CC}" type="parTrans" cxnId="{EDD8B099-1C3C-4166-9A98-763778373F9C}">
      <dgm:prSet/>
      <dgm:spPr/>
      <dgm:t>
        <a:bodyPr/>
        <a:lstStyle/>
        <a:p>
          <a:endParaRPr lang="fr-FR"/>
        </a:p>
      </dgm:t>
    </dgm:pt>
    <dgm:pt modelId="{376BEA5C-AAD5-48FD-A4E3-D7DBC56B10DD}" type="sibTrans" cxnId="{EDD8B099-1C3C-4166-9A98-763778373F9C}">
      <dgm:prSet/>
      <dgm:spPr/>
      <dgm:t>
        <a:bodyPr/>
        <a:lstStyle/>
        <a:p>
          <a:endParaRPr lang="fr-FR"/>
        </a:p>
      </dgm:t>
    </dgm:pt>
    <dgm:pt modelId="{2FEEA785-1A32-4C77-BFE3-B8B1EDBF8679}">
      <dgm:prSet phldrT="[Texte]"/>
      <dgm:spPr/>
      <dgm:t>
        <a:bodyPr/>
        <a:lstStyle/>
        <a:p>
          <a:r>
            <a:rPr lang="fr-FR" dirty="0" smtClean="0"/>
            <a:t>L’existence d’une enveloppe déconcentrée est confirmée mais usage exact à déterminer</a:t>
          </a:r>
          <a:endParaRPr lang="fr-FR" dirty="0"/>
        </a:p>
      </dgm:t>
    </dgm:pt>
    <dgm:pt modelId="{0E0C8EB1-F7B6-4516-9B62-456038C378D5}" type="parTrans" cxnId="{C57C978A-9565-44E4-839E-6C30E5E848E1}">
      <dgm:prSet/>
      <dgm:spPr/>
      <dgm:t>
        <a:bodyPr/>
        <a:lstStyle/>
        <a:p>
          <a:endParaRPr lang="fr-FR"/>
        </a:p>
      </dgm:t>
    </dgm:pt>
    <dgm:pt modelId="{D571640A-0FF9-43E5-A7A2-9EF8366BEDEE}" type="sibTrans" cxnId="{C57C978A-9565-44E4-839E-6C30E5E848E1}">
      <dgm:prSet/>
      <dgm:spPr/>
      <dgm:t>
        <a:bodyPr/>
        <a:lstStyle/>
        <a:p>
          <a:endParaRPr lang="fr-FR"/>
        </a:p>
      </dgm:t>
    </dgm:pt>
    <dgm:pt modelId="{6BA8448D-51F5-437F-BA88-1B83B64A1DB7}">
      <dgm:prSet phldrT="[Texte]"/>
      <dgm:spPr/>
      <dgm:t>
        <a:bodyPr/>
        <a:lstStyle/>
        <a:p>
          <a:r>
            <a:rPr lang="fr-FR" dirty="0" smtClean="0"/>
            <a:t>C’est toutefois l’accompagnement global qui est privilégié</a:t>
          </a:r>
          <a:endParaRPr lang="fr-FR" dirty="0"/>
        </a:p>
      </dgm:t>
    </dgm:pt>
    <dgm:pt modelId="{64BD0205-4AAB-4595-833D-A60B02CA12A4}" type="parTrans" cxnId="{69CBF7CF-E198-4F2D-9A49-FF7A905C7613}">
      <dgm:prSet/>
      <dgm:spPr/>
      <dgm:t>
        <a:bodyPr/>
        <a:lstStyle/>
        <a:p>
          <a:endParaRPr lang="fr-FR"/>
        </a:p>
      </dgm:t>
    </dgm:pt>
    <dgm:pt modelId="{67F4964A-B193-4519-BFBA-DC3C1FA3BB73}" type="sibTrans" cxnId="{69CBF7CF-E198-4F2D-9A49-FF7A905C7613}">
      <dgm:prSet/>
      <dgm:spPr/>
      <dgm:t>
        <a:bodyPr/>
        <a:lstStyle/>
        <a:p>
          <a:endParaRPr lang="fr-FR"/>
        </a:p>
      </dgm:t>
    </dgm:pt>
    <dgm:pt modelId="{1A95EB44-1D84-4950-A4DE-E2A4495E54D3}">
      <dgm:prSet phldrT="[Texte]"/>
      <dgm:spPr/>
      <dgm:t>
        <a:bodyPr/>
        <a:lstStyle/>
        <a:p>
          <a:r>
            <a:rPr lang="fr-FR" dirty="0" smtClean="0"/>
            <a:t>Notification de l’enveloppe encore attendue, la DGEP échange avec les cabinets des ministres</a:t>
          </a:r>
          <a:endParaRPr lang="fr-FR" dirty="0"/>
        </a:p>
      </dgm:t>
    </dgm:pt>
    <dgm:pt modelId="{8EFE44C3-C7AE-47C2-A0F3-62512D3D9F0F}" type="parTrans" cxnId="{756746AC-FF7A-40EE-BC3B-CCD420B92053}">
      <dgm:prSet/>
      <dgm:spPr/>
      <dgm:t>
        <a:bodyPr/>
        <a:lstStyle/>
        <a:p>
          <a:endParaRPr lang="fr-FR"/>
        </a:p>
      </dgm:t>
    </dgm:pt>
    <dgm:pt modelId="{9B42758A-C047-44DE-88C9-C32BC4A12D22}" type="sibTrans" cxnId="{756746AC-FF7A-40EE-BC3B-CCD420B92053}">
      <dgm:prSet/>
      <dgm:spPr/>
      <dgm:t>
        <a:bodyPr/>
        <a:lstStyle/>
        <a:p>
          <a:endParaRPr lang="fr-FR"/>
        </a:p>
      </dgm:t>
    </dgm:pt>
    <dgm:pt modelId="{E0E002F3-D79C-461E-A6C8-067E364FD307}">
      <dgm:prSet phldrT="[Texte]"/>
      <dgm:spPr/>
      <dgm:t>
        <a:bodyPr/>
        <a:lstStyle/>
        <a:p>
          <a:r>
            <a:rPr lang="fr-FR" u="sng" dirty="0" smtClean="0"/>
            <a:t>Incertitudes sur la preuve du lien avec la relance au sein des actions financées – Le mode de contrôle n’est pas clair</a:t>
          </a:r>
          <a:endParaRPr lang="fr-FR" u="sng" dirty="0"/>
        </a:p>
      </dgm:t>
    </dgm:pt>
    <dgm:pt modelId="{539144FC-FDCA-4429-B47B-4F6F2D0780EC}" type="parTrans" cxnId="{93B6883E-8D85-4EFB-9E06-8F4160956465}">
      <dgm:prSet/>
      <dgm:spPr/>
      <dgm:t>
        <a:bodyPr/>
        <a:lstStyle/>
        <a:p>
          <a:endParaRPr lang="fr-FR"/>
        </a:p>
      </dgm:t>
    </dgm:pt>
    <dgm:pt modelId="{22A9966A-2365-4613-BB4B-92783D7FAC47}" type="sibTrans" cxnId="{93B6883E-8D85-4EFB-9E06-8F4160956465}">
      <dgm:prSet/>
      <dgm:spPr/>
      <dgm:t>
        <a:bodyPr/>
        <a:lstStyle/>
        <a:p>
          <a:endParaRPr lang="fr-FR"/>
        </a:p>
      </dgm:t>
    </dgm:pt>
    <dgm:pt modelId="{24DCED4B-5A95-43E3-9218-854F4C9E55C3}" type="pres">
      <dgm:prSet presAssocID="{831C5ABB-56F0-44D2-8D6F-9EA049925AB7}" presName="diagram" presStyleCnt="0">
        <dgm:presLayoutVars>
          <dgm:dir/>
          <dgm:resizeHandles val="exact"/>
        </dgm:presLayoutVars>
      </dgm:prSet>
      <dgm:spPr/>
      <dgm:t>
        <a:bodyPr/>
        <a:lstStyle/>
        <a:p>
          <a:endParaRPr lang="fr-FR"/>
        </a:p>
      </dgm:t>
    </dgm:pt>
    <dgm:pt modelId="{846CFD7A-EC46-41F8-8605-F9566AC01577}" type="pres">
      <dgm:prSet presAssocID="{1C718FC2-A404-47FB-A63A-B8047D52A5EE}" presName="node" presStyleLbl="node1" presStyleIdx="0" presStyleCnt="5">
        <dgm:presLayoutVars>
          <dgm:bulletEnabled val="1"/>
        </dgm:presLayoutVars>
      </dgm:prSet>
      <dgm:spPr/>
      <dgm:t>
        <a:bodyPr/>
        <a:lstStyle/>
        <a:p>
          <a:endParaRPr lang="fr-FR"/>
        </a:p>
      </dgm:t>
    </dgm:pt>
    <dgm:pt modelId="{7396CC1F-AB94-4A31-96FD-F45BE86E4AC7}" type="pres">
      <dgm:prSet presAssocID="{376BEA5C-AAD5-48FD-A4E3-D7DBC56B10DD}" presName="sibTrans" presStyleCnt="0"/>
      <dgm:spPr/>
      <dgm:t>
        <a:bodyPr/>
        <a:lstStyle/>
        <a:p>
          <a:endParaRPr lang="fr-FR"/>
        </a:p>
      </dgm:t>
    </dgm:pt>
    <dgm:pt modelId="{551F4EB2-DFD2-4EFE-B48B-EB98398AE219}" type="pres">
      <dgm:prSet presAssocID="{2FEEA785-1A32-4C77-BFE3-B8B1EDBF8679}" presName="node" presStyleLbl="node1" presStyleIdx="1" presStyleCnt="5">
        <dgm:presLayoutVars>
          <dgm:bulletEnabled val="1"/>
        </dgm:presLayoutVars>
      </dgm:prSet>
      <dgm:spPr/>
      <dgm:t>
        <a:bodyPr/>
        <a:lstStyle/>
        <a:p>
          <a:endParaRPr lang="fr-FR"/>
        </a:p>
      </dgm:t>
    </dgm:pt>
    <dgm:pt modelId="{B5B92658-6940-47F2-9FD4-D20BA8473E49}" type="pres">
      <dgm:prSet presAssocID="{D571640A-0FF9-43E5-A7A2-9EF8366BEDEE}" presName="sibTrans" presStyleCnt="0"/>
      <dgm:spPr/>
      <dgm:t>
        <a:bodyPr/>
        <a:lstStyle/>
        <a:p>
          <a:endParaRPr lang="fr-FR"/>
        </a:p>
      </dgm:t>
    </dgm:pt>
    <dgm:pt modelId="{341E2671-F87F-496B-A94B-1AE1463512CD}" type="pres">
      <dgm:prSet presAssocID="{6BA8448D-51F5-437F-BA88-1B83B64A1DB7}" presName="node" presStyleLbl="node1" presStyleIdx="2" presStyleCnt="5">
        <dgm:presLayoutVars>
          <dgm:bulletEnabled val="1"/>
        </dgm:presLayoutVars>
      </dgm:prSet>
      <dgm:spPr/>
      <dgm:t>
        <a:bodyPr/>
        <a:lstStyle/>
        <a:p>
          <a:endParaRPr lang="fr-FR"/>
        </a:p>
      </dgm:t>
    </dgm:pt>
    <dgm:pt modelId="{558D00B2-3D6F-4171-8735-7AD2ABB4F6D0}" type="pres">
      <dgm:prSet presAssocID="{67F4964A-B193-4519-BFBA-DC3C1FA3BB73}" presName="sibTrans" presStyleCnt="0"/>
      <dgm:spPr/>
      <dgm:t>
        <a:bodyPr/>
        <a:lstStyle/>
        <a:p>
          <a:endParaRPr lang="fr-FR"/>
        </a:p>
      </dgm:t>
    </dgm:pt>
    <dgm:pt modelId="{A271541B-91D1-4EA9-99EA-BBDF5EEF3637}" type="pres">
      <dgm:prSet presAssocID="{1A95EB44-1D84-4950-A4DE-E2A4495E54D3}" presName="node" presStyleLbl="node1" presStyleIdx="3" presStyleCnt="5">
        <dgm:presLayoutVars>
          <dgm:bulletEnabled val="1"/>
        </dgm:presLayoutVars>
      </dgm:prSet>
      <dgm:spPr/>
      <dgm:t>
        <a:bodyPr/>
        <a:lstStyle/>
        <a:p>
          <a:endParaRPr lang="fr-FR"/>
        </a:p>
      </dgm:t>
    </dgm:pt>
    <dgm:pt modelId="{DEEAC09C-94AA-4596-AF2B-2EC4D1639345}" type="pres">
      <dgm:prSet presAssocID="{9B42758A-C047-44DE-88C9-C32BC4A12D22}" presName="sibTrans" presStyleCnt="0"/>
      <dgm:spPr/>
      <dgm:t>
        <a:bodyPr/>
        <a:lstStyle/>
        <a:p>
          <a:endParaRPr lang="fr-FR"/>
        </a:p>
      </dgm:t>
    </dgm:pt>
    <dgm:pt modelId="{43789BAD-C94E-4F7D-9352-2E0904285307}" type="pres">
      <dgm:prSet presAssocID="{E0E002F3-D79C-461E-A6C8-067E364FD307}" presName="node" presStyleLbl="node1" presStyleIdx="4" presStyleCnt="5">
        <dgm:presLayoutVars>
          <dgm:bulletEnabled val="1"/>
        </dgm:presLayoutVars>
      </dgm:prSet>
      <dgm:spPr/>
      <dgm:t>
        <a:bodyPr/>
        <a:lstStyle/>
        <a:p>
          <a:endParaRPr lang="fr-FR"/>
        </a:p>
      </dgm:t>
    </dgm:pt>
  </dgm:ptLst>
  <dgm:cxnLst>
    <dgm:cxn modelId="{7EF6BF77-8217-4825-96F8-EB17D1339159}" type="presOf" srcId="{E0E002F3-D79C-461E-A6C8-067E364FD307}" destId="{43789BAD-C94E-4F7D-9352-2E0904285307}" srcOrd="0" destOrd="0" presId="urn:microsoft.com/office/officeart/2005/8/layout/default"/>
    <dgm:cxn modelId="{48D9E846-0AE7-4CFA-BEF6-F66E73B40D20}" type="presOf" srcId="{1A95EB44-1D84-4950-A4DE-E2A4495E54D3}" destId="{A271541B-91D1-4EA9-99EA-BBDF5EEF3637}" srcOrd="0" destOrd="0" presId="urn:microsoft.com/office/officeart/2005/8/layout/default"/>
    <dgm:cxn modelId="{F950C5F6-16BF-49CE-B747-19F5E3BE6C79}" type="presOf" srcId="{1C718FC2-A404-47FB-A63A-B8047D52A5EE}" destId="{846CFD7A-EC46-41F8-8605-F9566AC01577}" srcOrd="0" destOrd="0" presId="urn:microsoft.com/office/officeart/2005/8/layout/default"/>
    <dgm:cxn modelId="{AD442469-098C-44DC-A568-BE2AD3A99377}" type="presOf" srcId="{2FEEA785-1A32-4C77-BFE3-B8B1EDBF8679}" destId="{551F4EB2-DFD2-4EFE-B48B-EB98398AE219}" srcOrd="0" destOrd="0" presId="urn:microsoft.com/office/officeart/2005/8/layout/default"/>
    <dgm:cxn modelId="{756746AC-FF7A-40EE-BC3B-CCD420B92053}" srcId="{831C5ABB-56F0-44D2-8D6F-9EA049925AB7}" destId="{1A95EB44-1D84-4950-A4DE-E2A4495E54D3}" srcOrd="3" destOrd="0" parTransId="{8EFE44C3-C7AE-47C2-A0F3-62512D3D9F0F}" sibTransId="{9B42758A-C047-44DE-88C9-C32BC4A12D22}"/>
    <dgm:cxn modelId="{C57C978A-9565-44E4-839E-6C30E5E848E1}" srcId="{831C5ABB-56F0-44D2-8D6F-9EA049925AB7}" destId="{2FEEA785-1A32-4C77-BFE3-B8B1EDBF8679}" srcOrd="1" destOrd="0" parTransId="{0E0C8EB1-F7B6-4516-9B62-456038C378D5}" sibTransId="{D571640A-0FF9-43E5-A7A2-9EF8366BEDEE}"/>
    <dgm:cxn modelId="{EDD8B099-1C3C-4166-9A98-763778373F9C}" srcId="{831C5ABB-56F0-44D2-8D6F-9EA049925AB7}" destId="{1C718FC2-A404-47FB-A63A-B8047D52A5EE}" srcOrd="0" destOrd="0" parTransId="{AA8D4A01-1C0F-430A-828D-92CB2322A0CC}" sibTransId="{376BEA5C-AAD5-48FD-A4E3-D7DBC56B10DD}"/>
    <dgm:cxn modelId="{6A1C9DBA-8DE8-4417-BBAD-1B00D1601FC3}" type="presOf" srcId="{831C5ABB-56F0-44D2-8D6F-9EA049925AB7}" destId="{24DCED4B-5A95-43E3-9218-854F4C9E55C3}" srcOrd="0" destOrd="0" presId="urn:microsoft.com/office/officeart/2005/8/layout/default"/>
    <dgm:cxn modelId="{93B6883E-8D85-4EFB-9E06-8F4160956465}" srcId="{831C5ABB-56F0-44D2-8D6F-9EA049925AB7}" destId="{E0E002F3-D79C-461E-A6C8-067E364FD307}" srcOrd="4" destOrd="0" parTransId="{539144FC-FDCA-4429-B47B-4F6F2D0780EC}" sibTransId="{22A9966A-2365-4613-BB4B-92783D7FAC47}"/>
    <dgm:cxn modelId="{687D263B-D655-4535-B29E-89D91860C392}" type="presOf" srcId="{6BA8448D-51F5-437F-BA88-1B83B64A1DB7}" destId="{341E2671-F87F-496B-A94B-1AE1463512CD}" srcOrd="0" destOrd="0" presId="urn:microsoft.com/office/officeart/2005/8/layout/default"/>
    <dgm:cxn modelId="{69CBF7CF-E198-4F2D-9A49-FF7A905C7613}" srcId="{831C5ABB-56F0-44D2-8D6F-9EA049925AB7}" destId="{6BA8448D-51F5-437F-BA88-1B83B64A1DB7}" srcOrd="2" destOrd="0" parTransId="{64BD0205-4AAB-4595-833D-A60B02CA12A4}" sibTransId="{67F4964A-B193-4519-BFBA-DC3C1FA3BB73}"/>
    <dgm:cxn modelId="{40C86B6C-7D32-45FD-B56E-3225649CDD80}" type="presParOf" srcId="{24DCED4B-5A95-43E3-9218-854F4C9E55C3}" destId="{846CFD7A-EC46-41F8-8605-F9566AC01577}" srcOrd="0" destOrd="0" presId="urn:microsoft.com/office/officeart/2005/8/layout/default"/>
    <dgm:cxn modelId="{5CE532AA-46B0-41BE-85EA-A4E1986C1F50}" type="presParOf" srcId="{24DCED4B-5A95-43E3-9218-854F4C9E55C3}" destId="{7396CC1F-AB94-4A31-96FD-F45BE86E4AC7}" srcOrd="1" destOrd="0" presId="urn:microsoft.com/office/officeart/2005/8/layout/default"/>
    <dgm:cxn modelId="{ED798181-373F-4C2E-93EB-79479FF7C3C9}" type="presParOf" srcId="{24DCED4B-5A95-43E3-9218-854F4C9E55C3}" destId="{551F4EB2-DFD2-4EFE-B48B-EB98398AE219}" srcOrd="2" destOrd="0" presId="urn:microsoft.com/office/officeart/2005/8/layout/default"/>
    <dgm:cxn modelId="{9229B131-8585-49B8-B380-8E62964AF9B8}" type="presParOf" srcId="{24DCED4B-5A95-43E3-9218-854F4C9E55C3}" destId="{B5B92658-6940-47F2-9FD4-D20BA8473E49}" srcOrd="3" destOrd="0" presId="urn:microsoft.com/office/officeart/2005/8/layout/default"/>
    <dgm:cxn modelId="{2BF28940-9617-4EB1-95CF-F88BB1DE424E}" type="presParOf" srcId="{24DCED4B-5A95-43E3-9218-854F4C9E55C3}" destId="{341E2671-F87F-496B-A94B-1AE1463512CD}" srcOrd="4" destOrd="0" presId="urn:microsoft.com/office/officeart/2005/8/layout/default"/>
    <dgm:cxn modelId="{951D06CC-86AB-403B-A6BD-A320C13AAAC7}" type="presParOf" srcId="{24DCED4B-5A95-43E3-9218-854F4C9E55C3}" destId="{558D00B2-3D6F-4171-8735-7AD2ABB4F6D0}" srcOrd="5" destOrd="0" presId="urn:microsoft.com/office/officeart/2005/8/layout/default"/>
    <dgm:cxn modelId="{07C4E35F-ACE4-4B44-9AD9-80814F9F2F93}" type="presParOf" srcId="{24DCED4B-5A95-43E3-9218-854F4C9E55C3}" destId="{A271541B-91D1-4EA9-99EA-BBDF5EEF3637}" srcOrd="6" destOrd="0" presId="urn:microsoft.com/office/officeart/2005/8/layout/default"/>
    <dgm:cxn modelId="{5BB7B7EB-A04C-49F2-89E9-FA9980D9D48D}" type="presParOf" srcId="{24DCED4B-5A95-43E3-9218-854F4C9E55C3}" destId="{DEEAC09C-94AA-4596-AF2B-2EC4D1639345}" srcOrd="7" destOrd="0" presId="urn:microsoft.com/office/officeart/2005/8/layout/default"/>
    <dgm:cxn modelId="{1577C5A3-1FF0-44E6-9BA6-A160C9FAB7E9}" type="presParOf" srcId="{24DCED4B-5A95-43E3-9218-854F4C9E55C3}" destId="{43789BAD-C94E-4F7D-9352-2E0904285307}"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57641E74-19E9-4485-86E8-5F43499E9DAF}" type="doc">
      <dgm:prSet loTypeId="urn:microsoft.com/office/officeart/2005/8/layout/default" loCatId="list" qsTypeId="urn:microsoft.com/office/officeart/2005/8/quickstyle/3d2" qsCatId="3D" csTypeId="urn:microsoft.com/office/officeart/2005/8/colors/colorful2" csCatId="colorful" phldr="1"/>
      <dgm:spPr/>
      <dgm:t>
        <a:bodyPr/>
        <a:lstStyle/>
        <a:p>
          <a:endParaRPr lang="fr-FR"/>
        </a:p>
      </dgm:t>
    </dgm:pt>
    <dgm:pt modelId="{79F50947-0433-42B1-A26B-49DCC749BE2A}">
      <dgm:prSet/>
      <dgm:spPr/>
      <dgm:t>
        <a:bodyPr/>
        <a:lstStyle/>
        <a:p>
          <a:r>
            <a:rPr lang="fr-FR" b="1" dirty="0" smtClean="0"/>
            <a:t> Le fait d’avoir couvert l’année 2021 pour les OI pourrait nuire à la rétroactivité de REACT</a:t>
          </a:r>
          <a:endParaRPr lang="fr-FR" dirty="0"/>
        </a:p>
      </dgm:t>
    </dgm:pt>
    <dgm:pt modelId="{4892EA8D-60A9-43A0-8266-AD58D722F933}" type="parTrans" cxnId="{7EADEFF0-DD88-495D-9DDD-92F68439A5A6}">
      <dgm:prSet/>
      <dgm:spPr/>
      <dgm:t>
        <a:bodyPr/>
        <a:lstStyle/>
        <a:p>
          <a:endParaRPr lang="fr-FR"/>
        </a:p>
      </dgm:t>
    </dgm:pt>
    <dgm:pt modelId="{C9F45285-663A-4FA9-A965-1DF40AEA3CFF}" type="sibTrans" cxnId="{7EADEFF0-DD88-495D-9DDD-92F68439A5A6}">
      <dgm:prSet/>
      <dgm:spPr/>
      <dgm:t>
        <a:bodyPr/>
        <a:lstStyle/>
        <a:p>
          <a:endParaRPr lang="fr-FR"/>
        </a:p>
      </dgm:t>
    </dgm:pt>
    <dgm:pt modelId="{690B785B-F268-4748-9F2D-B4411CDE94FA}">
      <dgm:prSet/>
      <dgm:spPr/>
      <dgm:t>
        <a:bodyPr/>
        <a:lstStyle/>
        <a:p>
          <a:r>
            <a:rPr lang="fr-FR" b="1" dirty="0" smtClean="0"/>
            <a:t>Là encore un calendrier serré et une consommation prioritaire par rapport au FSE+ : </a:t>
          </a:r>
          <a:r>
            <a:rPr lang="fr-FR" dirty="0" smtClean="0"/>
            <a:t>Les projets ne doivent pas avoir commencé avant le 1</a:t>
          </a:r>
          <a:r>
            <a:rPr lang="fr-FR" baseline="30000" dirty="0" smtClean="0"/>
            <a:t>er</a:t>
          </a:r>
          <a:r>
            <a:rPr lang="fr-FR" dirty="0" smtClean="0"/>
            <a:t> février 2020 et leurs dépenses doivent obligatoirement être acquittées par les porteurs à l’été 2023.</a:t>
          </a:r>
          <a:endParaRPr lang="fr-FR" dirty="0"/>
        </a:p>
      </dgm:t>
    </dgm:pt>
    <dgm:pt modelId="{B7A40252-DF7A-4FE9-8BA0-7C497B6E5C6D}" type="parTrans" cxnId="{17B5CD0F-6373-43C3-8424-F8AE16EDDF3C}">
      <dgm:prSet/>
      <dgm:spPr/>
      <dgm:t>
        <a:bodyPr/>
        <a:lstStyle/>
        <a:p>
          <a:endParaRPr lang="fr-FR"/>
        </a:p>
      </dgm:t>
    </dgm:pt>
    <dgm:pt modelId="{F22D0076-DF71-4D39-B2A7-00CEE827F6B5}" type="sibTrans" cxnId="{17B5CD0F-6373-43C3-8424-F8AE16EDDF3C}">
      <dgm:prSet/>
      <dgm:spPr/>
      <dgm:t>
        <a:bodyPr/>
        <a:lstStyle/>
        <a:p>
          <a:endParaRPr lang="fr-FR"/>
        </a:p>
      </dgm:t>
    </dgm:pt>
    <dgm:pt modelId="{5A9141AC-14EE-4FB7-9EC5-2643A44CD7E4}">
      <dgm:prSet/>
      <dgm:spPr/>
      <dgm:t>
        <a:bodyPr/>
        <a:lstStyle/>
        <a:p>
          <a:r>
            <a:rPr lang="fr-FR" b="1" dirty="0" smtClean="0"/>
            <a:t>Spécificité du fonds :</a:t>
          </a:r>
          <a:r>
            <a:rPr lang="fr-FR" dirty="0" smtClean="0"/>
            <a:t> </a:t>
          </a:r>
          <a:r>
            <a:rPr lang="fr-FR" b="1" dirty="0" smtClean="0"/>
            <a:t>financement européen à 100% </a:t>
          </a:r>
          <a:endParaRPr lang="fr-FR" dirty="0"/>
        </a:p>
      </dgm:t>
    </dgm:pt>
    <dgm:pt modelId="{6F90BE6F-5638-4657-B231-6A498F3CA756}" type="parTrans" cxnId="{E37A48A5-FBF9-4EAA-B081-0CD49F5E9DFD}">
      <dgm:prSet/>
      <dgm:spPr/>
      <dgm:t>
        <a:bodyPr/>
        <a:lstStyle/>
        <a:p>
          <a:endParaRPr lang="fr-FR"/>
        </a:p>
      </dgm:t>
    </dgm:pt>
    <dgm:pt modelId="{86E47B91-4010-4826-8728-A1DF508E20C8}" type="sibTrans" cxnId="{E37A48A5-FBF9-4EAA-B081-0CD49F5E9DFD}">
      <dgm:prSet/>
      <dgm:spPr/>
      <dgm:t>
        <a:bodyPr/>
        <a:lstStyle/>
        <a:p>
          <a:endParaRPr lang="fr-FR"/>
        </a:p>
      </dgm:t>
    </dgm:pt>
    <dgm:pt modelId="{11AF8AB1-7298-40FA-843E-03A71B1072C4}" type="pres">
      <dgm:prSet presAssocID="{57641E74-19E9-4485-86E8-5F43499E9DAF}" presName="diagram" presStyleCnt="0">
        <dgm:presLayoutVars>
          <dgm:dir/>
          <dgm:resizeHandles val="exact"/>
        </dgm:presLayoutVars>
      </dgm:prSet>
      <dgm:spPr/>
      <dgm:t>
        <a:bodyPr/>
        <a:lstStyle/>
        <a:p>
          <a:endParaRPr lang="fr-FR"/>
        </a:p>
      </dgm:t>
    </dgm:pt>
    <dgm:pt modelId="{A2B935D0-0305-4A7B-94E1-726F58E7798E}" type="pres">
      <dgm:prSet presAssocID="{5A9141AC-14EE-4FB7-9EC5-2643A44CD7E4}" presName="node" presStyleLbl="node1" presStyleIdx="0" presStyleCnt="3">
        <dgm:presLayoutVars>
          <dgm:bulletEnabled val="1"/>
        </dgm:presLayoutVars>
      </dgm:prSet>
      <dgm:spPr/>
      <dgm:t>
        <a:bodyPr/>
        <a:lstStyle/>
        <a:p>
          <a:endParaRPr lang="fr-FR"/>
        </a:p>
      </dgm:t>
    </dgm:pt>
    <dgm:pt modelId="{6EF44346-34C0-4AC6-B110-B962641CAF00}" type="pres">
      <dgm:prSet presAssocID="{86E47B91-4010-4826-8728-A1DF508E20C8}" presName="sibTrans" presStyleCnt="0"/>
      <dgm:spPr/>
      <dgm:t>
        <a:bodyPr/>
        <a:lstStyle/>
        <a:p>
          <a:endParaRPr lang="fr-FR"/>
        </a:p>
      </dgm:t>
    </dgm:pt>
    <dgm:pt modelId="{0B171618-9F1D-47CE-87A7-7969170B33A4}" type="pres">
      <dgm:prSet presAssocID="{690B785B-F268-4748-9F2D-B4411CDE94FA}" presName="node" presStyleLbl="node1" presStyleIdx="1" presStyleCnt="3">
        <dgm:presLayoutVars>
          <dgm:bulletEnabled val="1"/>
        </dgm:presLayoutVars>
      </dgm:prSet>
      <dgm:spPr/>
      <dgm:t>
        <a:bodyPr/>
        <a:lstStyle/>
        <a:p>
          <a:endParaRPr lang="fr-FR"/>
        </a:p>
      </dgm:t>
    </dgm:pt>
    <dgm:pt modelId="{18AB62CA-52E4-4D6C-840A-0DB647031390}" type="pres">
      <dgm:prSet presAssocID="{F22D0076-DF71-4D39-B2A7-00CEE827F6B5}" presName="sibTrans" presStyleCnt="0"/>
      <dgm:spPr/>
      <dgm:t>
        <a:bodyPr/>
        <a:lstStyle/>
        <a:p>
          <a:endParaRPr lang="fr-FR"/>
        </a:p>
      </dgm:t>
    </dgm:pt>
    <dgm:pt modelId="{AED95C76-A4D7-46CB-8C2B-ED40FC7BD127}" type="pres">
      <dgm:prSet presAssocID="{79F50947-0433-42B1-A26B-49DCC749BE2A}" presName="node" presStyleLbl="node1" presStyleIdx="2" presStyleCnt="3">
        <dgm:presLayoutVars>
          <dgm:bulletEnabled val="1"/>
        </dgm:presLayoutVars>
      </dgm:prSet>
      <dgm:spPr/>
      <dgm:t>
        <a:bodyPr/>
        <a:lstStyle/>
        <a:p>
          <a:endParaRPr lang="fr-FR"/>
        </a:p>
      </dgm:t>
    </dgm:pt>
  </dgm:ptLst>
  <dgm:cxnLst>
    <dgm:cxn modelId="{E37A48A5-FBF9-4EAA-B081-0CD49F5E9DFD}" srcId="{57641E74-19E9-4485-86E8-5F43499E9DAF}" destId="{5A9141AC-14EE-4FB7-9EC5-2643A44CD7E4}" srcOrd="0" destOrd="0" parTransId="{6F90BE6F-5638-4657-B231-6A498F3CA756}" sibTransId="{86E47B91-4010-4826-8728-A1DF508E20C8}"/>
    <dgm:cxn modelId="{17B5CD0F-6373-43C3-8424-F8AE16EDDF3C}" srcId="{57641E74-19E9-4485-86E8-5F43499E9DAF}" destId="{690B785B-F268-4748-9F2D-B4411CDE94FA}" srcOrd="1" destOrd="0" parTransId="{B7A40252-DF7A-4FE9-8BA0-7C497B6E5C6D}" sibTransId="{F22D0076-DF71-4D39-B2A7-00CEE827F6B5}"/>
    <dgm:cxn modelId="{52ADB203-3B7B-4889-99CB-5168D5B21306}" type="presOf" srcId="{5A9141AC-14EE-4FB7-9EC5-2643A44CD7E4}" destId="{A2B935D0-0305-4A7B-94E1-726F58E7798E}" srcOrd="0" destOrd="0" presId="urn:microsoft.com/office/officeart/2005/8/layout/default"/>
    <dgm:cxn modelId="{7EADEFF0-DD88-495D-9DDD-92F68439A5A6}" srcId="{57641E74-19E9-4485-86E8-5F43499E9DAF}" destId="{79F50947-0433-42B1-A26B-49DCC749BE2A}" srcOrd="2" destOrd="0" parTransId="{4892EA8D-60A9-43A0-8266-AD58D722F933}" sibTransId="{C9F45285-663A-4FA9-A965-1DF40AEA3CFF}"/>
    <dgm:cxn modelId="{E09A3CD8-D8E7-4F28-84AF-74CCA987C2B1}" type="presOf" srcId="{57641E74-19E9-4485-86E8-5F43499E9DAF}" destId="{11AF8AB1-7298-40FA-843E-03A71B1072C4}" srcOrd="0" destOrd="0" presId="urn:microsoft.com/office/officeart/2005/8/layout/default"/>
    <dgm:cxn modelId="{5E8C608E-3B80-4A50-81A2-3FAB8C7DE566}" type="presOf" srcId="{690B785B-F268-4748-9F2D-B4411CDE94FA}" destId="{0B171618-9F1D-47CE-87A7-7969170B33A4}" srcOrd="0" destOrd="0" presId="urn:microsoft.com/office/officeart/2005/8/layout/default"/>
    <dgm:cxn modelId="{9FD06113-C719-4211-AC94-68AFDA8637E9}" type="presOf" srcId="{79F50947-0433-42B1-A26B-49DCC749BE2A}" destId="{AED95C76-A4D7-46CB-8C2B-ED40FC7BD127}" srcOrd="0" destOrd="0" presId="urn:microsoft.com/office/officeart/2005/8/layout/default"/>
    <dgm:cxn modelId="{DEC12680-C507-4706-8CA5-E98F69E610C1}" type="presParOf" srcId="{11AF8AB1-7298-40FA-843E-03A71B1072C4}" destId="{A2B935D0-0305-4A7B-94E1-726F58E7798E}" srcOrd="0" destOrd="0" presId="urn:microsoft.com/office/officeart/2005/8/layout/default"/>
    <dgm:cxn modelId="{02DE5D67-1616-49C3-9209-D787D6792BE0}" type="presParOf" srcId="{11AF8AB1-7298-40FA-843E-03A71B1072C4}" destId="{6EF44346-34C0-4AC6-B110-B962641CAF00}" srcOrd="1" destOrd="0" presId="urn:microsoft.com/office/officeart/2005/8/layout/default"/>
    <dgm:cxn modelId="{0DB5DD8F-4CD4-49D1-8B67-A10A8D06B86A}" type="presParOf" srcId="{11AF8AB1-7298-40FA-843E-03A71B1072C4}" destId="{0B171618-9F1D-47CE-87A7-7969170B33A4}" srcOrd="2" destOrd="0" presId="urn:microsoft.com/office/officeart/2005/8/layout/default"/>
    <dgm:cxn modelId="{AB244069-4EB5-41C0-B0BE-0285D0518BFF}" type="presParOf" srcId="{11AF8AB1-7298-40FA-843E-03A71B1072C4}" destId="{18AB62CA-52E4-4D6C-840A-0DB647031390}" srcOrd="3" destOrd="0" presId="urn:microsoft.com/office/officeart/2005/8/layout/default"/>
    <dgm:cxn modelId="{A4A8CF26-B68F-42FF-A24C-56243D04335D}" type="presParOf" srcId="{11AF8AB1-7298-40FA-843E-03A71B1072C4}" destId="{AED95C76-A4D7-46CB-8C2B-ED40FC7BD127}"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500CA277-2822-4659-A9A7-14ABD6CCC480}" type="doc">
      <dgm:prSet loTypeId="urn:microsoft.com/office/officeart/2005/8/layout/radial1" loCatId="cycle" qsTypeId="urn:microsoft.com/office/officeart/2005/8/quickstyle/simple1" qsCatId="simple" csTypeId="urn:microsoft.com/office/officeart/2005/8/colors/colorful2" csCatId="colorful" phldr="1"/>
      <dgm:spPr/>
      <dgm:t>
        <a:bodyPr/>
        <a:lstStyle/>
        <a:p>
          <a:endParaRPr lang="fr-FR"/>
        </a:p>
      </dgm:t>
    </dgm:pt>
    <dgm:pt modelId="{F4DB2F40-318B-43AE-BF88-2C98AAF74459}" type="pres">
      <dgm:prSet presAssocID="{500CA277-2822-4659-A9A7-14ABD6CCC480}" presName="cycle" presStyleCnt="0">
        <dgm:presLayoutVars>
          <dgm:chMax val="1"/>
          <dgm:dir/>
          <dgm:animLvl val="ctr"/>
          <dgm:resizeHandles val="exact"/>
        </dgm:presLayoutVars>
      </dgm:prSet>
      <dgm:spPr/>
      <dgm:t>
        <a:bodyPr/>
        <a:lstStyle/>
        <a:p>
          <a:endParaRPr lang="fr-FR"/>
        </a:p>
      </dgm:t>
    </dgm:pt>
  </dgm:ptLst>
  <dgm:cxnLst>
    <dgm:cxn modelId="{F4B137DD-D8D4-48D8-8B48-12F0F8C2B612}" type="presOf" srcId="{500CA277-2822-4659-A9A7-14ABD6CCC480}" destId="{F4DB2F40-318B-43AE-BF88-2C98AAF74459}" srcOrd="0" destOrd="0" presId="urn:microsoft.com/office/officeart/2005/8/layout/radial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315C6DD8-738B-4282-9CEE-80B2DA190A63}" type="doc">
      <dgm:prSet loTypeId="urn:microsoft.com/office/officeart/2009/layout/CircleArrowProcess" loCatId="cycle" qsTypeId="urn:microsoft.com/office/officeart/2005/8/quickstyle/simple1" qsCatId="simple" csTypeId="urn:microsoft.com/office/officeart/2005/8/colors/colorful2" csCatId="colorful" phldr="1"/>
      <dgm:spPr/>
      <dgm:t>
        <a:bodyPr/>
        <a:lstStyle/>
        <a:p>
          <a:endParaRPr lang="fr-FR"/>
        </a:p>
      </dgm:t>
    </dgm:pt>
    <dgm:pt modelId="{151738BB-6C32-45A2-8000-B9FBE443555E}">
      <dgm:prSet/>
      <dgm:spPr/>
      <dgm:t>
        <a:bodyPr/>
        <a:lstStyle/>
        <a:p>
          <a:r>
            <a:rPr lang="fr-FR" b="1" dirty="0" smtClean="0"/>
            <a:t>FRR</a:t>
          </a:r>
          <a:endParaRPr lang="fr-FR" b="1" dirty="0"/>
        </a:p>
      </dgm:t>
    </dgm:pt>
    <dgm:pt modelId="{46E869F3-7A02-4FA7-A6A8-330AA4D3C04A}" type="parTrans" cxnId="{4BE6DD52-128E-477D-B194-58D373FFEF79}">
      <dgm:prSet/>
      <dgm:spPr/>
      <dgm:t>
        <a:bodyPr/>
        <a:lstStyle/>
        <a:p>
          <a:endParaRPr lang="fr-FR"/>
        </a:p>
      </dgm:t>
    </dgm:pt>
    <dgm:pt modelId="{6595A252-B8C0-4B54-88F4-529A93EF8D40}" type="sibTrans" cxnId="{4BE6DD52-128E-477D-B194-58D373FFEF79}">
      <dgm:prSet/>
      <dgm:spPr/>
      <dgm:t>
        <a:bodyPr/>
        <a:lstStyle/>
        <a:p>
          <a:endParaRPr lang="fr-FR"/>
        </a:p>
      </dgm:t>
    </dgm:pt>
    <dgm:pt modelId="{D4794DF3-522F-49F8-AE18-BC8A73D6257A}" type="pres">
      <dgm:prSet presAssocID="{315C6DD8-738B-4282-9CEE-80B2DA190A63}" presName="Name0" presStyleCnt="0">
        <dgm:presLayoutVars>
          <dgm:chMax val="7"/>
          <dgm:chPref val="7"/>
          <dgm:dir/>
          <dgm:animLvl val="lvl"/>
        </dgm:presLayoutVars>
      </dgm:prSet>
      <dgm:spPr/>
      <dgm:t>
        <a:bodyPr/>
        <a:lstStyle/>
        <a:p>
          <a:endParaRPr lang="fr-FR"/>
        </a:p>
      </dgm:t>
    </dgm:pt>
    <dgm:pt modelId="{3A276E21-5485-41E6-9A33-8221C76A2654}" type="pres">
      <dgm:prSet presAssocID="{151738BB-6C32-45A2-8000-B9FBE443555E}" presName="Accent1" presStyleCnt="0"/>
      <dgm:spPr/>
    </dgm:pt>
    <dgm:pt modelId="{E2E0D2F7-EE3D-458B-9CB5-691C26E7376C}" type="pres">
      <dgm:prSet presAssocID="{151738BB-6C32-45A2-8000-B9FBE443555E}" presName="Accent" presStyleLbl="node1" presStyleIdx="0" presStyleCnt="1">
        <dgm:style>
          <a:lnRef idx="2">
            <a:schemeClr val="accent6"/>
          </a:lnRef>
          <a:fillRef idx="1">
            <a:schemeClr val="lt1"/>
          </a:fillRef>
          <a:effectRef idx="0">
            <a:schemeClr val="accent6"/>
          </a:effectRef>
          <a:fontRef idx="minor">
            <a:schemeClr val="dk1"/>
          </a:fontRef>
        </dgm:style>
      </dgm:prSet>
      <dgm:spPr/>
      <dgm:t>
        <a:bodyPr/>
        <a:lstStyle/>
        <a:p>
          <a:endParaRPr lang="fr-FR"/>
        </a:p>
      </dgm:t>
    </dgm:pt>
    <dgm:pt modelId="{E8FA6616-4432-4236-BE1E-875B269AE984}" type="pres">
      <dgm:prSet presAssocID="{151738BB-6C32-45A2-8000-B9FBE443555E}" presName="Parent1" presStyleLbl="revTx" presStyleIdx="0" presStyleCnt="1">
        <dgm:presLayoutVars>
          <dgm:chMax val="1"/>
          <dgm:chPref val="1"/>
          <dgm:bulletEnabled val="1"/>
        </dgm:presLayoutVars>
      </dgm:prSet>
      <dgm:spPr/>
      <dgm:t>
        <a:bodyPr/>
        <a:lstStyle/>
        <a:p>
          <a:endParaRPr lang="fr-FR"/>
        </a:p>
      </dgm:t>
    </dgm:pt>
  </dgm:ptLst>
  <dgm:cxnLst>
    <dgm:cxn modelId="{8A77B69E-A188-4ACF-9333-63FEA4567137}" type="presOf" srcId="{315C6DD8-738B-4282-9CEE-80B2DA190A63}" destId="{D4794DF3-522F-49F8-AE18-BC8A73D6257A}" srcOrd="0" destOrd="0" presId="urn:microsoft.com/office/officeart/2009/layout/CircleArrowProcess"/>
    <dgm:cxn modelId="{4BE6DD52-128E-477D-B194-58D373FFEF79}" srcId="{315C6DD8-738B-4282-9CEE-80B2DA190A63}" destId="{151738BB-6C32-45A2-8000-B9FBE443555E}" srcOrd="0" destOrd="0" parTransId="{46E869F3-7A02-4FA7-A6A8-330AA4D3C04A}" sibTransId="{6595A252-B8C0-4B54-88F4-529A93EF8D40}"/>
    <dgm:cxn modelId="{95369BDD-1085-403D-A716-40CFF807EA5B}" type="presOf" srcId="{151738BB-6C32-45A2-8000-B9FBE443555E}" destId="{E8FA6616-4432-4236-BE1E-875B269AE984}" srcOrd="0" destOrd="0" presId="urn:microsoft.com/office/officeart/2009/layout/CircleArrowProcess"/>
    <dgm:cxn modelId="{969F6EFE-4F7F-4B81-AD78-662F9A2C330A}" type="presParOf" srcId="{D4794DF3-522F-49F8-AE18-BC8A73D6257A}" destId="{3A276E21-5485-41E6-9A33-8221C76A2654}" srcOrd="0" destOrd="0" presId="urn:microsoft.com/office/officeart/2009/layout/CircleArrowProcess"/>
    <dgm:cxn modelId="{41FCA1D7-3BF2-4E39-8256-201D1EBC416D}" type="presParOf" srcId="{3A276E21-5485-41E6-9A33-8221C76A2654}" destId="{E2E0D2F7-EE3D-458B-9CB5-691C26E7376C}" srcOrd="0" destOrd="0" presId="urn:microsoft.com/office/officeart/2009/layout/CircleArrowProcess"/>
    <dgm:cxn modelId="{77E64D23-00D2-4402-BDF3-D500C3EA8993}" type="presParOf" srcId="{D4794DF3-522F-49F8-AE18-BC8A73D6257A}" destId="{E8FA6616-4432-4236-BE1E-875B269AE984}" srcOrd="1" destOrd="0" presId="urn:microsoft.com/office/officeart/2009/layout/CircleArrowProcess"/>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1A99E0C8-1059-47E5-9542-1DC337EFEDA1}" type="doc">
      <dgm:prSet loTypeId="urn:microsoft.com/office/officeart/2005/8/layout/default" loCatId="list" qsTypeId="urn:microsoft.com/office/officeart/2005/8/quickstyle/simple3" qsCatId="simple" csTypeId="urn:microsoft.com/office/officeart/2005/8/colors/accent1_4" csCatId="accent1" phldr="1"/>
      <dgm:spPr/>
      <dgm:t>
        <a:bodyPr/>
        <a:lstStyle/>
        <a:p>
          <a:endParaRPr lang="fr-FR"/>
        </a:p>
      </dgm:t>
    </dgm:pt>
    <dgm:pt modelId="{5B2CC583-A49D-4946-A5C4-DE60A4A716CF}">
      <dgm:prSet phldrT="[Texte]"/>
      <dgm:spPr/>
      <dgm:t>
        <a:bodyPr/>
        <a:lstStyle/>
        <a:p>
          <a:r>
            <a:rPr lang="fr-FR" b="1" dirty="0" smtClean="0"/>
            <a:t>Critère de temporalité:</a:t>
          </a:r>
        </a:p>
        <a:p>
          <a:r>
            <a:rPr lang="fr-FR" dirty="0" smtClean="0"/>
            <a:t>1</a:t>
          </a:r>
          <a:r>
            <a:rPr lang="fr-FR" baseline="30000" dirty="0" smtClean="0"/>
            <a:t>er</a:t>
          </a:r>
          <a:r>
            <a:rPr lang="fr-FR" dirty="0" smtClean="0"/>
            <a:t> temps: mobilisation FRR et/ou reliquats 14-20 dont </a:t>
          </a:r>
          <a:r>
            <a:rPr lang="fr-FR" dirty="0" err="1" smtClean="0"/>
            <a:t>React</a:t>
          </a:r>
          <a:r>
            <a:rPr lang="fr-FR" dirty="0" smtClean="0"/>
            <a:t>-EU (car mobilisation crédits avant 2023) et, dans un 2</a:t>
          </a:r>
          <a:r>
            <a:rPr lang="fr-FR" baseline="30000" dirty="0" smtClean="0"/>
            <a:t>nd</a:t>
          </a:r>
          <a:r>
            <a:rPr lang="fr-FR" dirty="0" smtClean="0"/>
            <a:t> temps: 2021-2027</a:t>
          </a:r>
          <a:endParaRPr lang="fr-FR" dirty="0"/>
        </a:p>
      </dgm:t>
    </dgm:pt>
    <dgm:pt modelId="{B1E5D2F6-3F60-4896-B912-4B53A7E8223A}" type="parTrans" cxnId="{33494350-4615-4884-AA14-CC85CCF0EB01}">
      <dgm:prSet/>
      <dgm:spPr/>
      <dgm:t>
        <a:bodyPr/>
        <a:lstStyle/>
        <a:p>
          <a:endParaRPr lang="fr-FR"/>
        </a:p>
      </dgm:t>
    </dgm:pt>
    <dgm:pt modelId="{575CDD66-28BF-4079-BD18-B3DA64E4F43B}" type="sibTrans" cxnId="{33494350-4615-4884-AA14-CC85CCF0EB01}">
      <dgm:prSet/>
      <dgm:spPr/>
      <dgm:t>
        <a:bodyPr/>
        <a:lstStyle/>
        <a:p>
          <a:endParaRPr lang="fr-FR"/>
        </a:p>
      </dgm:t>
    </dgm:pt>
    <dgm:pt modelId="{74A09126-2128-40EC-9EBC-584AC781E680}">
      <dgm:prSet phldrT="[Texte]"/>
      <dgm:spPr/>
      <dgm:t>
        <a:bodyPr/>
        <a:lstStyle/>
        <a:p>
          <a:r>
            <a:rPr lang="fr-FR" dirty="0" smtClean="0"/>
            <a:t>Attention: certains sujets semblent avoir été oubliés du guide!, création d’activité notamment</a:t>
          </a:r>
          <a:endParaRPr lang="fr-FR" dirty="0"/>
        </a:p>
      </dgm:t>
    </dgm:pt>
    <dgm:pt modelId="{27984CEE-434E-41DC-94F2-E9EE8AC9B382}" type="parTrans" cxnId="{FD24344E-3593-4E24-805C-C2B37E597134}">
      <dgm:prSet/>
      <dgm:spPr/>
      <dgm:t>
        <a:bodyPr/>
        <a:lstStyle/>
        <a:p>
          <a:endParaRPr lang="fr-FR"/>
        </a:p>
      </dgm:t>
    </dgm:pt>
    <dgm:pt modelId="{C4226C1C-6F23-401A-88D8-2464C0C5F4D4}" type="sibTrans" cxnId="{FD24344E-3593-4E24-805C-C2B37E597134}">
      <dgm:prSet/>
      <dgm:spPr/>
      <dgm:t>
        <a:bodyPr/>
        <a:lstStyle/>
        <a:p>
          <a:endParaRPr lang="fr-FR"/>
        </a:p>
      </dgm:t>
    </dgm:pt>
    <dgm:pt modelId="{B0CECCCE-6728-4175-A176-1C2442C8345D}">
      <dgm:prSet/>
      <dgm:spPr/>
      <dgm:t>
        <a:bodyPr/>
        <a:lstStyle/>
        <a:p>
          <a:r>
            <a:rPr lang="fr-FR" b="1" dirty="0" smtClean="0"/>
            <a:t>Critère thématique:</a:t>
          </a:r>
          <a:endParaRPr lang="fr-FR" b="1" dirty="0"/>
        </a:p>
      </dgm:t>
    </dgm:pt>
    <dgm:pt modelId="{5B79EAF1-BBCA-4D2D-94FA-38E274AE56C1}" type="parTrans" cxnId="{7162C633-8FD1-462C-A63D-18C5112EE547}">
      <dgm:prSet/>
      <dgm:spPr/>
      <dgm:t>
        <a:bodyPr/>
        <a:lstStyle/>
        <a:p>
          <a:endParaRPr lang="fr-FR"/>
        </a:p>
      </dgm:t>
    </dgm:pt>
    <dgm:pt modelId="{955F8B97-A10A-4F6A-A62E-7EDE8C0505FE}" type="sibTrans" cxnId="{7162C633-8FD1-462C-A63D-18C5112EE547}">
      <dgm:prSet/>
      <dgm:spPr/>
      <dgm:t>
        <a:bodyPr/>
        <a:lstStyle/>
        <a:p>
          <a:endParaRPr lang="fr-FR"/>
        </a:p>
      </dgm:t>
    </dgm:pt>
    <dgm:pt modelId="{5CF4ACB1-1006-4091-BA21-6B16DA71D0FD}">
      <dgm:prSet/>
      <dgm:spPr/>
      <dgm:t>
        <a:bodyPr/>
        <a:lstStyle/>
        <a:p>
          <a:r>
            <a:rPr lang="fr-FR" smtClean="0"/>
            <a:t>Flécher les opérations non finançables par politique de cohésion vers FRR (dont champ d’application +large)</a:t>
          </a:r>
          <a:endParaRPr lang="fr-FR" dirty="0"/>
        </a:p>
      </dgm:t>
    </dgm:pt>
    <dgm:pt modelId="{3F6F6C16-4CC8-4E5E-A389-F2C3C0664E5E}" type="parTrans" cxnId="{0D849C28-421A-4091-8F15-3C2B30A36E32}">
      <dgm:prSet/>
      <dgm:spPr/>
      <dgm:t>
        <a:bodyPr/>
        <a:lstStyle/>
        <a:p>
          <a:endParaRPr lang="fr-FR"/>
        </a:p>
      </dgm:t>
    </dgm:pt>
    <dgm:pt modelId="{BE7CAE74-3187-445D-BB18-CB9C1BAD09DC}" type="sibTrans" cxnId="{0D849C28-421A-4091-8F15-3C2B30A36E32}">
      <dgm:prSet/>
      <dgm:spPr/>
      <dgm:t>
        <a:bodyPr/>
        <a:lstStyle/>
        <a:p>
          <a:endParaRPr lang="fr-FR"/>
        </a:p>
      </dgm:t>
    </dgm:pt>
    <dgm:pt modelId="{A58F0A20-FA7E-4CD9-8891-F2B5C00378A2}">
      <dgm:prSet/>
      <dgm:spPr/>
      <dgm:t>
        <a:bodyPr/>
        <a:lstStyle/>
        <a:p>
          <a:r>
            <a:rPr lang="fr-FR" smtClean="0"/>
            <a:t>Complémentarité d’intervention à trouver ensemble </a:t>
          </a:r>
          <a:endParaRPr lang="fr-FR" dirty="0"/>
        </a:p>
      </dgm:t>
    </dgm:pt>
    <dgm:pt modelId="{63F41A48-6852-4CEA-B484-594FBDB2C87F}" type="parTrans" cxnId="{96791B26-6C71-4C32-AC1D-FA1C90C6F9D5}">
      <dgm:prSet/>
      <dgm:spPr/>
      <dgm:t>
        <a:bodyPr/>
        <a:lstStyle/>
        <a:p>
          <a:endParaRPr lang="fr-FR"/>
        </a:p>
      </dgm:t>
    </dgm:pt>
    <dgm:pt modelId="{8C41C3B5-A078-4478-BAFA-B5FBFE696B0A}" type="sibTrans" cxnId="{96791B26-6C71-4C32-AC1D-FA1C90C6F9D5}">
      <dgm:prSet/>
      <dgm:spPr/>
      <dgm:t>
        <a:bodyPr/>
        <a:lstStyle/>
        <a:p>
          <a:endParaRPr lang="fr-FR"/>
        </a:p>
      </dgm:t>
    </dgm:pt>
    <dgm:pt modelId="{1A099025-87B2-43E4-A1ED-0D5380C57CCF}">
      <dgm:prSet/>
      <dgm:spPr/>
      <dgm:t>
        <a:bodyPr/>
        <a:lstStyle/>
        <a:p>
          <a:r>
            <a:rPr lang="fr-FR" b="1" dirty="0" smtClean="0"/>
            <a:t>Critère bénéficiaire:</a:t>
          </a:r>
          <a:endParaRPr lang="fr-FR" b="1" dirty="0"/>
        </a:p>
      </dgm:t>
    </dgm:pt>
    <dgm:pt modelId="{EAB7ECF1-014D-47B5-8D0A-5632DD84047C}" type="parTrans" cxnId="{508348B7-D175-4C5B-BDA4-80501C9DAE99}">
      <dgm:prSet/>
      <dgm:spPr/>
      <dgm:t>
        <a:bodyPr/>
        <a:lstStyle/>
        <a:p>
          <a:endParaRPr lang="fr-FR"/>
        </a:p>
      </dgm:t>
    </dgm:pt>
    <dgm:pt modelId="{E2131E64-0D0C-4A89-B006-BAB7B5A6A5EA}" type="sibTrans" cxnId="{508348B7-D175-4C5B-BDA4-80501C9DAE99}">
      <dgm:prSet/>
      <dgm:spPr/>
      <dgm:t>
        <a:bodyPr/>
        <a:lstStyle/>
        <a:p>
          <a:endParaRPr lang="fr-FR"/>
        </a:p>
      </dgm:t>
    </dgm:pt>
    <dgm:pt modelId="{1033299A-CE7F-43B8-811A-BA37E7CA5F8E}">
      <dgm:prSet/>
      <dgm:spPr/>
      <dgm:t>
        <a:bodyPr/>
        <a:lstStyle/>
        <a:p>
          <a:r>
            <a:rPr lang="fr-FR" smtClean="0"/>
            <a:t>Cibler les crédits de la FRR sur certains types de bénéficiaires;</a:t>
          </a:r>
          <a:endParaRPr lang="fr-FR"/>
        </a:p>
      </dgm:t>
    </dgm:pt>
    <dgm:pt modelId="{314F7E1B-F4BF-4709-A095-44A7DABA06F4}" type="parTrans" cxnId="{123B175A-61A5-4DA7-8703-BA5CC57FAE46}">
      <dgm:prSet/>
      <dgm:spPr/>
      <dgm:t>
        <a:bodyPr/>
        <a:lstStyle/>
        <a:p>
          <a:endParaRPr lang="fr-FR"/>
        </a:p>
      </dgm:t>
    </dgm:pt>
    <dgm:pt modelId="{1B54D03A-4550-438C-B83F-C1A43FE556B9}" type="sibTrans" cxnId="{123B175A-61A5-4DA7-8703-BA5CC57FAE46}">
      <dgm:prSet/>
      <dgm:spPr/>
      <dgm:t>
        <a:bodyPr/>
        <a:lstStyle/>
        <a:p>
          <a:endParaRPr lang="fr-FR"/>
        </a:p>
      </dgm:t>
    </dgm:pt>
    <dgm:pt modelId="{01A81B31-6994-44EB-81A3-BA33192B5BFD}">
      <dgm:prSet/>
      <dgm:spPr/>
      <dgm:t>
        <a:bodyPr/>
        <a:lstStyle/>
        <a:p>
          <a:r>
            <a:rPr lang="fr-FR" b="1" dirty="0" smtClean="0"/>
            <a:t>Critère territorial:</a:t>
          </a:r>
          <a:endParaRPr lang="fr-FR" b="1" dirty="0"/>
        </a:p>
      </dgm:t>
    </dgm:pt>
    <dgm:pt modelId="{67B5ECEF-DA75-409D-B118-CE4E57074BB2}" type="parTrans" cxnId="{E8E4351A-F1B2-4EE8-BE8F-4E13E8F9F86B}">
      <dgm:prSet/>
      <dgm:spPr/>
      <dgm:t>
        <a:bodyPr/>
        <a:lstStyle/>
        <a:p>
          <a:endParaRPr lang="fr-FR"/>
        </a:p>
      </dgm:t>
    </dgm:pt>
    <dgm:pt modelId="{CB502E8C-56A7-4C52-B865-7EFF0D0740A0}" type="sibTrans" cxnId="{E8E4351A-F1B2-4EE8-BE8F-4E13E8F9F86B}">
      <dgm:prSet/>
      <dgm:spPr/>
      <dgm:t>
        <a:bodyPr/>
        <a:lstStyle/>
        <a:p>
          <a:endParaRPr lang="fr-FR"/>
        </a:p>
      </dgm:t>
    </dgm:pt>
    <dgm:pt modelId="{27395130-9137-4042-B961-39CAC89F4D83}">
      <dgm:prSet/>
      <dgm:spPr/>
      <dgm:t>
        <a:bodyPr/>
        <a:lstStyle/>
        <a:p>
          <a:r>
            <a:rPr lang="fr-FR" dirty="0" smtClean="0"/>
            <a:t>Cibler des territoires différents en fonction des fonds</a:t>
          </a:r>
          <a:endParaRPr lang="fr-FR" dirty="0"/>
        </a:p>
      </dgm:t>
    </dgm:pt>
    <dgm:pt modelId="{AFF75DE0-0D23-42DA-8449-81E558A7A0B3}" type="parTrans" cxnId="{03D26103-F672-4871-9FCD-4687BE3D4262}">
      <dgm:prSet/>
      <dgm:spPr/>
      <dgm:t>
        <a:bodyPr/>
        <a:lstStyle/>
        <a:p>
          <a:endParaRPr lang="fr-FR"/>
        </a:p>
      </dgm:t>
    </dgm:pt>
    <dgm:pt modelId="{880BF8B5-5567-40FB-8BD1-F1C848FD86A2}" type="sibTrans" cxnId="{03D26103-F672-4871-9FCD-4687BE3D4262}">
      <dgm:prSet/>
      <dgm:spPr/>
      <dgm:t>
        <a:bodyPr/>
        <a:lstStyle/>
        <a:p>
          <a:endParaRPr lang="fr-FR"/>
        </a:p>
      </dgm:t>
    </dgm:pt>
    <dgm:pt modelId="{7B85A58F-1ABF-4CEE-AE1F-5A2671EDA485}">
      <dgm:prSet/>
      <dgm:spPr/>
      <dgm:t>
        <a:bodyPr/>
        <a:lstStyle/>
        <a:p>
          <a:r>
            <a:rPr lang="fr-FR" b="1" dirty="0" smtClean="0"/>
            <a:t>Approche projets par projets </a:t>
          </a:r>
          <a:r>
            <a:rPr lang="fr-FR" dirty="0" smtClean="0"/>
            <a:t>afin de flécher alternativement les projets sur les fonds de la politique de cohésion ou sur la FRR </a:t>
          </a:r>
          <a:endParaRPr lang="fr-FR" dirty="0"/>
        </a:p>
      </dgm:t>
    </dgm:pt>
    <dgm:pt modelId="{B945573A-014C-44BA-8E0F-A57195A321C8}" type="parTrans" cxnId="{DDA2F2D1-7952-4972-BF52-7A3A2709D308}">
      <dgm:prSet/>
      <dgm:spPr/>
      <dgm:t>
        <a:bodyPr/>
        <a:lstStyle/>
        <a:p>
          <a:endParaRPr lang="fr-FR"/>
        </a:p>
      </dgm:t>
    </dgm:pt>
    <dgm:pt modelId="{FA85E28E-47DD-49C3-AE50-DEF7AEA31DC3}" type="sibTrans" cxnId="{DDA2F2D1-7952-4972-BF52-7A3A2709D308}">
      <dgm:prSet/>
      <dgm:spPr/>
      <dgm:t>
        <a:bodyPr/>
        <a:lstStyle/>
        <a:p>
          <a:endParaRPr lang="fr-FR"/>
        </a:p>
      </dgm:t>
    </dgm:pt>
    <dgm:pt modelId="{9842C04B-0919-4EC2-8DB9-145A96A09FFB}" type="pres">
      <dgm:prSet presAssocID="{1A99E0C8-1059-47E5-9542-1DC337EFEDA1}" presName="diagram" presStyleCnt="0">
        <dgm:presLayoutVars>
          <dgm:dir/>
          <dgm:resizeHandles val="exact"/>
        </dgm:presLayoutVars>
      </dgm:prSet>
      <dgm:spPr/>
      <dgm:t>
        <a:bodyPr/>
        <a:lstStyle/>
        <a:p>
          <a:endParaRPr lang="fr-FR"/>
        </a:p>
      </dgm:t>
    </dgm:pt>
    <dgm:pt modelId="{78876D5E-1150-4EF8-9A01-EC78B2C370D9}" type="pres">
      <dgm:prSet presAssocID="{5B2CC583-A49D-4946-A5C4-DE60A4A716CF}" presName="node" presStyleLbl="node1" presStyleIdx="0" presStyleCnt="6">
        <dgm:presLayoutVars>
          <dgm:bulletEnabled val="1"/>
        </dgm:presLayoutVars>
      </dgm:prSet>
      <dgm:spPr/>
      <dgm:t>
        <a:bodyPr/>
        <a:lstStyle/>
        <a:p>
          <a:endParaRPr lang="fr-FR"/>
        </a:p>
      </dgm:t>
    </dgm:pt>
    <dgm:pt modelId="{7738BCED-BDAD-49EE-8FFD-F579BD71EAC3}" type="pres">
      <dgm:prSet presAssocID="{575CDD66-28BF-4079-BD18-B3DA64E4F43B}" presName="sibTrans" presStyleCnt="0"/>
      <dgm:spPr/>
      <dgm:t>
        <a:bodyPr/>
        <a:lstStyle/>
        <a:p>
          <a:endParaRPr lang="fr-FR"/>
        </a:p>
      </dgm:t>
    </dgm:pt>
    <dgm:pt modelId="{9F22D1EC-BF9F-4805-A791-C5D600BEFF50}" type="pres">
      <dgm:prSet presAssocID="{7B85A58F-1ABF-4CEE-AE1F-5A2671EDA485}" presName="node" presStyleLbl="node1" presStyleIdx="1" presStyleCnt="6">
        <dgm:presLayoutVars>
          <dgm:bulletEnabled val="1"/>
        </dgm:presLayoutVars>
      </dgm:prSet>
      <dgm:spPr/>
      <dgm:t>
        <a:bodyPr/>
        <a:lstStyle/>
        <a:p>
          <a:endParaRPr lang="fr-FR"/>
        </a:p>
      </dgm:t>
    </dgm:pt>
    <dgm:pt modelId="{674E957C-AB52-4A73-A45F-74037BD525AC}" type="pres">
      <dgm:prSet presAssocID="{FA85E28E-47DD-49C3-AE50-DEF7AEA31DC3}" presName="sibTrans" presStyleCnt="0"/>
      <dgm:spPr/>
      <dgm:t>
        <a:bodyPr/>
        <a:lstStyle/>
        <a:p>
          <a:endParaRPr lang="fr-FR"/>
        </a:p>
      </dgm:t>
    </dgm:pt>
    <dgm:pt modelId="{870DFDC2-9642-407A-8A23-A3AA4ABC9D17}" type="pres">
      <dgm:prSet presAssocID="{01A81B31-6994-44EB-81A3-BA33192B5BFD}" presName="node" presStyleLbl="node1" presStyleIdx="2" presStyleCnt="6">
        <dgm:presLayoutVars>
          <dgm:bulletEnabled val="1"/>
        </dgm:presLayoutVars>
      </dgm:prSet>
      <dgm:spPr/>
      <dgm:t>
        <a:bodyPr/>
        <a:lstStyle/>
        <a:p>
          <a:endParaRPr lang="fr-FR"/>
        </a:p>
      </dgm:t>
    </dgm:pt>
    <dgm:pt modelId="{EFA03878-F7DB-4633-9060-AC892AF2157A}" type="pres">
      <dgm:prSet presAssocID="{CB502E8C-56A7-4C52-B865-7EFF0D0740A0}" presName="sibTrans" presStyleCnt="0"/>
      <dgm:spPr/>
      <dgm:t>
        <a:bodyPr/>
        <a:lstStyle/>
        <a:p>
          <a:endParaRPr lang="fr-FR"/>
        </a:p>
      </dgm:t>
    </dgm:pt>
    <dgm:pt modelId="{C64C14FF-F6F7-49BB-8D26-AE26A545346B}" type="pres">
      <dgm:prSet presAssocID="{1A099025-87B2-43E4-A1ED-0D5380C57CCF}" presName="node" presStyleLbl="node1" presStyleIdx="3" presStyleCnt="6">
        <dgm:presLayoutVars>
          <dgm:bulletEnabled val="1"/>
        </dgm:presLayoutVars>
      </dgm:prSet>
      <dgm:spPr/>
      <dgm:t>
        <a:bodyPr/>
        <a:lstStyle/>
        <a:p>
          <a:endParaRPr lang="fr-FR"/>
        </a:p>
      </dgm:t>
    </dgm:pt>
    <dgm:pt modelId="{F9B10391-0317-4460-B429-D34FB5577275}" type="pres">
      <dgm:prSet presAssocID="{E2131E64-0D0C-4A89-B006-BAB7B5A6A5EA}" presName="sibTrans" presStyleCnt="0"/>
      <dgm:spPr/>
      <dgm:t>
        <a:bodyPr/>
        <a:lstStyle/>
        <a:p>
          <a:endParaRPr lang="fr-FR"/>
        </a:p>
      </dgm:t>
    </dgm:pt>
    <dgm:pt modelId="{ABA4597D-30C5-4366-88AC-E3E86A017A5D}" type="pres">
      <dgm:prSet presAssocID="{B0CECCCE-6728-4175-A176-1C2442C8345D}" presName="node" presStyleLbl="node1" presStyleIdx="4" presStyleCnt="6">
        <dgm:presLayoutVars>
          <dgm:bulletEnabled val="1"/>
        </dgm:presLayoutVars>
      </dgm:prSet>
      <dgm:spPr/>
      <dgm:t>
        <a:bodyPr/>
        <a:lstStyle/>
        <a:p>
          <a:endParaRPr lang="fr-FR"/>
        </a:p>
      </dgm:t>
    </dgm:pt>
    <dgm:pt modelId="{D9C2CBC3-8BA3-4B6E-86D7-1C1A4DCF0B8A}" type="pres">
      <dgm:prSet presAssocID="{955F8B97-A10A-4F6A-A62E-7EDE8C0505FE}" presName="sibTrans" presStyleCnt="0"/>
      <dgm:spPr/>
      <dgm:t>
        <a:bodyPr/>
        <a:lstStyle/>
        <a:p>
          <a:endParaRPr lang="fr-FR"/>
        </a:p>
      </dgm:t>
    </dgm:pt>
    <dgm:pt modelId="{FAFCE620-6C3F-4329-8B6E-2FE726D065B5}" type="pres">
      <dgm:prSet presAssocID="{74A09126-2128-40EC-9EBC-584AC781E680}" presName="node" presStyleLbl="node1" presStyleIdx="5" presStyleCnt="6">
        <dgm:presLayoutVars>
          <dgm:bulletEnabled val="1"/>
        </dgm:presLayoutVars>
      </dgm:prSet>
      <dgm:spPr/>
      <dgm:t>
        <a:bodyPr/>
        <a:lstStyle/>
        <a:p>
          <a:endParaRPr lang="fr-FR"/>
        </a:p>
      </dgm:t>
    </dgm:pt>
  </dgm:ptLst>
  <dgm:cxnLst>
    <dgm:cxn modelId="{33494350-4615-4884-AA14-CC85CCF0EB01}" srcId="{1A99E0C8-1059-47E5-9542-1DC337EFEDA1}" destId="{5B2CC583-A49D-4946-A5C4-DE60A4A716CF}" srcOrd="0" destOrd="0" parTransId="{B1E5D2F6-3F60-4896-B912-4B53A7E8223A}" sibTransId="{575CDD66-28BF-4079-BD18-B3DA64E4F43B}"/>
    <dgm:cxn modelId="{EEC4D1FB-1FD3-48C7-B836-926F27155BC9}" type="presOf" srcId="{01A81B31-6994-44EB-81A3-BA33192B5BFD}" destId="{870DFDC2-9642-407A-8A23-A3AA4ABC9D17}" srcOrd="0" destOrd="0" presId="urn:microsoft.com/office/officeart/2005/8/layout/default"/>
    <dgm:cxn modelId="{7162C633-8FD1-462C-A63D-18C5112EE547}" srcId="{1A99E0C8-1059-47E5-9542-1DC337EFEDA1}" destId="{B0CECCCE-6728-4175-A176-1C2442C8345D}" srcOrd="4" destOrd="0" parTransId="{5B79EAF1-BBCA-4D2D-94FA-38E274AE56C1}" sibTransId="{955F8B97-A10A-4F6A-A62E-7EDE8C0505FE}"/>
    <dgm:cxn modelId="{123B175A-61A5-4DA7-8703-BA5CC57FAE46}" srcId="{1A099025-87B2-43E4-A1ED-0D5380C57CCF}" destId="{1033299A-CE7F-43B8-811A-BA37E7CA5F8E}" srcOrd="0" destOrd="0" parTransId="{314F7E1B-F4BF-4709-A095-44A7DABA06F4}" sibTransId="{1B54D03A-4550-438C-B83F-C1A43FE556B9}"/>
    <dgm:cxn modelId="{B83F5516-A9AE-417E-B9F8-5F218397CB60}" type="presOf" srcId="{A58F0A20-FA7E-4CD9-8891-F2B5C00378A2}" destId="{ABA4597D-30C5-4366-88AC-E3E86A017A5D}" srcOrd="0" destOrd="2" presId="urn:microsoft.com/office/officeart/2005/8/layout/default"/>
    <dgm:cxn modelId="{E8E4351A-F1B2-4EE8-BE8F-4E13E8F9F86B}" srcId="{1A99E0C8-1059-47E5-9542-1DC337EFEDA1}" destId="{01A81B31-6994-44EB-81A3-BA33192B5BFD}" srcOrd="2" destOrd="0" parTransId="{67B5ECEF-DA75-409D-B118-CE4E57074BB2}" sibTransId="{CB502E8C-56A7-4C52-B865-7EFF0D0740A0}"/>
    <dgm:cxn modelId="{508348B7-D175-4C5B-BDA4-80501C9DAE99}" srcId="{1A99E0C8-1059-47E5-9542-1DC337EFEDA1}" destId="{1A099025-87B2-43E4-A1ED-0D5380C57CCF}" srcOrd="3" destOrd="0" parTransId="{EAB7ECF1-014D-47B5-8D0A-5632DD84047C}" sibTransId="{E2131E64-0D0C-4A89-B006-BAB7B5A6A5EA}"/>
    <dgm:cxn modelId="{B3D5F27F-A2D7-4ADE-8D95-8792395995D2}" type="presOf" srcId="{5B2CC583-A49D-4946-A5C4-DE60A4A716CF}" destId="{78876D5E-1150-4EF8-9A01-EC78B2C370D9}" srcOrd="0" destOrd="0" presId="urn:microsoft.com/office/officeart/2005/8/layout/default"/>
    <dgm:cxn modelId="{0D849C28-421A-4091-8F15-3C2B30A36E32}" srcId="{B0CECCCE-6728-4175-A176-1C2442C8345D}" destId="{5CF4ACB1-1006-4091-BA21-6B16DA71D0FD}" srcOrd="0" destOrd="0" parTransId="{3F6F6C16-4CC8-4E5E-A389-F2C3C0664E5E}" sibTransId="{BE7CAE74-3187-445D-BB18-CB9C1BAD09DC}"/>
    <dgm:cxn modelId="{90303666-7BFA-4F30-A36C-D12CE90E5C7E}" type="presOf" srcId="{B0CECCCE-6728-4175-A176-1C2442C8345D}" destId="{ABA4597D-30C5-4366-88AC-E3E86A017A5D}" srcOrd="0" destOrd="0" presId="urn:microsoft.com/office/officeart/2005/8/layout/default"/>
    <dgm:cxn modelId="{03D26103-F672-4871-9FCD-4687BE3D4262}" srcId="{01A81B31-6994-44EB-81A3-BA33192B5BFD}" destId="{27395130-9137-4042-B961-39CAC89F4D83}" srcOrd="0" destOrd="0" parTransId="{AFF75DE0-0D23-42DA-8449-81E558A7A0B3}" sibTransId="{880BF8B5-5567-40FB-8BD1-F1C848FD86A2}"/>
    <dgm:cxn modelId="{DDA2F2D1-7952-4972-BF52-7A3A2709D308}" srcId="{1A99E0C8-1059-47E5-9542-1DC337EFEDA1}" destId="{7B85A58F-1ABF-4CEE-AE1F-5A2671EDA485}" srcOrd="1" destOrd="0" parTransId="{B945573A-014C-44BA-8E0F-A57195A321C8}" sibTransId="{FA85E28E-47DD-49C3-AE50-DEF7AEA31DC3}"/>
    <dgm:cxn modelId="{BD65A98A-508A-4576-9095-7A728DACE765}" type="presOf" srcId="{1A99E0C8-1059-47E5-9542-1DC337EFEDA1}" destId="{9842C04B-0919-4EC2-8DB9-145A96A09FFB}" srcOrd="0" destOrd="0" presId="urn:microsoft.com/office/officeart/2005/8/layout/default"/>
    <dgm:cxn modelId="{476D35DC-51F7-438C-8D09-30F80CA905CC}" type="presOf" srcId="{5CF4ACB1-1006-4091-BA21-6B16DA71D0FD}" destId="{ABA4597D-30C5-4366-88AC-E3E86A017A5D}" srcOrd="0" destOrd="1" presId="urn:microsoft.com/office/officeart/2005/8/layout/default"/>
    <dgm:cxn modelId="{0316667B-86BA-4442-BC42-F56EB0EE609B}" type="presOf" srcId="{7B85A58F-1ABF-4CEE-AE1F-5A2671EDA485}" destId="{9F22D1EC-BF9F-4805-A791-C5D600BEFF50}" srcOrd="0" destOrd="0" presId="urn:microsoft.com/office/officeart/2005/8/layout/default"/>
    <dgm:cxn modelId="{FB508A38-20CE-42EF-9637-F8140B89B58E}" type="presOf" srcId="{27395130-9137-4042-B961-39CAC89F4D83}" destId="{870DFDC2-9642-407A-8A23-A3AA4ABC9D17}" srcOrd="0" destOrd="1" presId="urn:microsoft.com/office/officeart/2005/8/layout/default"/>
    <dgm:cxn modelId="{FD24344E-3593-4E24-805C-C2B37E597134}" srcId="{1A99E0C8-1059-47E5-9542-1DC337EFEDA1}" destId="{74A09126-2128-40EC-9EBC-584AC781E680}" srcOrd="5" destOrd="0" parTransId="{27984CEE-434E-41DC-94F2-E9EE8AC9B382}" sibTransId="{C4226C1C-6F23-401A-88D8-2464C0C5F4D4}"/>
    <dgm:cxn modelId="{8A5AF3BC-97E0-4989-86B9-969433397129}" type="presOf" srcId="{1033299A-CE7F-43B8-811A-BA37E7CA5F8E}" destId="{C64C14FF-F6F7-49BB-8D26-AE26A545346B}" srcOrd="0" destOrd="1" presId="urn:microsoft.com/office/officeart/2005/8/layout/default"/>
    <dgm:cxn modelId="{53B4ABE9-05A4-471C-AD2F-8CA75B564808}" type="presOf" srcId="{1A099025-87B2-43E4-A1ED-0D5380C57CCF}" destId="{C64C14FF-F6F7-49BB-8D26-AE26A545346B}" srcOrd="0" destOrd="0" presId="urn:microsoft.com/office/officeart/2005/8/layout/default"/>
    <dgm:cxn modelId="{4FF5B9BE-E25A-4A04-99B1-F9AF7BA8F30D}" type="presOf" srcId="{74A09126-2128-40EC-9EBC-584AC781E680}" destId="{FAFCE620-6C3F-4329-8B6E-2FE726D065B5}" srcOrd="0" destOrd="0" presId="urn:microsoft.com/office/officeart/2005/8/layout/default"/>
    <dgm:cxn modelId="{96791B26-6C71-4C32-AC1D-FA1C90C6F9D5}" srcId="{B0CECCCE-6728-4175-A176-1C2442C8345D}" destId="{A58F0A20-FA7E-4CD9-8891-F2B5C00378A2}" srcOrd="1" destOrd="0" parTransId="{63F41A48-6852-4CEA-B484-594FBDB2C87F}" sibTransId="{8C41C3B5-A078-4478-BAFA-B5FBFE696B0A}"/>
    <dgm:cxn modelId="{3FE805DE-4844-45A3-B5FA-F9CD8B4541CB}" type="presParOf" srcId="{9842C04B-0919-4EC2-8DB9-145A96A09FFB}" destId="{78876D5E-1150-4EF8-9A01-EC78B2C370D9}" srcOrd="0" destOrd="0" presId="urn:microsoft.com/office/officeart/2005/8/layout/default"/>
    <dgm:cxn modelId="{F1F4C6F6-FA87-46D0-9AEF-DBE14450208B}" type="presParOf" srcId="{9842C04B-0919-4EC2-8DB9-145A96A09FFB}" destId="{7738BCED-BDAD-49EE-8FFD-F579BD71EAC3}" srcOrd="1" destOrd="0" presId="urn:microsoft.com/office/officeart/2005/8/layout/default"/>
    <dgm:cxn modelId="{02BF0718-2CEA-491F-901F-418F90F561F3}" type="presParOf" srcId="{9842C04B-0919-4EC2-8DB9-145A96A09FFB}" destId="{9F22D1EC-BF9F-4805-A791-C5D600BEFF50}" srcOrd="2" destOrd="0" presId="urn:microsoft.com/office/officeart/2005/8/layout/default"/>
    <dgm:cxn modelId="{665EEFBA-82E4-4778-A61F-A4C9AF35FC67}" type="presParOf" srcId="{9842C04B-0919-4EC2-8DB9-145A96A09FFB}" destId="{674E957C-AB52-4A73-A45F-74037BD525AC}" srcOrd="3" destOrd="0" presId="urn:microsoft.com/office/officeart/2005/8/layout/default"/>
    <dgm:cxn modelId="{385B743E-A3BA-4904-B0FE-A9CE2B97310A}" type="presParOf" srcId="{9842C04B-0919-4EC2-8DB9-145A96A09FFB}" destId="{870DFDC2-9642-407A-8A23-A3AA4ABC9D17}" srcOrd="4" destOrd="0" presId="urn:microsoft.com/office/officeart/2005/8/layout/default"/>
    <dgm:cxn modelId="{DCA4BFE7-137D-4D74-B202-7AC8178408B6}" type="presParOf" srcId="{9842C04B-0919-4EC2-8DB9-145A96A09FFB}" destId="{EFA03878-F7DB-4633-9060-AC892AF2157A}" srcOrd="5" destOrd="0" presId="urn:microsoft.com/office/officeart/2005/8/layout/default"/>
    <dgm:cxn modelId="{8F1D1D2A-F78E-4C5F-9A76-9146F4D211E9}" type="presParOf" srcId="{9842C04B-0919-4EC2-8DB9-145A96A09FFB}" destId="{C64C14FF-F6F7-49BB-8D26-AE26A545346B}" srcOrd="6" destOrd="0" presId="urn:microsoft.com/office/officeart/2005/8/layout/default"/>
    <dgm:cxn modelId="{1850CE20-4EF2-4254-B66F-8C926E2CB707}" type="presParOf" srcId="{9842C04B-0919-4EC2-8DB9-145A96A09FFB}" destId="{F9B10391-0317-4460-B429-D34FB5577275}" srcOrd="7" destOrd="0" presId="urn:microsoft.com/office/officeart/2005/8/layout/default"/>
    <dgm:cxn modelId="{8B126FD7-0CFE-49A9-96C7-05D7EEB8943C}" type="presParOf" srcId="{9842C04B-0919-4EC2-8DB9-145A96A09FFB}" destId="{ABA4597D-30C5-4366-88AC-E3E86A017A5D}" srcOrd="8" destOrd="0" presId="urn:microsoft.com/office/officeart/2005/8/layout/default"/>
    <dgm:cxn modelId="{F87403B1-5575-47F2-812F-E194CAA2374D}" type="presParOf" srcId="{9842C04B-0919-4EC2-8DB9-145A96A09FFB}" destId="{D9C2CBC3-8BA3-4B6E-86D7-1C1A4DCF0B8A}" srcOrd="9" destOrd="0" presId="urn:microsoft.com/office/officeart/2005/8/layout/default"/>
    <dgm:cxn modelId="{84A35AA4-275A-48A0-85E8-CF5477CAC6F3}" type="presParOf" srcId="{9842C04B-0919-4EC2-8DB9-145A96A09FFB}" destId="{FAFCE620-6C3F-4329-8B6E-2FE726D065B5}"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500CA277-2822-4659-A9A7-14ABD6CCC480}" type="doc">
      <dgm:prSet loTypeId="urn:microsoft.com/office/officeart/2005/8/layout/radial1" loCatId="cycle" qsTypeId="urn:microsoft.com/office/officeart/2005/8/quickstyle/simple1" qsCatId="simple" csTypeId="urn:microsoft.com/office/officeart/2005/8/colors/colorful2" csCatId="colorful" phldr="1"/>
      <dgm:spPr/>
      <dgm:t>
        <a:bodyPr/>
        <a:lstStyle/>
        <a:p>
          <a:endParaRPr lang="fr-FR"/>
        </a:p>
      </dgm:t>
    </dgm:pt>
    <dgm:pt modelId="{F4DB2F40-318B-43AE-BF88-2C98AAF74459}" type="pres">
      <dgm:prSet presAssocID="{500CA277-2822-4659-A9A7-14ABD6CCC480}" presName="cycle" presStyleCnt="0">
        <dgm:presLayoutVars>
          <dgm:chMax val="1"/>
          <dgm:dir/>
          <dgm:animLvl val="ctr"/>
          <dgm:resizeHandles val="exact"/>
        </dgm:presLayoutVars>
      </dgm:prSet>
      <dgm:spPr/>
      <dgm:t>
        <a:bodyPr/>
        <a:lstStyle/>
        <a:p>
          <a:endParaRPr lang="fr-FR"/>
        </a:p>
      </dgm:t>
    </dgm:pt>
  </dgm:ptLst>
  <dgm:cxnLst>
    <dgm:cxn modelId="{7B04A791-F98E-4BED-B5E9-7AAB664FBE3F}" type="presOf" srcId="{500CA277-2822-4659-A9A7-14ABD6CCC480}" destId="{F4DB2F40-318B-43AE-BF88-2C98AAF74459}" srcOrd="0" destOrd="0" presId="urn:microsoft.com/office/officeart/2005/8/layout/radial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A198BA0-EEF1-4627-80C8-58F254E5CF3A}" type="doc">
      <dgm:prSet loTypeId="urn:microsoft.com/office/officeart/2005/8/layout/default" loCatId="list" qsTypeId="urn:microsoft.com/office/officeart/2005/8/quickstyle/3d2" qsCatId="3D" csTypeId="urn:microsoft.com/office/officeart/2005/8/colors/colorful2" csCatId="colorful" phldr="1"/>
      <dgm:spPr/>
      <dgm:t>
        <a:bodyPr/>
        <a:lstStyle/>
        <a:p>
          <a:endParaRPr lang="fr-FR"/>
        </a:p>
      </dgm:t>
    </dgm:pt>
    <dgm:pt modelId="{C28B2048-5302-43AD-9677-8861AFF8701F}">
      <dgm:prSet phldrT="[Texte]"/>
      <dgm:spPr/>
      <dgm:t>
        <a:bodyPr/>
        <a:lstStyle/>
        <a:p>
          <a:r>
            <a:rPr lang="fr-FR" b="1" dirty="0" smtClean="0"/>
            <a:t>Fin de la collaboration avec le cabinet Sirius qui achève ses contrôles</a:t>
          </a:r>
          <a:endParaRPr lang="fr-FR" dirty="0" smtClean="0"/>
        </a:p>
      </dgm:t>
    </dgm:pt>
    <dgm:pt modelId="{2233514F-36C1-4688-BAF8-839A8EB9E006}" type="parTrans" cxnId="{711266FF-F2AD-45F8-966D-A9AF056D41E0}">
      <dgm:prSet/>
      <dgm:spPr/>
      <dgm:t>
        <a:bodyPr/>
        <a:lstStyle/>
        <a:p>
          <a:endParaRPr lang="fr-FR"/>
        </a:p>
      </dgm:t>
    </dgm:pt>
    <dgm:pt modelId="{0BE6A8F2-360E-4D26-BE60-50E7D94B863A}" type="sibTrans" cxnId="{711266FF-F2AD-45F8-966D-A9AF056D41E0}">
      <dgm:prSet/>
      <dgm:spPr/>
      <dgm:t>
        <a:bodyPr/>
        <a:lstStyle/>
        <a:p>
          <a:endParaRPr lang="fr-FR"/>
        </a:p>
      </dgm:t>
    </dgm:pt>
    <dgm:pt modelId="{AA890739-9AA5-4D54-9EC4-2486A3CC9899}">
      <dgm:prSet phldrT="[Texte]"/>
      <dgm:spPr/>
      <dgm:t>
        <a:bodyPr/>
        <a:lstStyle/>
        <a:p>
          <a:r>
            <a:rPr lang="fr-FR" dirty="0" smtClean="0"/>
            <a:t> CSF en cours de validation imminente, tous ont fait l’objet d’une demande de modification – 27 dossiers en cours de traitement chez Sirius, 11 au sein du service</a:t>
          </a:r>
          <a:endParaRPr lang="fr-FR" dirty="0"/>
        </a:p>
      </dgm:t>
    </dgm:pt>
    <dgm:pt modelId="{5A11D10F-827B-4355-A49B-3C726FB17DA2}" type="parTrans" cxnId="{DF7DA614-DE36-41CF-A33D-51993776B362}">
      <dgm:prSet/>
      <dgm:spPr/>
      <dgm:t>
        <a:bodyPr/>
        <a:lstStyle/>
        <a:p>
          <a:endParaRPr lang="fr-FR"/>
        </a:p>
      </dgm:t>
    </dgm:pt>
    <dgm:pt modelId="{401431AF-CBD2-44E6-9687-4AD7536F448E}" type="sibTrans" cxnId="{DF7DA614-DE36-41CF-A33D-51993776B362}">
      <dgm:prSet/>
      <dgm:spPr/>
      <dgm:t>
        <a:bodyPr/>
        <a:lstStyle/>
        <a:p>
          <a:endParaRPr lang="fr-FR"/>
        </a:p>
      </dgm:t>
    </dgm:pt>
    <dgm:pt modelId="{AFB01B2F-F8A6-49D4-B818-84DE6A3099D8}">
      <dgm:prSet phldrT="[Texte]"/>
      <dgm:spPr/>
      <dgm:t>
        <a:bodyPr/>
        <a:lstStyle/>
        <a:p>
          <a:r>
            <a:rPr lang="fr-FR" dirty="0" smtClean="0"/>
            <a:t>Un temps de supervision et de suivi du prestataire qui reste long </a:t>
          </a:r>
          <a:endParaRPr lang="fr-FR" dirty="0"/>
        </a:p>
      </dgm:t>
    </dgm:pt>
    <dgm:pt modelId="{C1DA0254-CC6C-482C-AF21-E412E53513A9}" type="parTrans" cxnId="{9D1DC670-1BFA-4ED9-8527-5372F236A6E3}">
      <dgm:prSet/>
      <dgm:spPr/>
      <dgm:t>
        <a:bodyPr/>
        <a:lstStyle/>
        <a:p>
          <a:endParaRPr lang="fr-FR"/>
        </a:p>
      </dgm:t>
    </dgm:pt>
    <dgm:pt modelId="{FB981B49-7BCA-4937-8DC0-271187DED9E2}" type="sibTrans" cxnId="{9D1DC670-1BFA-4ED9-8527-5372F236A6E3}">
      <dgm:prSet/>
      <dgm:spPr/>
      <dgm:t>
        <a:bodyPr/>
        <a:lstStyle/>
        <a:p>
          <a:endParaRPr lang="fr-FR"/>
        </a:p>
      </dgm:t>
    </dgm:pt>
    <dgm:pt modelId="{3544C838-DE0B-48B4-A88B-E150E2A78B93}">
      <dgm:prSet phldrT="[Texte]"/>
      <dgm:spPr/>
      <dgm:t>
        <a:bodyPr/>
        <a:lstStyle/>
        <a:p>
          <a:r>
            <a:rPr lang="fr-FR" dirty="0" smtClean="0"/>
            <a:t>Nouveau marché formalisé prévu à hauteur de 200 CSF a maxima  – 2 lots: IEJ et FSE</a:t>
          </a:r>
          <a:endParaRPr lang="fr-FR" dirty="0"/>
        </a:p>
      </dgm:t>
    </dgm:pt>
    <dgm:pt modelId="{A10FFF5C-B107-451A-B890-FE579740AB2E}" type="parTrans" cxnId="{0C6E53D8-C3F5-4605-B597-CB2EC30ADC52}">
      <dgm:prSet/>
      <dgm:spPr/>
      <dgm:t>
        <a:bodyPr/>
        <a:lstStyle/>
        <a:p>
          <a:endParaRPr lang="fr-FR"/>
        </a:p>
      </dgm:t>
    </dgm:pt>
    <dgm:pt modelId="{A4590D44-9D9C-425A-8AAD-6B1BA869E987}" type="sibTrans" cxnId="{0C6E53D8-C3F5-4605-B597-CB2EC30ADC52}">
      <dgm:prSet/>
      <dgm:spPr/>
      <dgm:t>
        <a:bodyPr/>
        <a:lstStyle/>
        <a:p>
          <a:endParaRPr lang="fr-FR"/>
        </a:p>
      </dgm:t>
    </dgm:pt>
    <dgm:pt modelId="{DB99E274-28EA-4DC5-926B-E80C5B7F166C}">
      <dgm:prSet phldrT="[Texte]"/>
      <dgm:spPr/>
      <dgm:t>
        <a:bodyPr/>
        <a:lstStyle/>
        <a:p>
          <a:r>
            <a:rPr lang="fr-FR" dirty="0" smtClean="0"/>
            <a:t>Sourcing et rédaction en cours avec l’appui de la PRFA</a:t>
          </a:r>
        </a:p>
        <a:p>
          <a:r>
            <a:rPr lang="fr-FR" dirty="0" smtClean="0"/>
            <a:t>Lancement prévu au 31/07/2021</a:t>
          </a:r>
          <a:endParaRPr lang="fr-FR" dirty="0"/>
        </a:p>
      </dgm:t>
    </dgm:pt>
    <dgm:pt modelId="{11FA977E-D850-4C85-B586-62C7C0DBB471}" type="parTrans" cxnId="{9AF25A60-AF8B-4C61-A08E-7EB6A85CBC9A}">
      <dgm:prSet/>
      <dgm:spPr/>
      <dgm:t>
        <a:bodyPr/>
        <a:lstStyle/>
        <a:p>
          <a:endParaRPr lang="fr-FR"/>
        </a:p>
      </dgm:t>
    </dgm:pt>
    <dgm:pt modelId="{BAE7E9B5-A082-4028-B36D-6DF4D58EB438}" type="sibTrans" cxnId="{9AF25A60-AF8B-4C61-A08E-7EB6A85CBC9A}">
      <dgm:prSet/>
      <dgm:spPr/>
      <dgm:t>
        <a:bodyPr/>
        <a:lstStyle/>
        <a:p>
          <a:endParaRPr lang="fr-FR"/>
        </a:p>
      </dgm:t>
    </dgm:pt>
    <dgm:pt modelId="{EAFF2FF9-39FA-40C1-A6BE-EF3BE52FFE60}" type="pres">
      <dgm:prSet presAssocID="{4A198BA0-EEF1-4627-80C8-58F254E5CF3A}" presName="diagram" presStyleCnt="0">
        <dgm:presLayoutVars>
          <dgm:dir/>
          <dgm:resizeHandles val="exact"/>
        </dgm:presLayoutVars>
      </dgm:prSet>
      <dgm:spPr/>
      <dgm:t>
        <a:bodyPr/>
        <a:lstStyle/>
        <a:p>
          <a:endParaRPr lang="fr-FR"/>
        </a:p>
      </dgm:t>
    </dgm:pt>
    <dgm:pt modelId="{00266F5B-7A2B-46E8-8F27-DA7C51B8ADD3}" type="pres">
      <dgm:prSet presAssocID="{C28B2048-5302-43AD-9677-8861AFF8701F}" presName="node" presStyleLbl="node1" presStyleIdx="0" presStyleCnt="5">
        <dgm:presLayoutVars>
          <dgm:bulletEnabled val="1"/>
        </dgm:presLayoutVars>
      </dgm:prSet>
      <dgm:spPr/>
      <dgm:t>
        <a:bodyPr/>
        <a:lstStyle/>
        <a:p>
          <a:endParaRPr lang="fr-FR"/>
        </a:p>
      </dgm:t>
    </dgm:pt>
    <dgm:pt modelId="{4A44F3EC-E7DC-45A3-8DED-DC0B11D870A6}" type="pres">
      <dgm:prSet presAssocID="{0BE6A8F2-360E-4D26-BE60-50E7D94B863A}" presName="sibTrans" presStyleCnt="0"/>
      <dgm:spPr/>
      <dgm:t>
        <a:bodyPr/>
        <a:lstStyle/>
        <a:p>
          <a:endParaRPr lang="fr-FR"/>
        </a:p>
      </dgm:t>
    </dgm:pt>
    <dgm:pt modelId="{5E34E816-55C0-492A-8771-11586577EFC8}" type="pres">
      <dgm:prSet presAssocID="{AA890739-9AA5-4D54-9EC4-2486A3CC9899}" presName="node" presStyleLbl="node1" presStyleIdx="1" presStyleCnt="5">
        <dgm:presLayoutVars>
          <dgm:bulletEnabled val="1"/>
        </dgm:presLayoutVars>
      </dgm:prSet>
      <dgm:spPr/>
      <dgm:t>
        <a:bodyPr/>
        <a:lstStyle/>
        <a:p>
          <a:endParaRPr lang="fr-FR"/>
        </a:p>
      </dgm:t>
    </dgm:pt>
    <dgm:pt modelId="{2D56CFC5-058F-4FC7-97E6-31FF3F13A537}" type="pres">
      <dgm:prSet presAssocID="{401431AF-CBD2-44E6-9687-4AD7536F448E}" presName="sibTrans" presStyleCnt="0"/>
      <dgm:spPr/>
      <dgm:t>
        <a:bodyPr/>
        <a:lstStyle/>
        <a:p>
          <a:endParaRPr lang="fr-FR"/>
        </a:p>
      </dgm:t>
    </dgm:pt>
    <dgm:pt modelId="{B2144D84-ACE2-47F1-9CB1-4D29DDE3B0CA}" type="pres">
      <dgm:prSet presAssocID="{AFB01B2F-F8A6-49D4-B818-84DE6A3099D8}" presName="node" presStyleLbl="node1" presStyleIdx="2" presStyleCnt="5">
        <dgm:presLayoutVars>
          <dgm:bulletEnabled val="1"/>
        </dgm:presLayoutVars>
      </dgm:prSet>
      <dgm:spPr/>
      <dgm:t>
        <a:bodyPr/>
        <a:lstStyle/>
        <a:p>
          <a:endParaRPr lang="fr-FR"/>
        </a:p>
      </dgm:t>
    </dgm:pt>
    <dgm:pt modelId="{278CFBC8-321B-4BA7-9550-3C20CF5BBABC}" type="pres">
      <dgm:prSet presAssocID="{FB981B49-7BCA-4937-8DC0-271187DED9E2}" presName="sibTrans" presStyleCnt="0"/>
      <dgm:spPr/>
      <dgm:t>
        <a:bodyPr/>
        <a:lstStyle/>
        <a:p>
          <a:endParaRPr lang="fr-FR"/>
        </a:p>
      </dgm:t>
    </dgm:pt>
    <dgm:pt modelId="{E2CB8B54-13DF-440D-832D-07DA8304CBDA}" type="pres">
      <dgm:prSet presAssocID="{3544C838-DE0B-48B4-A88B-E150E2A78B93}" presName="node" presStyleLbl="node1" presStyleIdx="3" presStyleCnt="5">
        <dgm:presLayoutVars>
          <dgm:bulletEnabled val="1"/>
        </dgm:presLayoutVars>
      </dgm:prSet>
      <dgm:spPr/>
      <dgm:t>
        <a:bodyPr/>
        <a:lstStyle/>
        <a:p>
          <a:endParaRPr lang="fr-FR"/>
        </a:p>
      </dgm:t>
    </dgm:pt>
    <dgm:pt modelId="{EF4297CA-BC59-4C7F-8D51-40C2FCD98307}" type="pres">
      <dgm:prSet presAssocID="{A4590D44-9D9C-425A-8AAD-6B1BA869E987}" presName="sibTrans" presStyleCnt="0"/>
      <dgm:spPr/>
      <dgm:t>
        <a:bodyPr/>
        <a:lstStyle/>
        <a:p>
          <a:endParaRPr lang="fr-FR"/>
        </a:p>
      </dgm:t>
    </dgm:pt>
    <dgm:pt modelId="{796BC769-99C1-4205-AEBD-81BB8B82731F}" type="pres">
      <dgm:prSet presAssocID="{DB99E274-28EA-4DC5-926B-E80C5B7F166C}" presName="node" presStyleLbl="node1" presStyleIdx="4" presStyleCnt="5">
        <dgm:presLayoutVars>
          <dgm:bulletEnabled val="1"/>
        </dgm:presLayoutVars>
      </dgm:prSet>
      <dgm:spPr/>
      <dgm:t>
        <a:bodyPr/>
        <a:lstStyle/>
        <a:p>
          <a:endParaRPr lang="fr-FR"/>
        </a:p>
      </dgm:t>
    </dgm:pt>
  </dgm:ptLst>
  <dgm:cxnLst>
    <dgm:cxn modelId="{4168CD55-EAB2-4D6F-BCDD-4332C7376360}" type="presOf" srcId="{AFB01B2F-F8A6-49D4-B818-84DE6A3099D8}" destId="{B2144D84-ACE2-47F1-9CB1-4D29DDE3B0CA}" srcOrd="0" destOrd="0" presId="urn:microsoft.com/office/officeart/2005/8/layout/default"/>
    <dgm:cxn modelId="{998070FE-455B-423B-873B-BD8E06CD3F5D}" type="presOf" srcId="{3544C838-DE0B-48B4-A88B-E150E2A78B93}" destId="{E2CB8B54-13DF-440D-832D-07DA8304CBDA}" srcOrd="0" destOrd="0" presId="urn:microsoft.com/office/officeart/2005/8/layout/default"/>
    <dgm:cxn modelId="{0C6E53D8-C3F5-4605-B597-CB2EC30ADC52}" srcId="{4A198BA0-EEF1-4627-80C8-58F254E5CF3A}" destId="{3544C838-DE0B-48B4-A88B-E150E2A78B93}" srcOrd="3" destOrd="0" parTransId="{A10FFF5C-B107-451A-B890-FE579740AB2E}" sibTransId="{A4590D44-9D9C-425A-8AAD-6B1BA869E987}"/>
    <dgm:cxn modelId="{604A0870-05AA-470E-80AE-46C02F3E5DBD}" type="presOf" srcId="{DB99E274-28EA-4DC5-926B-E80C5B7F166C}" destId="{796BC769-99C1-4205-AEBD-81BB8B82731F}" srcOrd="0" destOrd="0" presId="urn:microsoft.com/office/officeart/2005/8/layout/default"/>
    <dgm:cxn modelId="{81933444-C2D7-4814-A062-FC06773C26B6}" type="presOf" srcId="{C28B2048-5302-43AD-9677-8861AFF8701F}" destId="{00266F5B-7A2B-46E8-8F27-DA7C51B8ADD3}" srcOrd="0" destOrd="0" presId="urn:microsoft.com/office/officeart/2005/8/layout/default"/>
    <dgm:cxn modelId="{711266FF-F2AD-45F8-966D-A9AF056D41E0}" srcId="{4A198BA0-EEF1-4627-80C8-58F254E5CF3A}" destId="{C28B2048-5302-43AD-9677-8861AFF8701F}" srcOrd="0" destOrd="0" parTransId="{2233514F-36C1-4688-BAF8-839A8EB9E006}" sibTransId="{0BE6A8F2-360E-4D26-BE60-50E7D94B863A}"/>
    <dgm:cxn modelId="{9D1DC670-1BFA-4ED9-8527-5372F236A6E3}" srcId="{4A198BA0-EEF1-4627-80C8-58F254E5CF3A}" destId="{AFB01B2F-F8A6-49D4-B818-84DE6A3099D8}" srcOrd="2" destOrd="0" parTransId="{C1DA0254-CC6C-482C-AF21-E412E53513A9}" sibTransId="{FB981B49-7BCA-4937-8DC0-271187DED9E2}"/>
    <dgm:cxn modelId="{DF7DA614-DE36-41CF-A33D-51993776B362}" srcId="{4A198BA0-EEF1-4627-80C8-58F254E5CF3A}" destId="{AA890739-9AA5-4D54-9EC4-2486A3CC9899}" srcOrd="1" destOrd="0" parTransId="{5A11D10F-827B-4355-A49B-3C726FB17DA2}" sibTransId="{401431AF-CBD2-44E6-9687-4AD7536F448E}"/>
    <dgm:cxn modelId="{CB2A949D-1FD7-4EC2-8F43-310BF41698AE}" type="presOf" srcId="{AA890739-9AA5-4D54-9EC4-2486A3CC9899}" destId="{5E34E816-55C0-492A-8771-11586577EFC8}" srcOrd="0" destOrd="0" presId="urn:microsoft.com/office/officeart/2005/8/layout/default"/>
    <dgm:cxn modelId="{9AF25A60-AF8B-4C61-A08E-7EB6A85CBC9A}" srcId="{4A198BA0-EEF1-4627-80C8-58F254E5CF3A}" destId="{DB99E274-28EA-4DC5-926B-E80C5B7F166C}" srcOrd="4" destOrd="0" parTransId="{11FA977E-D850-4C85-B586-62C7C0DBB471}" sibTransId="{BAE7E9B5-A082-4028-B36D-6DF4D58EB438}"/>
    <dgm:cxn modelId="{0ABA49FE-1DCB-42C4-81E8-5D7B857DD96D}" type="presOf" srcId="{4A198BA0-EEF1-4627-80C8-58F254E5CF3A}" destId="{EAFF2FF9-39FA-40C1-A6BE-EF3BE52FFE60}" srcOrd="0" destOrd="0" presId="urn:microsoft.com/office/officeart/2005/8/layout/default"/>
    <dgm:cxn modelId="{EAA03E86-2D4A-4081-A84F-0B685751A26D}" type="presParOf" srcId="{EAFF2FF9-39FA-40C1-A6BE-EF3BE52FFE60}" destId="{00266F5B-7A2B-46E8-8F27-DA7C51B8ADD3}" srcOrd="0" destOrd="0" presId="urn:microsoft.com/office/officeart/2005/8/layout/default"/>
    <dgm:cxn modelId="{0D32F11C-6B2C-4191-B8CD-91174BFEF5F1}" type="presParOf" srcId="{EAFF2FF9-39FA-40C1-A6BE-EF3BE52FFE60}" destId="{4A44F3EC-E7DC-45A3-8DED-DC0B11D870A6}" srcOrd="1" destOrd="0" presId="urn:microsoft.com/office/officeart/2005/8/layout/default"/>
    <dgm:cxn modelId="{C4BE1252-D5EF-4B04-A6AB-350C7C2696DA}" type="presParOf" srcId="{EAFF2FF9-39FA-40C1-A6BE-EF3BE52FFE60}" destId="{5E34E816-55C0-492A-8771-11586577EFC8}" srcOrd="2" destOrd="0" presId="urn:microsoft.com/office/officeart/2005/8/layout/default"/>
    <dgm:cxn modelId="{EB7FB9D1-4A57-4DF9-9837-311596B9152D}" type="presParOf" srcId="{EAFF2FF9-39FA-40C1-A6BE-EF3BE52FFE60}" destId="{2D56CFC5-058F-4FC7-97E6-31FF3F13A537}" srcOrd="3" destOrd="0" presId="urn:microsoft.com/office/officeart/2005/8/layout/default"/>
    <dgm:cxn modelId="{D44C0D4D-AC7D-4508-A45E-DCE79FC2D3C5}" type="presParOf" srcId="{EAFF2FF9-39FA-40C1-A6BE-EF3BE52FFE60}" destId="{B2144D84-ACE2-47F1-9CB1-4D29DDE3B0CA}" srcOrd="4" destOrd="0" presId="urn:microsoft.com/office/officeart/2005/8/layout/default"/>
    <dgm:cxn modelId="{F366FFAE-06F3-40E0-8CD2-6B18D818019C}" type="presParOf" srcId="{EAFF2FF9-39FA-40C1-A6BE-EF3BE52FFE60}" destId="{278CFBC8-321B-4BA7-9550-3C20CF5BBABC}" srcOrd="5" destOrd="0" presId="urn:microsoft.com/office/officeart/2005/8/layout/default"/>
    <dgm:cxn modelId="{CABCE68E-0BF9-4CFB-8B11-71AD2BA2B19F}" type="presParOf" srcId="{EAFF2FF9-39FA-40C1-A6BE-EF3BE52FFE60}" destId="{E2CB8B54-13DF-440D-832D-07DA8304CBDA}" srcOrd="6" destOrd="0" presId="urn:microsoft.com/office/officeart/2005/8/layout/default"/>
    <dgm:cxn modelId="{94A221B9-1600-4C85-9C5B-7B7B7372270D}" type="presParOf" srcId="{EAFF2FF9-39FA-40C1-A6BE-EF3BE52FFE60}" destId="{EF4297CA-BC59-4C7F-8D51-40C2FCD98307}" srcOrd="7" destOrd="0" presId="urn:microsoft.com/office/officeart/2005/8/layout/default"/>
    <dgm:cxn modelId="{619A1FE8-B742-47C8-8606-72F070F624EF}" type="presParOf" srcId="{EAFF2FF9-39FA-40C1-A6BE-EF3BE52FFE60}" destId="{796BC769-99C1-4205-AEBD-81BB8B82731F}"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315C6DD8-738B-4282-9CEE-80B2DA190A63}" type="doc">
      <dgm:prSet loTypeId="urn:microsoft.com/office/officeart/2009/layout/CircleArrowProcess" loCatId="cycle" qsTypeId="urn:microsoft.com/office/officeart/2005/8/quickstyle/simple1" qsCatId="simple" csTypeId="urn:microsoft.com/office/officeart/2005/8/colors/colorful2" csCatId="colorful" phldr="1"/>
      <dgm:spPr/>
      <dgm:t>
        <a:bodyPr/>
        <a:lstStyle/>
        <a:p>
          <a:endParaRPr lang="fr-FR"/>
        </a:p>
      </dgm:t>
    </dgm:pt>
    <dgm:pt modelId="{151738BB-6C32-45A2-8000-B9FBE443555E}">
      <dgm:prSet/>
      <dgm:spPr/>
      <dgm:t>
        <a:bodyPr/>
        <a:lstStyle/>
        <a:p>
          <a:r>
            <a:rPr lang="fr-FR" b="1" dirty="0" smtClean="0"/>
            <a:t>Futur programme 2021-2027 </a:t>
          </a:r>
          <a:endParaRPr lang="fr-FR" b="1" dirty="0"/>
        </a:p>
      </dgm:t>
    </dgm:pt>
    <dgm:pt modelId="{46E869F3-7A02-4FA7-A6A8-330AA4D3C04A}" type="parTrans" cxnId="{4BE6DD52-128E-477D-B194-58D373FFEF79}">
      <dgm:prSet/>
      <dgm:spPr/>
      <dgm:t>
        <a:bodyPr/>
        <a:lstStyle/>
        <a:p>
          <a:endParaRPr lang="fr-FR"/>
        </a:p>
      </dgm:t>
    </dgm:pt>
    <dgm:pt modelId="{6595A252-B8C0-4B54-88F4-529A93EF8D40}" type="sibTrans" cxnId="{4BE6DD52-128E-477D-B194-58D373FFEF79}">
      <dgm:prSet/>
      <dgm:spPr/>
      <dgm:t>
        <a:bodyPr/>
        <a:lstStyle/>
        <a:p>
          <a:endParaRPr lang="fr-FR"/>
        </a:p>
      </dgm:t>
    </dgm:pt>
    <dgm:pt modelId="{0391AEEE-AE3B-4471-B62F-09826CF034B3}">
      <dgm:prSet/>
      <dgm:spPr/>
      <dgm:t>
        <a:bodyPr/>
        <a:lstStyle/>
        <a:p>
          <a:r>
            <a:rPr lang="fr-FR" b="1" dirty="0" smtClean="0"/>
            <a:t>FTJ</a:t>
          </a:r>
          <a:endParaRPr lang="fr-FR" b="1" dirty="0"/>
        </a:p>
      </dgm:t>
    </dgm:pt>
    <dgm:pt modelId="{75C1C463-1C2D-4D6D-A300-35A7ADDE5978}" type="parTrans" cxnId="{2E9AA572-3CCA-49EC-84BB-DD9FAC443EDB}">
      <dgm:prSet/>
      <dgm:spPr/>
      <dgm:t>
        <a:bodyPr/>
        <a:lstStyle/>
        <a:p>
          <a:endParaRPr lang="fr-FR"/>
        </a:p>
      </dgm:t>
    </dgm:pt>
    <dgm:pt modelId="{86F716DC-C6FF-497E-A120-663652948139}" type="sibTrans" cxnId="{2E9AA572-3CCA-49EC-84BB-DD9FAC443EDB}">
      <dgm:prSet/>
      <dgm:spPr/>
      <dgm:t>
        <a:bodyPr/>
        <a:lstStyle/>
        <a:p>
          <a:endParaRPr lang="fr-FR"/>
        </a:p>
      </dgm:t>
    </dgm:pt>
    <dgm:pt modelId="{D4794DF3-522F-49F8-AE18-BC8A73D6257A}" type="pres">
      <dgm:prSet presAssocID="{315C6DD8-738B-4282-9CEE-80B2DA190A63}" presName="Name0" presStyleCnt="0">
        <dgm:presLayoutVars>
          <dgm:chMax val="7"/>
          <dgm:chPref val="7"/>
          <dgm:dir/>
          <dgm:animLvl val="lvl"/>
        </dgm:presLayoutVars>
      </dgm:prSet>
      <dgm:spPr/>
      <dgm:t>
        <a:bodyPr/>
        <a:lstStyle/>
        <a:p>
          <a:endParaRPr lang="fr-FR"/>
        </a:p>
      </dgm:t>
    </dgm:pt>
    <dgm:pt modelId="{3A276E21-5485-41E6-9A33-8221C76A2654}" type="pres">
      <dgm:prSet presAssocID="{151738BB-6C32-45A2-8000-B9FBE443555E}" presName="Accent1" presStyleCnt="0"/>
      <dgm:spPr/>
    </dgm:pt>
    <dgm:pt modelId="{E2E0D2F7-EE3D-458B-9CB5-691C26E7376C}" type="pres">
      <dgm:prSet presAssocID="{151738BB-6C32-45A2-8000-B9FBE443555E}" presName="Accent" presStyleLbl="node1" presStyleIdx="0" presStyleCnt="1">
        <dgm:style>
          <a:lnRef idx="2">
            <a:schemeClr val="accent6"/>
          </a:lnRef>
          <a:fillRef idx="1">
            <a:schemeClr val="lt1"/>
          </a:fillRef>
          <a:effectRef idx="0">
            <a:schemeClr val="accent6"/>
          </a:effectRef>
          <a:fontRef idx="minor">
            <a:schemeClr val="dk1"/>
          </a:fontRef>
        </dgm:style>
      </dgm:prSet>
      <dgm:spPr/>
      <dgm:t>
        <a:bodyPr/>
        <a:lstStyle/>
        <a:p>
          <a:endParaRPr lang="fr-FR"/>
        </a:p>
      </dgm:t>
    </dgm:pt>
    <dgm:pt modelId="{93DBDEE8-7925-46E7-953A-3AE986427442}" type="pres">
      <dgm:prSet presAssocID="{151738BB-6C32-45A2-8000-B9FBE443555E}" presName="Child1" presStyleLbl="revTx" presStyleIdx="0" presStyleCnt="2" custScaleX="140389" custScaleY="148021" custLinFactNeighborX="15662" custLinFactNeighborY="4259">
        <dgm:presLayoutVars>
          <dgm:chMax val="0"/>
          <dgm:chPref val="0"/>
          <dgm:bulletEnabled val="1"/>
        </dgm:presLayoutVars>
      </dgm:prSet>
      <dgm:spPr/>
      <dgm:t>
        <a:bodyPr/>
        <a:lstStyle/>
        <a:p>
          <a:endParaRPr lang="fr-FR"/>
        </a:p>
      </dgm:t>
    </dgm:pt>
    <dgm:pt modelId="{E8FA6616-4432-4236-BE1E-875B269AE984}" type="pres">
      <dgm:prSet presAssocID="{151738BB-6C32-45A2-8000-B9FBE443555E}" presName="Parent1" presStyleLbl="revTx" presStyleIdx="1" presStyleCnt="2">
        <dgm:presLayoutVars>
          <dgm:chMax val="1"/>
          <dgm:chPref val="1"/>
          <dgm:bulletEnabled val="1"/>
        </dgm:presLayoutVars>
      </dgm:prSet>
      <dgm:spPr/>
      <dgm:t>
        <a:bodyPr/>
        <a:lstStyle/>
        <a:p>
          <a:endParaRPr lang="fr-FR"/>
        </a:p>
      </dgm:t>
    </dgm:pt>
  </dgm:ptLst>
  <dgm:cxnLst>
    <dgm:cxn modelId="{D04E0A2C-F7C4-4E62-AC4A-BAA7CA8A5FD1}" type="presOf" srcId="{315C6DD8-738B-4282-9CEE-80B2DA190A63}" destId="{D4794DF3-522F-49F8-AE18-BC8A73D6257A}" srcOrd="0" destOrd="0" presId="urn:microsoft.com/office/officeart/2009/layout/CircleArrowProcess"/>
    <dgm:cxn modelId="{2E9AA572-3CCA-49EC-84BB-DD9FAC443EDB}" srcId="{151738BB-6C32-45A2-8000-B9FBE443555E}" destId="{0391AEEE-AE3B-4471-B62F-09826CF034B3}" srcOrd="0" destOrd="0" parTransId="{75C1C463-1C2D-4D6D-A300-35A7ADDE5978}" sibTransId="{86F716DC-C6FF-497E-A120-663652948139}"/>
    <dgm:cxn modelId="{4BE6DD52-128E-477D-B194-58D373FFEF79}" srcId="{315C6DD8-738B-4282-9CEE-80B2DA190A63}" destId="{151738BB-6C32-45A2-8000-B9FBE443555E}" srcOrd="0" destOrd="0" parTransId="{46E869F3-7A02-4FA7-A6A8-330AA4D3C04A}" sibTransId="{6595A252-B8C0-4B54-88F4-529A93EF8D40}"/>
    <dgm:cxn modelId="{CBF436E0-9539-4C6B-903F-732FD96A58DC}" type="presOf" srcId="{0391AEEE-AE3B-4471-B62F-09826CF034B3}" destId="{93DBDEE8-7925-46E7-953A-3AE986427442}" srcOrd="0" destOrd="0" presId="urn:microsoft.com/office/officeart/2009/layout/CircleArrowProcess"/>
    <dgm:cxn modelId="{5CD576DC-6C72-4318-8E76-E7E26EF867CB}" type="presOf" srcId="{151738BB-6C32-45A2-8000-B9FBE443555E}" destId="{E8FA6616-4432-4236-BE1E-875B269AE984}" srcOrd="0" destOrd="0" presId="urn:microsoft.com/office/officeart/2009/layout/CircleArrowProcess"/>
    <dgm:cxn modelId="{1A96BCD6-366D-4824-9D6A-0CFAEBEDAF77}" type="presParOf" srcId="{D4794DF3-522F-49F8-AE18-BC8A73D6257A}" destId="{3A276E21-5485-41E6-9A33-8221C76A2654}" srcOrd="0" destOrd="0" presId="urn:microsoft.com/office/officeart/2009/layout/CircleArrowProcess"/>
    <dgm:cxn modelId="{32F36004-94EC-482B-862A-46C2B723B7EF}" type="presParOf" srcId="{3A276E21-5485-41E6-9A33-8221C76A2654}" destId="{E2E0D2F7-EE3D-458B-9CB5-691C26E7376C}" srcOrd="0" destOrd="0" presId="urn:microsoft.com/office/officeart/2009/layout/CircleArrowProcess"/>
    <dgm:cxn modelId="{BF2494AE-D3A4-4113-BA4D-2A4405DD0200}" type="presParOf" srcId="{D4794DF3-522F-49F8-AE18-BC8A73D6257A}" destId="{93DBDEE8-7925-46E7-953A-3AE986427442}" srcOrd="1" destOrd="0" presId="urn:microsoft.com/office/officeart/2009/layout/CircleArrowProcess"/>
    <dgm:cxn modelId="{2A7F72BA-AF33-4CF0-9791-3F922713F141}" type="presParOf" srcId="{D4794DF3-522F-49F8-AE18-BC8A73D6257A}" destId="{E8FA6616-4432-4236-BE1E-875B269AE984}" srcOrd="2" destOrd="0" presId="urn:microsoft.com/office/officeart/2009/layout/CircleArrowProcess"/>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3E1EFD7B-5083-4A2F-B391-0D708351AB98}" type="doc">
      <dgm:prSet loTypeId="urn:microsoft.com/office/officeart/2005/8/layout/pList2" loCatId="list" qsTypeId="urn:microsoft.com/office/officeart/2005/8/quickstyle/simple1" qsCatId="simple" csTypeId="urn:microsoft.com/office/officeart/2005/8/colors/colorful1" csCatId="colorful" phldr="1"/>
      <dgm:spPr/>
      <dgm:t>
        <a:bodyPr/>
        <a:lstStyle/>
        <a:p>
          <a:endParaRPr lang="fr-FR"/>
        </a:p>
      </dgm:t>
    </dgm:pt>
    <dgm:pt modelId="{887DDBC6-CDE3-44E0-AA79-DD010F2F650D}">
      <dgm:prSet phldrT="[Texte]" custT="1"/>
      <dgm:spPr/>
      <dgm:t>
        <a:bodyPr/>
        <a:lstStyle/>
        <a:p>
          <a:r>
            <a:rPr lang="fr-FR" sz="1600" b="1" dirty="0" smtClean="0"/>
            <a:t>Un nouveau Fonds de transition juste</a:t>
          </a:r>
          <a:endParaRPr lang="fr-FR" sz="1600" b="1" dirty="0"/>
        </a:p>
      </dgm:t>
    </dgm:pt>
    <dgm:pt modelId="{B1F962DD-E2EB-4B8E-852A-357221C9A634}" type="parTrans" cxnId="{97DFADCC-B067-4A99-93A8-16C192A12C85}">
      <dgm:prSet/>
      <dgm:spPr/>
      <dgm:t>
        <a:bodyPr/>
        <a:lstStyle/>
        <a:p>
          <a:endParaRPr lang="fr-FR"/>
        </a:p>
      </dgm:t>
    </dgm:pt>
    <dgm:pt modelId="{42DD1CFF-63F3-4660-84D9-C5F2B8A6400D}" type="sibTrans" cxnId="{97DFADCC-B067-4A99-93A8-16C192A12C85}">
      <dgm:prSet/>
      <dgm:spPr/>
      <dgm:t>
        <a:bodyPr/>
        <a:lstStyle/>
        <a:p>
          <a:endParaRPr lang="fr-FR"/>
        </a:p>
      </dgm:t>
    </dgm:pt>
    <dgm:pt modelId="{D8E446D0-DCD2-4DC8-BD8D-C71FEEFDD5D6}">
      <dgm:prSet phldrT="[Texte]"/>
      <dgm:spPr/>
      <dgm:t>
        <a:bodyPr/>
        <a:lstStyle/>
        <a:p>
          <a:r>
            <a:rPr lang="fr-FR" b="1" dirty="0" smtClean="0"/>
            <a:t>Un dispositif pour une transition juste dans le cadre d’Invest EU</a:t>
          </a:r>
          <a:endParaRPr lang="fr-FR" b="1" dirty="0"/>
        </a:p>
      </dgm:t>
    </dgm:pt>
    <dgm:pt modelId="{0B608AAC-6587-4B91-87CD-106127EAFBA7}" type="sibTrans" cxnId="{90FBB398-A99E-4EE5-93E0-1BC4B1B69CD8}">
      <dgm:prSet/>
      <dgm:spPr/>
      <dgm:t>
        <a:bodyPr/>
        <a:lstStyle/>
        <a:p>
          <a:endParaRPr lang="fr-FR"/>
        </a:p>
      </dgm:t>
    </dgm:pt>
    <dgm:pt modelId="{B74A285F-0B83-47FB-A5F4-3B8430011515}" type="parTrans" cxnId="{90FBB398-A99E-4EE5-93E0-1BC4B1B69CD8}">
      <dgm:prSet/>
      <dgm:spPr/>
      <dgm:t>
        <a:bodyPr/>
        <a:lstStyle/>
        <a:p>
          <a:endParaRPr lang="fr-FR"/>
        </a:p>
      </dgm:t>
    </dgm:pt>
    <dgm:pt modelId="{C3030B4D-4442-4B9E-970E-B67090CDA9A9}">
      <dgm:prSet phldrT="[Texte]" custT="1"/>
      <dgm:spPr/>
      <dgm:t>
        <a:bodyPr/>
        <a:lstStyle/>
        <a:p>
          <a:r>
            <a:rPr lang="fr-FR" sz="1600" b="1" dirty="0" smtClean="0"/>
            <a:t>Une facilité de prêt au secteur public de la BEI</a:t>
          </a:r>
          <a:endParaRPr lang="fr-FR" sz="1600" b="1" dirty="0"/>
        </a:p>
      </dgm:t>
    </dgm:pt>
    <dgm:pt modelId="{C8F3DCF5-8B01-4E70-BD27-C7392F4B4101}" type="sibTrans" cxnId="{9197370B-11E6-4893-A487-F3C46D2084FF}">
      <dgm:prSet/>
      <dgm:spPr/>
      <dgm:t>
        <a:bodyPr/>
        <a:lstStyle/>
        <a:p>
          <a:endParaRPr lang="fr-FR"/>
        </a:p>
      </dgm:t>
    </dgm:pt>
    <dgm:pt modelId="{9E9F546D-1BC0-4FCF-B727-D65125BF88A7}" type="parTrans" cxnId="{9197370B-11E6-4893-A487-F3C46D2084FF}">
      <dgm:prSet/>
      <dgm:spPr/>
      <dgm:t>
        <a:bodyPr/>
        <a:lstStyle/>
        <a:p>
          <a:endParaRPr lang="fr-FR"/>
        </a:p>
      </dgm:t>
    </dgm:pt>
    <dgm:pt modelId="{0045361F-A18B-4C8D-9B08-97E72122E679}" type="pres">
      <dgm:prSet presAssocID="{3E1EFD7B-5083-4A2F-B391-0D708351AB98}" presName="Name0" presStyleCnt="0">
        <dgm:presLayoutVars>
          <dgm:dir/>
          <dgm:resizeHandles val="exact"/>
        </dgm:presLayoutVars>
      </dgm:prSet>
      <dgm:spPr/>
      <dgm:t>
        <a:bodyPr/>
        <a:lstStyle/>
        <a:p>
          <a:endParaRPr lang="fr-FR"/>
        </a:p>
      </dgm:t>
    </dgm:pt>
    <dgm:pt modelId="{F55A4343-CE9F-47D8-8E2B-CE729FEB7BD4}" type="pres">
      <dgm:prSet presAssocID="{3E1EFD7B-5083-4A2F-B391-0D708351AB98}" presName="bkgdShp" presStyleLbl="alignAccFollowNode1" presStyleIdx="0" presStyleCnt="1"/>
      <dgm:spPr/>
      <dgm:t>
        <a:bodyPr/>
        <a:lstStyle/>
        <a:p>
          <a:endParaRPr lang="fr-FR"/>
        </a:p>
      </dgm:t>
    </dgm:pt>
    <dgm:pt modelId="{11A5D53F-D24C-42FB-85D8-6ABDFCBA8055}" type="pres">
      <dgm:prSet presAssocID="{3E1EFD7B-5083-4A2F-B391-0D708351AB98}" presName="linComp" presStyleCnt="0"/>
      <dgm:spPr/>
      <dgm:t>
        <a:bodyPr/>
        <a:lstStyle/>
        <a:p>
          <a:endParaRPr lang="fr-FR"/>
        </a:p>
      </dgm:t>
    </dgm:pt>
    <dgm:pt modelId="{33BEB62E-73D1-4BCA-9DE1-0E679ADC8901}" type="pres">
      <dgm:prSet presAssocID="{887DDBC6-CDE3-44E0-AA79-DD010F2F650D}" presName="compNode" presStyleCnt="0"/>
      <dgm:spPr/>
      <dgm:t>
        <a:bodyPr/>
        <a:lstStyle/>
        <a:p>
          <a:endParaRPr lang="fr-FR"/>
        </a:p>
      </dgm:t>
    </dgm:pt>
    <dgm:pt modelId="{009938DB-54C3-47C8-BB28-8179E605777A}" type="pres">
      <dgm:prSet presAssocID="{887DDBC6-CDE3-44E0-AA79-DD010F2F650D}" presName="node" presStyleLbl="node1" presStyleIdx="0" presStyleCnt="3">
        <dgm:presLayoutVars>
          <dgm:bulletEnabled val="1"/>
        </dgm:presLayoutVars>
      </dgm:prSet>
      <dgm:spPr/>
      <dgm:t>
        <a:bodyPr/>
        <a:lstStyle/>
        <a:p>
          <a:endParaRPr lang="fr-FR"/>
        </a:p>
      </dgm:t>
    </dgm:pt>
    <dgm:pt modelId="{9C775CFD-A491-42C9-8DB1-9D4759B89CED}" type="pres">
      <dgm:prSet presAssocID="{887DDBC6-CDE3-44E0-AA79-DD010F2F650D}" presName="invisiNode" presStyleLbl="node1" presStyleIdx="0" presStyleCnt="3"/>
      <dgm:spPr/>
      <dgm:t>
        <a:bodyPr/>
        <a:lstStyle/>
        <a:p>
          <a:endParaRPr lang="fr-FR"/>
        </a:p>
      </dgm:t>
    </dgm:pt>
    <dgm:pt modelId="{09217D44-E8B8-4272-9E61-45E1B620FC28}" type="pres">
      <dgm:prSet presAssocID="{887DDBC6-CDE3-44E0-AA79-DD010F2F650D}" presName="imagNode" presStyleLbl="fgImgPlace1" presStyleIdx="0" presStyleCnt="3"/>
      <dgm:spPr>
        <a:blipFill rotWithShape="1">
          <a:blip xmlns:r="http://schemas.openxmlformats.org/officeDocument/2006/relationships"/>
          <a:stretch>
            <a:fillRect/>
          </a:stretch>
        </a:blipFill>
      </dgm:spPr>
      <dgm:t>
        <a:bodyPr/>
        <a:lstStyle/>
        <a:p>
          <a:endParaRPr lang="fr-FR"/>
        </a:p>
      </dgm:t>
    </dgm:pt>
    <dgm:pt modelId="{A8DD99A7-4290-4402-8787-1546FDD1C888}" type="pres">
      <dgm:prSet presAssocID="{42DD1CFF-63F3-4660-84D9-C5F2B8A6400D}" presName="sibTrans" presStyleLbl="sibTrans2D1" presStyleIdx="0" presStyleCnt="0"/>
      <dgm:spPr/>
      <dgm:t>
        <a:bodyPr/>
        <a:lstStyle/>
        <a:p>
          <a:endParaRPr lang="fr-FR"/>
        </a:p>
      </dgm:t>
    </dgm:pt>
    <dgm:pt modelId="{322C5F06-CEE5-417F-823B-91FD4F872EB2}" type="pres">
      <dgm:prSet presAssocID="{D8E446D0-DCD2-4DC8-BD8D-C71FEEFDD5D6}" presName="compNode" presStyleCnt="0"/>
      <dgm:spPr/>
      <dgm:t>
        <a:bodyPr/>
        <a:lstStyle/>
        <a:p>
          <a:endParaRPr lang="fr-FR"/>
        </a:p>
      </dgm:t>
    </dgm:pt>
    <dgm:pt modelId="{4DA295E9-24D3-4466-87E9-E1E94047B80C}" type="pres">
      <dgm:prSet presAssocID="{D8E446D0-DCD2-4DC8-BD8D-C71FEEFDD5D6}" presName="node" presStyleLbl="node1" presStyleIdx="1" presStyleCnt="3">
        <dgm:presLayoutVars>
          <dgm:bulletEnabled val="1"/>
        </dgm:presLayoutVars>
      </dgm:prSet>
      <dgm:spPr/>
      <dgm:t>
        <a:bodyPr/>
        <a:lstStyle/>
        <a:p>
          <a:endParaRPr lang="fr-FR"/>
        </a:p>
      </dgm:t>
    </dgm:pt>
    <dgm:pt modelId="{4BA6CF7E-014C-4863-AF58-9359EFE1900D}" type="pres">
      <dgm:prSet presAssocID="{D8E446D0-DCD2-4DC8-BD8D-C71FEEFDD5D6}" presName="invisiNode" presStyleLbl="node1" presStyleIdx="1" presStyleCnt="3"/>
      <dgm:spPr/>
      <dgm:t>
        <a:bodyPr/>
        <a:lstStyle/>
        <a:p>
          <a:endParaRPr lang="fr-FR"/>
        </a:p>
      </dgm:t>
    </dgm:pt>
    <dgm:pt modelId="{A8588401-23CC-49F8-84C0-28BF1AEAE280}" type="pres">
      <dgm:prSet presAssocID="{D8E446D0-DCD2-4DC8-BD8D-C71FEEFDD5D6}" presName="imagNode" presStyleLbl="fgImgPlace1" presStyleIdx="1" presStyleCnt="3"/>
      <dgm:spPr>
        <a:blipFill rotWithShape="1">
          <a:blip xmlns:r="http://schemas.openxmlformats.org/officeDocument/2006/relationships"/>
          <a:stretch>
            <a:fillRect/>
          </a:stretch>
        </a:blipFill>
      </dgm:spPr>
      <dgm:t>
        <a:bodyPr/>
        <a:lstStyle/>
        <a:p>
          <a:endParaRPr lang="fr-FR"/>
        </a:p>
      </dgm:t>
    </dgm:pt>
    <dgm:pt modelId="{43001A61-2072-4FFF-8761-BC418DF36B72}" type="pres">
      <dgm:prSet presAssocID="{0B608AAC-6587-4B91-87CD-106127EAFBA7}" presName="sibTrans" presStyleLbl="sibTrans2D1" presStyleIdx="0" presStyleCnt="0"/>
      <dgm:spPr/>
      <dgm:t>
        <a:bodyPr/>
        <a:lstStyle/>
        <a:p>
          <a:endParaRPr lang="fr-FR"/>
        </a:p>
      </dgm:t>
    </dgm:pt>
    <dgm:pt modelId="{791E1911-FD9A-4C32-B0CE-FA102A61CE0C}" type="pres">
      <dgm:prSet presAssocID="{C3030B4D-4442-4B9E-970E-B67090CDA9A9}" presName="compNode" presStyleCnt="0"/>
      <dgm:spPr/>
      <dgm:t>
        <a:bodyPr/>
        <a:lstStyle/>
        <a:p>
          <a:endParaRPr lang="fr-FR"/>
        </a:p>
      </dgm:t>
    </dgm:pt>
    <dgm:pt modelId="{5B8F51CC-08FB-4533-8D41-03AFFF58E0BC}" type="pres">
      <dgm:prSet presAssocID="{C3030B4D-4442-4B9E-970E-B67090CDA9A9}" presName="node" presStyleLbl="node1" presStyleIdx="2" presStyleCnt="3">
        <dgm:presLayoutVars>
          <dgm:bulletEnabled val="1"/>
        </dgm:presLayoutVars>
      </dgm:prSet>
      <dgm:spPr/>
      <dgm:t>
        <a:bodyPr/>
        <a:lstStyle/>
        <a:p>
          <a:endParaRPr lang="fr-FR"/>
        </a:p>
      </dgm:t>
    </dgm:pt>
    <dgm:pt modelId="{E3AB8B1D-08C9-4011-B187-DC7CD7B19638}" type="pres">
      <dgm:prSet presAssocID="{C3030B4D-4442-4B9E-970E-B67090CDA9A9}" presName="invisiNode" presStyleLbl="node1" presStyleIdx="2" presStyleCnt="3"/>
      <dgm:spPr/>
      <dgm:t>
        <a:bodyPr/>
        <a:lstStyle/>
        <a:p>
          <a:endParaRPr lang="fr-FR"/>
        </a:p>
      </dgm:t>
    </dgm:pt>
    <dgm:pt modelId="{2E384644-6E6D-4114-B7F8-6B4674B81F08}" type="pres">
      <dgm:prSet presAssocID="{C3030B4D-4442-4B9E-970E-B67090CDA9A9}" presName="imagNode" presStyleLbl="fgImgPlace1" presStyleIdx="2" presStyleCnt="3"/>
      <dgm:spPr>
        <a:blipFill rotWithShape="1">
          <a:blip xmlns:r="http://schemas.openxmlformats.org/officeDocument/2006/relationships"/>
          <a:stretch>
            <a:fillRect/>
          </a:stretch>
        </a:blipFill>
      </dgm:spPr>
      <dgm:t>
        <a:bodyPr/>
        <a:lstStyle/>
        <a:p>
          <a:endParaRPr lang="fr-FR"/>
        </a:p>
      </dgm:t>
    </dgm:pt>
  </dgm:ptLst>
  <dgm:cxnLst>
    <dgm:cxn modelId="{1823502B-7A97-4F49-A1B4-2DD4BAB20924}" type="presOf" srcId="{42DD1CFF-63F3-4660-84D9-C5F2B8A6400D}" destId="{A8DD99A7-4290-4402-8787-1546FDD1C888}" srcOrd="0" destOrd="0" presId="urn:microsoft.com/office/officeart/2005/8/layout/pList2"/>
    <dgm:cxn modelId="{B59DFE80-711D-4131-8E88-6D3E1D99CA54}" type="presOf" srcId="{D8E446D0-DCD2-4DC8-BD8D-C71FEEFDD5D6}" destId="{4DA295E9-24D3-4466-87E9-E1E94047B80C}" srcOrd="0" destOrd="0" presId="urn:microsoft.com/office/officeart/2005/8/layout/pList2"/>
    <dgm:cxn modelId="{97DFADCC-B067-4A99-93A8-16C192A12C85}" srcId="{3E1EFD7B-5083-4A2F-B391-0D708351AB98}" destId="{887DDBC6-CDE3-44E0-AA79-DD010F2F650D}" srcOrd="0" destOrd="0" parTransId="{B1F962DD-E2EB-4B8E-852A-357221C9A634}" sibTransId="{42DD1CFF-63F3-4660-84D9-C5F2B8A6400D}"/>
    <dgm:cxn modelId="{79F583E1-3620-41B2-A82A-8B11ED130AED}" type="presOf" srcId="{C3030B4D-4442-4B9E-970E-B67090CDA9A9}" destId="{5B8F51CC-08FB-4533-8D41-03AFFF58E0BC}" srcOrd="0" destOrd="0" presId="urn:microsoft.com/office/officeart/2005/8/layout/pList2"/>
    <dgm:cxn modelId="{A8848547-B90B-44F3-B209-4607F2193363}" type="presOf" srcId="{0B608AAC-6587-4B91-87CD-106127EAFBA7}" destId="{43001A61-2072-4FFF-8761-BC418DF36B72}" srcOrd="0" destOrd="0" presId="urn:microsoft.com/office/officeart/2005/8/layout/pList2"/>
    <dgm:cxn modelId="{90FBB398-A99E-4EE5-93E0-1BC4B1B69CD8}" srcId="{3E1EFD7B-5083-4A2F-B391-0D708351AB98}" destId="{D8E446D0-DCD2-4DC8-BD8D-C71FEEFDD5D6}" srcOrd="1" destOrd="0" parTransId="{B74A285F-0B83-47FB-A5F4-3B8430011515}" sibTransId="{0B608AAC-6587-4B91-87CD-106127EAFBA7}"/>
    <dgm:cxn modelId="{D677A100-00BB-4FC6-953E-C2FA1BEF7656}" type="presOf" srcId="{887DDBC6-CDE3-44E0-AA79-DD010F2F650D}" destId="{009938DB-54C3-47C8-BB28-8179E605777A}" srcOrd="0" destOrd="0" presId="urn:microsoft.com/office/officeart/2005/8/layout/pList2"/>
    <dgm:cxn modelId="{9197370B-11E6-4893-A487-F3C46D2084FF}" srcId="{3E1EFD7B-5083-4A2F-B391-0D708351AB98}" destId="{C3030B4D-4442-4B9E-970E-B67090CDA9A9}" srcOrd="2" destOrd="0" parTransId="{9E9F546D-1BC0-4FCF-B727-D65125BF88A7}" sibTransId="{C8F3DCF5-8B01-4E70-BD27-C7392F4B4101}"/>
    <dgm:cxn modelId="{00AB7768-880E-4D9B-A7DF-A194D6BF9051}" type="presOf" srcId="{3E1EFD7B-5083-4A2F-B391-0D708351AB98}" destId="{0045361F-A18B-4C8D-9B08-97E72122E679}" srcOrd="0" destOrd="0" presId="urn:microsoft.com/office/officeart/2005/8/layout/pList2"/>
    <dgm:cxn modelId="{DDF2F224-D888-4613-9A2D-7D7B0A648D34}" type="presParOf" srcId="{0045361F-A18B-4C8D-9B08-97E72122E679}" destId="{F55A4343-CE9F-47D8-8E2B-CE729FEB7BD4}" srcOrd="0" destOrd="0" presId="urn:microsoft.com/office/officeart/2005/8/layout/pList2"/>
    <dgm:cxn modelId="{C07E8BAD-5A52-44E2-B425-0A731618507F}" type="presParOf" srcId="{0045361F-A18B-4C8D-9B08-97E72122E679}" destId="{11A5D53F-D24C-42FB-85D8-6ABDFCBA8055}" srcOrd="1" destOrd="0" presId="urn:microsoft.com/office/officeart/2005/8/layout/pList2"/>
    <dgm:cxn modelId="{34D4C7FA-7F89-4F4E-B7C7-002B1858152F}" type="presParOf" srcId="{11A5D53F-D24C-42FB-85D8-6ABDFCBA8055}" destId="{33BEB62E-73D1-4BCA-9DE1-0E679ADC8901}" srcOrd="0" destOrd="0" presId="urn:microsoft.com/office/officeart/2005/8/layout/pList2"/>
    <dgm:cxn modelId="{791BBA78-82AC-4E7B-BEE7-11D2B65B5294}" type="presParOf" srcId="{33BEB62E-73D1-4BCA-9DE1-0E679ADC8901}" destId="{009938DB-54C3-47C8-BB28-8179E605777A}" srcOrd="0" destOrd="0" presId="urn:microsoft.com/office/officeart/2005/8/layout/pList2"/>
    <dgm:cxn modelId="{0DA3DFBD-9B3C-4B5A-8009-62F8810FB3B7}" type="presParOf" srcId="{33BEB62E-73D1-4BCA-9DE1-0E679ADC8901}" destId="{9C775CFD-A491-42C9-8DB1-9D4759B89CED}" srcOrd="1" destOrd="0" presId="urn:microsoft.com/office/officeart/2005/8/layout/pList2"/>
    <dgm:cxn modelId="{11168916-7240-4E45-A3E4-46D0D7B9CBE2}" type="presParOf" srcId="{33BEB62E-73D1-4BCA-9DE1-0E679ADC8901}" destId="{09217D44-E8B8-4272-9E61-45E1B620FC28}" srcOrd="2" destOrd="0" presId="urn:microsoft.com/office/officeart/2005/8/layout/pList2"/>
    <dgm:cxn modelId="{3877DFB7-DC06-41E4-B5EF-268B6EF047A9}" type="presParOf" srcId="{11A5D53F-D24C-42FB-85D8-6ABDFCBA8055}" destId="{A8DD99A7-4290-4402-8787-1546FDD1C888}" srcOrd="1" destOrd="0" presId="urn:microsoft.com/office/officeart/2005/8/layout/pList2"/>
    <dgm:cxn modelId="{5D959B66-6593-48DD-B6EF-F92F479AF56A}" type="presParOf" srcId="{11A5D53F-D24C-42FB-85D8-6ABDFCBA8055}" destId="{322C5F06-CEE5-417F-823B-91FD4F872EB2}" srcOrd="2" destOrd="0" presId="urn:microsoft.com/office/officeart/2005/8/layout/pList2"/>
    <dgm:cxn modelId="{7C014AAF-44FE-461C-A018-E3C74F6B732D}" type="presParOf" srcId="{322C5F06-CEE5-417F-823B-91FD4F872EB2}" destId="{4DA295E9-24D3-4466-87E9-E1E94047B80C}" srcOrd="0" destOrd="0" presId="urn:microsoft.com/office/officeart/2005/8/layout/pList2"/>
    <dgm:cxn modelId="{0E2EDED4-424F-4D6F-961A-6391E770A2CF}" type="presParOf" srcId="{322C5F06-CEE5-417F-823B-91FD4F872EB2}" destId="{4BA6CF7E-014C-4863-AF58-9359EFE1900D}" srcOrd="1" destOrd="0" presId="urn:microsoft.com/office/officeart/2005/8/layout/pList2"/>
    <dgm:cxn modelId="{6B883104-BC7C-40EA-B292-490ACDFE3EFC}" type="presParOf" srcId="{322C5F06-CEE5-417F-823B-91FD4F872EB2}" destId="{A8588401-23CC-49F8-84C0-28BF1AEAE280}" srcOrd="2" destOrd="0" presId="urn:microsoft.com/office/officeart/2005/8/layout/pList2"/>
    <dgm:cxn modelId="{7CF55730-19A0-46FF-82EB-3BE913B9E0CD}" type="presParOf" srcId="{11A5D53F-D24C-42FB-85D8-6ABDFCBA8055}" destId="{43001A61-2072-4FFF-8761-BC418DF36B72}" srcOrd="3" destOrd="0" presId="urn:microsoft.com/office/officeart/2005/8/layout/pList2"/>
    <dgm:cxn modelId="{B3C40B62-FBDE-4E05-9CDE-A589AC27491D}" type="presParOf" srcId="{11A5D53F-D24C-42FB-85D8-6ABDFCBA8055}" destId="{791E1911-FD9A-4C32-B0CE-FA102A61CE0C}" srcOrd="4" destOrd="0" presId="urn:microsoft.com/office/officeart/2005/8/layout/pList2"/>
    <dgm:cxn modelId="{3677BF3B-04B4-4521-B095-48FA67FD5622}" type="presParOf" srcId="{791E1911-FD9A-4C32-B0CE-FA102A61CE0C}" destId="{5B8F51CC-08FB-4533-8D41-03AFFF58E0BC}" srcOrd="0" destOrd="0" presId="urn:microsoft.com/office/officeart/2005/8/layout/pList2"/>
    <dgm:cxn modelId="{9EB5E4EA-D3D0-4E91-9402-BF5B64A4416A}" type="presParOf" srcId="{791E1911-FD9A-4C32-B0CE-FA102A61CE0C}" destId="{E3AB8B1D-08C9-4011-B187-DC7CD7B19638}" srcOrd="1" destOrd="0" presId="urn:microsoft.com/office/officeart/2005/8/layout/pList2"/>
    <dgm:cxn modelId="{BF5CD4C7-0A72-4243-880B-40CB45C4D301}" type="presParOf" srcId="{791E1911-FD9A-4C32-B0CE-FA102A61CE0C}" destId="{2E384644-6E6D-4114-B7F8-6B4674B81F08}" srcOrd="2" destOrd="0" presId="urn:microsoft.com/office/officeart/2005/8/layout/p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CC6563E1-BD1D-4FC3-A1EF-E1A75992E28E}" type="doc">
      <dgm:prSet loTypeId="urn:microsoft.com/office/officeart/2005/8/layout/vList2" loCatId="list" qsTypeId="urn:microsoft.com/office/officeart/2005/8/quickstyle/simple3" qsCatId="simple" csTypeId="urn:microsoft.com/office/officeart/2005/8/colors/accent2_2" csCatId="accent2" phldr="1"/>
      <dgm:spPr/>
      <dgm:t>
        <a:bodyPr/>
        <a:lstStyle/>
        <a:p>
          <a:endParaRPr lang="fr-FR"/>
        </a:p>
      </dgm:t>
    </dgm:pt>
    <dgm:pt modelId="{5906DB01-FA82-4031-9CEA-B9A1F4DA2D85}">
      <dgm:prSet phldrT="[Texte]"/>
      <dgm:spPr/>
      <dgm:t>
        <a:bodyPr/>
        <a:lstStyle/>
        <a:p>
          <a:r>
            <a:rPr lang="fr-FR" dirty="0" smtClean="0"/>
            <a:t>1- Volet reconversion et formation des salariés</a:t>
          </a:r>
          <a:endParaRPr lang="fr-FR" dirty="0"/>
        </a:p>
      </dgm:t>
    </dgm:pt>
    <dgm:pt modelId="{3451CCFB-44F4-4288-8690-86F20C1B01FE}" type="parTrans" cxnId="{5E05B987-10BF-4390-93B6-CAE0E11BDA16}">
      <dgm:prSet/>
      <dgm:spPr/>
      <dgm:t>
        <a:bodyPr/>
        <a:lstStyle/>
        <a:p>
          <a:endParaRPr lang="fr-FR"/>
        </a:p>
      </dgm:t>
    </dgm:pt>
    <dgm:pt modelId="{B6391ED8-2837-41F7-98F8-C88E7C87BB1F}" type="sibTrans" cxnId="{5E05B987-10BF-4390-93B6-CAE0E11BDA16}">
      <dgm:prSet/>
      <dgm:spPr/>
      <dgm:t>
        <a:bodyPr/>
        <a:lstStyle/>
        <a:p>
          <a:endParaRPr lang="fr-FR"/>
        </a:p>
      </dgm:t>
    </dgm:pt>
    <dgm:pt modelId="{57E2FBD2-BC9D-4567-85A4-1D67CE28409B}">
      <dgm:prSet phldrT="[Texte]"/>
      <dgm:spPr/>
      <dgm:t>
        <a:bodyPr/>
        <a:lstStyle/>
        <a:p>
          <a:r>
            <a:rPr lang="fr-FR" dirty="0" smtClean="0"/>
            <a:t>Accompagnement social de </a:t>
          </a:r>
          <a:r>
            <a:rPr lang="fr-FR" u="sng" dirty="0" smtClean="0"/>
            <a:t>la fermeture du site de la centrale électrique à charbon de Gardanne </a:t>
          </a:r>
          <a:endParaRPr lang="fr-FR" dirty="0"/>
        </a:p>
      </dgm:t>
    </dgm:pt>
    <dgm:pt modelId="{C4EE4837-5ECD-4569-AEE4-D2212DF1678E}" type="parTrans" cxnId="{0B6DA483-E5B6-4383-914F-E0AA5C4B3860}">
      <dgm:prSet/>
      <dgm:spPr/>
      <dgm:t>
        <a:bodyPr/>
        <a:lstStyle/>
        <a:p>
          <a:endParaRPr lang="fr-FR"/>
        </a:p>
      </dgm:t>
    </dgm:pt>
    <dgm:pt modelId="{186335B3-B615-49B7-9A35-0518E543384D}" type="sibTrans" cxnId="{0B6DA483-E5B6-4383-914F-E0AA5C4B3860}">
      <dgm:prSet/>
      <dgm:spPr/>
      <dgm:t>
        <a:bodyPr/>
        <a:lstStyle/>
        <a:p>
          <a:endParaRPr lang="fr-FR"/>
        </a:p>
      </dgm:t>
    </dgm:pt>
    <dgm:pt modelId="{B28DFB92-ABFB-4965-B2E8-675E5139976A}">
      <dgm:prSet/>
      <dgm:spPr/>
      <dgm:t>
        <a:bodyPr/>
        <a:lstStyle/>
        <a:p>
          <a:r>
            <a:rPr lang="fr-FR" dirty="0" smtClean="0"/>
            <a:t>Formation des salariés en vue de </a:t>
          </a:r>
          <a:r>
            <a:rPr lang="fr-FR" u="sng" dirty="0" smtClean="0"/>
            <a:t>répondre au développement de nouvelles activités sur les sites impactés</a:t>
          </a:r>
          <a:r>
            <a:rPr lang="fr-FR" dirty="0" smtClean="0"/>
            <a:t>. </a:t>
          </a:r>
          <a:endParaRPr lang="fr-FR" u="sng" dirty="0" smtClean="0"/>
        </a:p>
      </dgm:t>
    </dgm:pt>
    <dgm:pt modelId="{80A32215-4729-42D0-BAE5-38919ADA6550}" type="parTrans" cxnId="{00FD74C1-4397-4C9D-8512-D7B1E36EDA0F}">
      <dgm:prSet/>
      <dgm:spPr/>
      <dgm:t>
        <a:bodyPr/>
        <a:lstStyle/>
        <a:p>
          <a:endParaRPr lang="fr-FR"/>
        </a:p>
      </dgm:t>
    </dgm:pt>
    <dgm:pt modelId="{CC511530-B8B8-4F9F-BC95-68167F076DEB}" type="sibTrans" cxnId="{00FD74C1-4397-4C9D-8512-D7B1E36EDA0F}">
      <dgm:prSet/>
      <dgm:spPr/>
      <dgm:t>
        <a:bodyPr/>
        <a:lstStyle/>
        <a:p>
          <a:endParaRPr lang="fr-FR"/>
        </a:p>
      </dgm:t>
    </dgm:pt>
    <dgm:pt modelId="{F5F53AAE-18BF-47D9-8C77-500DE3DD81AB}">
      <dgm:prSet/>
      <dgm:spPr/>
      <dgm:t>
        <a:bodyPr/>
        <a:lstStyle/>
        <a:p>
          <a:r>
            <a:rPr lang="fr-FR" smtClean="0"/>
            <a:t>Actions de formation des salariés </a:t>
          </a:r>
          <a:r>
            <a:rPr lang="fr-FR" u="sng" smtClean="0"/>
            <a:t>des entreprises listées comme polluantes</a:t>
          </a:r>
          <a:endParaRPr lang="fr-FR" u="sng" dirty="0" smtClean="0"/>
        </a:p>
      </dgm:t>
    </dgm:pt>
    <dgm:pt modelId="{25513FD6-2D6D-45F4-99C0-C4405B0B7DA7}" type="parTrans" cxnId="{1C96E982-9164-4A2E-888A-E1BBBCBB578A}">
      <dgm:prSet/>
      <dgm:spPr/>
      <dgm:t>
        <a:bodyPr/>
        <a:lstStyle/>
        <a:p>
          <a:endParaRPr lang="fr-FR"/>
        </a:p>
      </dgm:t>
    </dgm:pt>
    <dgm:pt modelId="{D9EC4275-5251-45B4-BED3-77CAE5EA0C37}" type="sibTrans" cxnId="{1C96E982-9164-4A2E-888A-E1BBBCBB578A}">
      <dgm:prSet/>
      <dgm:spPr/>
      <dgm:t>
        <a:bodyPr/>
        <a:lstStyle/>
        <a:p>
          <a:endParaRPr lang="fr-FR"/>
        </a:p>
      </dgm:t>
    </dgm:pt>
    <dgm:pt modelId="{9294B133-C9FE-488B-9B85-2D811794CB85}">
      <dgm:prSet/>
      <dgm:spPr/>
      <dgm:t>
        <a:bodyPr/>
        <a:lstStyle/>
        <a:p>
          <a:r>
            <a:rPr lang="fr-FR" smtClean="0"/>
            <a:t>Reconversion des </a:t>
          </a:r>
          <a:r>
            <a:rPr lang="fr-FR" u="sng" smtClean="0"/>
            <a:t>salariés impactés par les suppressions d’emplois induites par les actions de décarbonation</a:t>
          </a:r>
          <a:r>
            <a:rPr lang="fr-FR" smtClean="0"/>
            <a:t> </a:t>
          </a:r>
          <a:endParaRPr lang="fr-FR" dirty="0" smtClean="0"/>
        </a:p>
      </dgm:t>
    </dgm:pt>
    <dgm:pt modelId="{8383C8F6-9029-4E9F-BBAD-BE9C7019F9AA}" type="parTrans" cxnId="{A680E25C-AE16-4C95-B8F3-1C9122ED7C79}">
      <dgm:prSet/>
      <dgm:spPr/>
      <dgm:t>
        <a:bodyPr/>
        <a:lstStyle/>
        <a:p>
          <a:endParaRPr lang="fr-FR"/>
        </a:p>
      </dgm:t>
    </dgm:pt>
    <dgm:pt modelId="{1BDAB029-6B80-4961-A074-BBC1A82C9CEF}" type="sibTrans" cxnId="{A680E25C-AE16-4C95-B8F3-1C9122ED7C79}">
      <dgm:prSet/>
      <dgm:spPr/>
      <dgm:t>
        <a:bodyPr/>
        <a:lstStyle/>
        <a:p>
          <a:endParaRPr lang="fr-FR"/>
        </a:p>
      </dgm:t>
    </dgm:pt>
    <dgm:pt modelId="{B8A63E81-0FE1-4448-848E-80F88CCA2F5A}">
      <dgm:prSet/>
      <dgm:spPr/>
      <dgm:t>
        <a:bodyPr/>
        <a:lstStyle/>
        <a:p>
          <a:r>
            <a:rPr lang="fr-FR" smtClean="0"/>
            <a:t>Accompagnement à la formation des salariés des entreprises </a:t>
          </a:r>
          <a:r>
            <a:rPr lang="fr-FR" u="sng" smtClean="0"/>
            <a:t>non ciblées comme étant les plus polluantes </a:t>
          </a:r>
          <a:endParaRPr lang="fr-FR" u="sng" dirty="0" smtClean="0"/>
        </a:p>
      </dgm:t>
    </dgm:pt>
    <dgm:pt modelId="{56E11205-EAA3-4EB1-BA50-8DAB1DE9D442}" type="parTrans" cxnId="{559BB3D2-6F76-4D8D-9596-D187766E9278}">
      <dgm:prSet/>
      <dgm:spPr/>
      <dgm:t>
        <a:bodyPr/>
        <a:lstStyle/>
        <a:p>
          <a:endParaRPr lang="fr-FR"/>
        </a:p>
      </dgm:t>
    </dgm:pt>
    <dgm:pt modelId="{CA400472-F20B-4125-A553-113962ECBC8A}" type="sibTrans" cxnId="{559BB3D2-6F76-4D8D-9596-D187766E9278}">
      <dgm:prSet/>
      <dgm:spPr/>
      <dgm:t>
        <a:bodyPr/>
        <a:lstStyle/>
        <a:p>
          <a:endParaRPr lang="fr-FR"/>
        </a:p>
      </dgm:t>
    </dgm:pt>
    <dgm:pt modelId="{EC79C557-FDE1-4D06-8F50-A25856BDC060}">
      <dgm:prSet/>
      <dgm:spPr/>
      <dgm:t>
        <a:bodyPr/>
        <a:lstStyle/>
        <a:p>
          <a:r>
            <a:rPr lang="fr-FR" dirty="0" smtClean="0"/>
            <a:t>Formation des salariés de TPE PME du 13 </a:t>
          </a:r>
          <a:r>
            <a:rPr lang="fr-FR" u="sng" dirty="0" smtClean="0"/>
            <a:t>aux techniques de rénovation énergétique et de bâti durable </a:t>
          </a:r>
          <a:endParaRPr lang="fr-FR" u="sng" dirty="0"/>
        </a:p>
      </dgm:t>
    </dgm:pt>
    <dgm:pt modelId="{675187F9-B194-4E8C-9507-A7CAC68ABE5B}" type="parTrans" cxnId="{D5C4A069-46A5-4FF4-8F46-2BD010FE60D6}">
      <dgm:prSet/>
      <dgm:spPr/>
      <dgm:t>
        <a:bodyPr/>
        <a:lstStyle/>
        <a:p>
          <a:endParaRPr lang="fr-FR"/>
        </a:p>
      </dgm:t>
    </dgm:pt>
    <dgm:pt modelId="{1E75BB5D-38DD-4DAA-8100-3510B47976D9}" type="sibTrans" cxnId="{D5C4A069-46A5-4FF4-8F46-2BD010FE60D6}">
      <dgm:prSet/>
      <dgm:spPr/>
      <dgm:t>
        <a:bodyPr/>
        <a:lstStyle/>
        <a:p>
          <a:endParaRPr lang="fr-FR"/>
        </a:p>
      </dgm:t>
    </dgm:pt>
    <dgm:pt modelId="{C1CF3558-840B-4810-8EEB-048EF7D511E8}" type="pres">
      <dgm:prSet presAssocID="{CC6563E1-BD1D-4FC3-A1EF-E1A75992E28E}" presName="linear" presStyleCnt="0">
        <dgm:presLayoutVars>
          <dgm:animLvl val="lvl"/>
          <dgm:resizeHandles val="exact"/>
        </dgm:presLayoutVars>
      </dgm:prSet>
      <dgm:spPr/>
      <dgm:t>
        <a:bodyPr/>
        <a:lstStyle/>
        <a:p>
          <a:endParaRPr lang="fr-FR"/>
        </a:p>
      </dgm:t>
    </dgm:pt>
    <dgm:pt modelId="{41CA5877-C226-4AAB-90C9-AA274FCE3B72}" type="pres">
      <dgm:prSet presAssocID="{5906DB01-FA82-4031-9CEA-B9A1F4DA2D85}" presName="parentText" presStyleLbl="node1" presStyleIdx="0" presStyleCnt="1">
        <dgm:presLayoutVars>
          <dgm:chMax val="0"/>
          <dgm:bulletEnabled val="1"/>
        </dgm:presLayoutVars>
      </dgm:prSet>
      <dgm:spPr/>
      <dgm:t>
        <a:bodyPr/>
        <a:lstStyle/>
        <a:p>
          <a:endParaRPr lang="fr-FR"/>
        </a:p>
      </dgm:t>
    </dgm:pt>
    <dgm:pt modelId="{E1E6DECB-C3CD-4FE1-977F-45ECDFEB9DCC}" type="pres">
      <dgm:prSet presAssocID="{5906DB01-FA82-4031-9CEA-B9A1F4DA2D85}" presName="childText" presStyleLbl="revTx" presStyleIdx="0" presStyleCnt="1">
        <dgm:presLayoutVars>
          <dgm:bulletEnabled val="1"/>
        </dgm:presLayoutVars>
      </dgm:prSet>
      <dgm:spPr/>
      <dgm:t>
        <a:bodyPr/>
        <a:lstStyle/>
        <a:p>
          <a:endParaRPr lang="fr-FR"/>
        </a:p>
      </dgm:t>
    </dgm:pt>
  </dgm:ptLst>
  <dgm:cxnLst>
    <dgm:cxn modelId="{1857E501-310E-4751-98B2-5EB740C73484}" type="presOf" srcId="{9294B133-C9FE-488B-9B85-2D811794CB85}" destId="{E1E6DECB-C3CD-4FE1-977F-45ECDFEB9DCC}" srcOrd="0" destOrd="3" presId="urn:microsoft.com/office/officeart/2005/8/layout/vList2"/>
    <dgm:cxn modelId="{559BB3D2-6F76-4D8D-9596-D187766E9278}" srcId="{B28DFB92-ABFB-4965-B2E8-675E5139976A}" destId="{B8A63E81-0FE1-4448-848E-80F88CCA2F5A}" srcOrd="2" destOrd="0" parTransId="{56E11205-EAA3-4EB1-BA50-8DAB1DE9D442}" sibTransId="{CA400472-F20B-4125-A553-113962ECBC8A}"/>
    <dgm:cxn modelId="{514F11CD-489C-4881-9B35-9EE98932771B}" type="presOf" srcId="{5906DB01-FA82-4031-9CEA-B9A1F4DA2D85}" destId="{41CA5877-C226-4AAB-90C9-AA274FCE3B72}" srcOrd="0" destOrd="0" presId="urn:microsoft.com/office/officeart/2005/8/layout/vList2"/>
    <dgm:cxn modelId="{4F49EEE9-1FF6-413E-A229-2BA7EFACEA8F}" type="presOf" srcId="{F5F53AAE-18BF-47D9-8C77-500DE3DD81AB}" destId="{E1E6DECB-C3CD-4FE1-977F-45ECDFEB9DCC}" srcOrd="0" destOrd="2" presId="urn:microsoft.com/office/officeart/2005/8/layout/vList2"/>
    <dgm:cxn modelId="{7344BBE2-EE19-4CFF-9D24-D3FC6066CE5A}" type="presOf" srcId="{B8A63E81-0FE1-4448-848E-80F88CCA2F5A}" destId="{E1E6DECB-C3CD-4FE1-977F-45ECDFEB9DCC}" srcOrd="0" destOrd="4" presId="urn:microsoft.com/office/officeart/2005/8/layout/vList2"/>
    <dgm:cxn modelId="{0B6DA483-E5B6-4383-914F-E0AA5C4B3860}" srcId="{5906DB01-FA82-4031-9CEA-B9A1F4DA2D85}" destId="{57E2FBD2-BC9D-4567-85A4-1D67CE28409B}" srcOrd="0" destOrd="0" parTransId="{C4EE4837-5ECD-4569-AEE4-D2212DF1678E}" sibTransId="{186335B3-B615-49B7-9A35-0518E543384D}"/>
    <dgm:cxn modelId="{5E05B987-10BF-4390-93B6-CAE0E11BDA16}" srcId="{CC6563E1-BD1D-4FC3-A1EF-E1A75992E28E}" destId="{5906DB01-FA82-4031-9CEA-B9A1F4DA2D85}" srcOrd="0" destOrd="0" parTransId="{3451CCFB-44F4-4288-8690-86F20C1B01FE}" sibTransId="{B6391ED8-2837-41F7-98F8-C88E7C87BB1F}"/>
    <dgm:cxn modelId="{46B3D959-4613-4F1D-BAC0-DEDC625842C7}" type="presOf" srcId="{57E2FBD2-BC9D-4567-85A4-1D67CE28409B}" destId="{E1E6DECB-C3CD-4FE1-977F-45ECDFEB9DCC}" srcOrd="0" destOrd="0" presId="urn:microsoft.com/office/officeart/2005/8/layout/vList2"/>
    <dgm:cxn modelId="{D5C4A069-46A5-4FF4-8F46-2BD010FE60D6}" srcId="{B28DFB92-ABFB-4965-B2E8-675E5139976A}" destId="{EC79C557-FDE1-4D06-8F50-A25856BDC060}" srcOrd="3" destOrd="0" parTransId="{675187F9-B194-4E8C-9507-A7CAC68ABE5B}" sibTransId="{1E75BB5D-38DD-4DAA-8100-3510B47976D9}"/>
    <dgm:cxn modelId="{00FD74C1-4397-4C9D-8512-D7B1E36EDA0F}" srcId="{5906DB01-FA82-4031-9CEA-B9A1F4DA2D85}" destId="{B28DFB92-ABFB-4965-B2E8-675E5139976A}" srcOrd="1" destOrd="0" parTransId="{80A32215-4729-42D0-BAE5-38919ADA6550}" sibTransId="{CC511530-B8B8-4F9F-BC95-68167F076DEB}"/>
    <dgm:cxn modelId="{A0E7C631-CAB3-4F1D-93CA-CA4137DA90F1}" type="presOf" srcId="{CC6563E1-BD1D-4FC3-A1EF-E1A75992E28E}" destId="{C1CF3558-840B-4810-8EEB-048EF7D511E8}" srcOrd="0" destOrd="0" presId="urn:microsoft.com/office/officeart/2005/8/layout/vList2"/>
    <dgm:cxn modelId="{0B2E8418-66E1-4C59-A04F-F6230A0DB5EA}" type="presOf" srcId="{EC79C557-FDE1-4D06-8F50-A25856BDC060}" destId="{E1E6DECB-C3CD-4FE1-977F-45ECDFEB9DCC}" srcOrd="0" destOrd="5" presId="urn:microsoft.com/office/officeart/2005/8/layout/vList2"/>
    <dgm:cxn modelId="{A680E25C-AE16-4C95-B8F3-1C9122ED7C79}" srcId="{B28DFB92-ABFB-4965-B2E8-675E5139976A}" destId="{9294B133-C9FE-488B-9B85-2D811794CB85}" srcOrd="1" destOrd="0" parTransId="{8383C8F6-9029-4E9F-BBAD-BE9C7019F9AA}" sibTransId="{1BDAB029-6B80-4961-A074-BBC1A82C9CEF}"/>
    <dgm:cxn modelId="{E9C70857-6B6F-400C-ABB3-D888AFF6ED69}" type="presOf" srcId="{B28DFB92-ABFB-4965-B2E8-675E5139976A}" destId="{E1E6DECB-C3CD-4FE1-977F-45ECDFEB9DCC}" srcOrd="0" destOrd="1" presId="urn:microsoft.com/office/officeart/2005/8/layout/vList2"/>
    <dgm:cxn modelId="{1C96E982-9164-4A2E-888A-E1BBBCBB578A}" srcId="{B28DFB92-ABFB-4965-B2E8-675E5139976A}" destId="{F5F53AAE-18BF-47D9-8C77-500DE3DD81AB}" srcOrd="0" destOrd="0" parTransId="{25513FD6-2D6D-45F4-99C0-C4405B0B7DA7}" sibTransId="{D9EC4275-5251-45B4-BED3-77CAE5EA0C37}"/>
    <dgm:cxn modelId="{11B652CB-BAB0-4D94-8918-4D697424E541}" type="presParOf" srcId="{C1CF3558-840B-4810-8EEB-048EF7D511E8}" destId="{41CA5877-C226-4AAB-90C9-AA274FCE3B72}" srcOrd="0" destOrd="0" presId="urn:microsoft.com/office/officeart/2005/8/layout/vList2"/>
    <dgm:cxn modelId="{7521B3EE-5348-4D97-8903-637C27530EDA}" type="presParOf" srcId="{C1CF3558-840B-4810-8EEB-048EF7D511E8}" destId="{E1E6DECB-C3CD-4FE1-977F-45ECDFEB9DCC}"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E057060F-6A78-4C00-8643-C1D96A6D0059}" type="doc">
      <dgm:prSet loTypeId="urn:microsoft.com/office/officeart/2005/8/layout/vList2" loCatId="list" qsTypeId="urn:microsoft.com/office/officeart/2005/8/quickstyle/simple3" qsCatId="simple" csTypeId="urn:microsoft.com/office/officeart/2005/8/colors/accent1_3" csCatId="accent1" phldr="1"/>
      <dgm:spPr/>
      <dgm:t>
        <a:bodyPr/>
        <a:lstStyle/>
        <a:p>
          <a:endParaRPr lang="fr-FR"/>
        </a:p>
      </dgm:t>
    </dgm:pt>
    <dgm:pt modelId="{67EAB773-21C9-4C51-845C-1AB122E5331E}">
      <dgm:prSet phldrT="[Texte]" custT="1"/>
      <dgm:spPr/>
      <dgm:t>
        <a:bodyPr/>
        <a:lstStyle/>
        <a:p>
          <a:r>
            <a:rPr lang="fr-FR" sz="1200" b="1" u="none" dirty="0" smtClean="0"/>
            <a:t>2- Volet appui à la GPEC</a:t>
          </a:r>
          <a:endParaRPr lang="fr-FR" sz="1200" b="1" u="none" dirty="0"/>
        </a:p>
      </dgm:t>
    </dgm:pt>
    <dgm:pt modelId="{C564A57B-D7E2-4B2F-9DB4-5F2CDD8414B3}" type="parTrans" cxnId="{D28653F4-1375-4C60-ABDC-FDDFBC0EA4B3}">
      <dgm:prSet/>
      <dgm:spPr/>
      <dgm:t>
        <a:bodyPr/>
        <a:lstStyle/>
        <a:p>
          <a:endParaRPr lang="fr-FR"/>
        </a:p>
      </dgm:t>
    </dgm:pt>
    <dgm:pt modelId="{04DAE85F-7F60-4A16-B39D-60D89B474BDD}" type="sibTrans" cxnId="{D28653F4-1375-4C60-ABDC-FDDFBC0EA4B3}">
      <dgm:prSet/>
      <dgm:spPr/>
      <dgm:t>
        <a:bodyPr/>
        <a:lstStyle/>
        <a:p>
          <a:endParaRPr lang="fr-FR"/>
        </a:p>
      </dgm:t>
    </dgm:pt>
    <dgm:pt modelId="{78AFBFAA-48DC-4988-8C17-30E57DD62E8D}">
      <dgm:prSet/>
      <dgm:spPr/>
      <dgm:t>
        <a:bodyPr/>
        <a:lstStyle/>
        <a:p>
          <a:r>
            <a:rPr lang="fr-FR" b="0" dirty="0" smtClean="0"/>
            <a:t>Travaux sur </a:t>
          </a:r>
          <a:r>
            <a:rPr lang="fr-FR" b="0" u="sng" dirty="0" smtClean="0"/>
            <a:t>les métiers porteurs </a:t>
          </a:r>
          <a:r>
            <a:rPr lang="fr-FR" b="0" dirty="0" smtClean="0"/>
            <a:t>et l’offre de formation aux entreprises. </a:t>
          </a:r>
          <a:endParaRPr lang="fr-FR" b="0" dirty="0"/>
        </a:p>
      </dgm:t>
    </dgm:pt>
    <dgm:pt modelId="{EFADE568-F91D-4AF3-B033-AB11EE9BF491}" type="parTrans" cxnId="{20071059-6F36-4263-916D-2B3DFAB337C1}">
      <dgm:prSet/>
      <dgm:spPr/>
      <dgm:t>
        <a:bodyPr/>
        <a:lstStyle/>
        <a:p>
          <a:endParaRPr lang="fr-FR"/>
        </a:p>
      </dgm:t>
    </dgm:pt>
    <dgm:pt modelId="{FDBA55B7-4C12-49AD-8E12-E62D44F49EC9}" type="sibTrans" cxnId="{20071059-6F36-4263-916D-2B3DFAB337C1}">
      <dgm:prSet/>
      <dgm:spPr/>
      <dgm:t>
        <a:bodyPr/>
        <a:lstStyle/>
        <a:p>
          <a:endParaRPr lang="fr-FR"/>
        </a:p>
      </dgm:t>
    </dgm:pt>
    <dgm:pt modelId="{6D0700D2-B122-41D4-8E77-C2951E68C805}">
      <dgm:prSet phldrT="[Texte]"/>
      <dgm:spPr/>
      <dgm:t>
        <a:bodyPr/>
        <a:lstStyle/>
        <a:p>
          <a:r>
            <a:rPr lang="fr-FR" b="0" u="sng" dirty="0" smtClean="0"/>
            <a:t>Accompagnement à la reconversion des TPE PME </a:t>
          </a:r>
          <a:r>
            <a:rPr lang="fr-FR" b="0" dirty="0" smtClean="0"/>
            <a:t>par des actions de GPEC, incluant les sous-traitants directement impactés par les fermetures ou les reconversions de leurs commanditaires</a:t>
          </a:r>
          <a:endParaRPr lang="fr-FR" dirty="0"/>
        </a:p>
      </dgm:t>
    </dgm:pt>
    <dgm:pt modelId="{B236B8C9-7F36-4459-960F-D3C4A83786F8}" type="parTrans" cxnId="{85B12436-DCA1-4FC8-95B3-82AB8C51B66E}">
      <dgm:prSet/>
      <dgm:spPr/>
      <dgm:t>
        <a:bodyPr/>
        <a:lstStyle/>
        <a:p>
          <a:endParaRPr lang="fr-FR"/>
        </a:p>
      </dgm:t>
    </dgm:pt>
    <dgm:pt modelId="{91F26AD1-B0DE-4527-B97C-20529F440DB6}" type="sibTrans" cxnId="{85B12436-DCA1-4FC8-95B3-82AB8C51B66E}">
      <dgm:prSet/>
      <dgm:spPr/>
      <dgm:t>
        <a:bodyPr/>
        <a:lstStyle/>
        <a:p>
          <a:endParaRPr lang="fr-FR"/>
        </a:p>
      </dgm:t>
    </dgm:pt>
    <dgm:pt modelId="{3CBF39C6-7B0D-4BAD-8262-10D8EE31F828}" type="pres">
      <dgm:prSet presAssocID="{E057060F-6A78-4C00-8643-C1D96A6D0059}" presName="linear" presStyleCnt="0">
        <dgm:presLayoutVars>
          <dgm:animLvl val="lvl"/>
          <dgm:resizeHandles val="exact"/>
        </dgm:presLayoutVars>
      </dgm:prSet>
      <dgm:spPr/>
      <dgm:t>
        <a:bodyPr/>
        <a:lstStyle/>
        <a:p>
          <a:endParaRPr lang="fr-FR"/>
        </a:p>
      </dgm:t>
    </dgm:pt>
    <dgm:pt modelId="{72AEC243-6638-441E-B29B-148558941B39}" type="pres">
      <dgm:prSet presAssocID="{67EAB773-21C9-4C51-845C-1AB122E5331E}" presName="parentText" presStyleLbl="node1" presStyleIdx="0" presStyleCnt="3">
        <dgm:presLayoutVars>
          <dgm:chMax val="0"/>
          <dgm:bulletEnabled val="1"/>
        </dgm:presLayoutVars>
      </dgm:prSet>
      <dgm:spPr/>
      <dgm:t>
        <a:bodyPr/>
        <a:lstStyle/>
        <a:p>
          <a:endParaRPr lang="fr-FR"/>
        </a:p>
      </dgm:t>
    </dgm:pt>
    <dgm:pt modelId="{68F67153-6EB0-4CAA-904B-73AB974B43AF}" type="pres">
      <dgm:prSet presAssocID="{04DAE85F-7F60-4A16-B39D-60D89B474BDD}" presName="spacer" presStyleCnt="0"/>
      <dgm:spPr/>
    </dgm:pt>
    <dgm:pt modelId="{A16BA7D5-B842-438E-B440-FA0055E6E7A0}" type="pres">
      <dgm:prSet presAssocID="{6D0700D2-B122-41D4-8E77-C2951E68C805}" presName="parentText" presStyleLbl="node1" presStyleIdx="1" presStyleCnt="3">
        <dgm:presLayoutVars>
          <dgm:chMax val="0"/>
          <dgm:bulletEnabled val="1"/>
        </dgm:presLayoutVars>
      </dgm:prSet>
      <dgm:spPr/>
      <dgm:t>
        <a:bodyPr/>
        <a:lstStyle/>
        <a:p>
          <a:endParaRPr lang="fr-FR"/>
        </a:p>
      </dgm:t>
    </dgm:pt>
    <dgm:pt modelId="{BA291B1D-28AE-4DCF-B544-1A19ED436243}" type="pres">
      <dgm:prSet presAssocID="{91F26AD1-B0DE-4527-B97C-20529F440DB6}" presName="spacer" presStyleCnt="0"/>
      <dgm:spPr/>
    </dgm:pt>
    <dgm:pt modelId="{47554217-25B8-4201-8AE7-4CE856C5B6FC}" type="pres">
      <dgm:prSet presAssocID="{78AFBFAA-48DC-4988-8C17-30E57DD62E8D}" presName="parentText" presStyleLbl="node1" presStyleIdx="2" presStyleCnt="3" custLinFactY="-4845" custLinFactNeighborX="1423" custLinFactNeighborY="-100000">
        <dgm:presLayoutVars>
          <dgm:chMax val="0"/>
          <dgm:bulletEnabled val="1"/>
        </dgm:presLayoutVars>
      </dgm:prSet>
      <dgm:spPr/>
      <dgm:t>
        <a:bodyPr/>
        <a:lstStyle/>
        <a:p>
          <a:endParaRPr lang="fr-FR"/>
        </a:p>
      </dgm:t>
    </dgm:pt>
  </dgm:ptLst>
  <dgm:cxnLst>
    <dgm:cxn modelId="{01604D5A-DB90-4A62-9E58-E7B278814CFB}" type="presOf" srcId="{78AFBFAA-48DC-4988-8C17-30E57DD62E8D}" destId="{47554217-25B8-4201-8AE7-4CE856C5B6FC}" srcOrd="0" destOrd="0" presId="urn:microsoft.com/office/officeart/2005/8/layout/vList2"/>
    <dgm:cxn modelId="{20071059-6F36-4263-916D-2B3DFAB337C1}" srcId="{E057060F-6A78-4C00-8643-C1D96A6D0059}" destId="{78AFBFAA-48DC-4988-8C17-30E57DD62E8D}" srcOrd="2" destOrd="0" parTransId="{EFADE568-F91D-4AF3-B033-AB11EE9BF491}" sibTransId="{FDBA55B7-4C12-49AD-8E12-E62D44F49EC9}"/>
    <dgm:cxn modelId="{D28653F4-1375-4C60-ABDC-FDDFBC0EA4B3}" srcId="{E057060F-6A78-4C00-8643-C1D96A6D0059}" destId="{67EAB773-21C9-4C51-845C-1AB122E5331E}" srcOrd="0" destOrd="0" parTransId="{C564A57B-D7E2-4B2F-9DB4-5F2CDD8414B3}" sibTransId="{04DAE85F-7F60-4A16-B39D-60D89B474BDD}"/>
    <dgm:cxn modelId="{01BE8FFD-F1B9-4759-B1BB-FD46364DADB3}" type="presOf" srcId="{67EAB773-21C9-4C51-845C-1AB122E5331E}" destId="{72AEC243-6638-441E-B29B-148558941B39}" srcOrd="0" destOrd="0" presId="urn:microsoft.com/office/officeart/2005/8/layout/vList2"/>
    <dgm:cxn modelId="{4A14F4BA-6816-4251-9276-5B5867FC8AA3}" type="presOf" srcId="{E057060F-6A78-4C00-8643-C1D96A6D0059}" destId="{3CBF39C6-7B0D-4BAD-8262-10D8EE31F828}" srcOrd="0" destOrd="0" presId="urn:microsoft.com/office/officeart/2005/8/layout/vList2"/>
    <dgm:cxn modelId="{A8D9F1D3-FF3D-4058-AA88-37C40447A689}" type="presOf" srcId="{6D0700D2-B122-41D4-8E77-C2951E68C805}" destId="{A16BA7D5-B842-438E-B440-FA0055E6E7A0}" srcOrd="0" destOrd="0" presId="urn:microsoft.com/office/officeart/2005/8/layout/vList2"/>
    <dgm:cxn modelId="{85B12436-DCA1-4FC8-95B3-82AB8C51B66E}" srcId="{E057060F-6A78-4C00-8643-C1D96A6D0059}" destId="{6D0700D2-B122-41D4-8E77-C2951E68C805}" srcOrd="1" destOrd="0" parTransId="{B236B8C9-7F36-4459-960F-D3C4A83786F8}" sibTransId="{91F26AD1-B0DE-4527-B97C-20529F440DB6}"/>
    <dgm:cxn modelId="{01BFB66F-6717-4D7D-BD40-472CB7C982A0}" type="presParOf" srcId="{3CBF39C6-7B0D-4BAD-8262-10D8EE31F828}" destId="{72AEC243-6638-441E-B29B-148558941B39}" srcOrd="0" destOrd="0" presId="urn:microsoft.com/office/officeart/2005/8/layout/vList2"/>
    <dgm:cxn modelId="{8F4C7104-723C-4835-9DC2-EAE0E96FB789}" type="presParOf" srcId="{3CBF39C6-7B0D-4BAD-8262-10D8EE31F828}" destId="{68F67153-6EB0-4CAA-904B-73AB974B43AF}" srcOrd="1" destOrd="0" presId="urn:microsoft.com/office/officeart/2005/8/layout/vList2"/>
    <dgm:cxn modelId="{845DBD25-6541-40C9-8A17-F4A166102017}" type="presParOf" srcId="{3CBF39C6-7B0D-4BAD-8262-10D8EE31F828}" destId="{A16BA7D5-B842-438E-B440-FA0055E6E7A0}" srcOrd="2" destOrd="0" presId="urn:microsoft.com/office/officeart/2005/8/layout/vList2"/>
    <dgm:cxn modelId="{F1E6361A-BDA2-4EEA-912F-74ED6123CB03}" type="presParOf" srcId="{3CBF39C6-7B0D-4BAD-8262-10D8EE31F828}" destId="{BA291B1D-28AE-4DCF-B544-1A19ED436243}" srcOrd="3" destOrd="0" presId="urn:microsoft.com/office/officeart/2005/8/layout/vList2"/>
    <dgm:cxn modelId="{3733E140-E422-48D8-B999-D071C00921EE}" type="presParOf" srcId="{3CBF39C6-7B0D-4BAD-8262-10D8EE31F828}" destId="{47554217-25B8-4201-8AE7-4CE856C5B6FC}"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2A54E8D5-C020-44A4-973C-A1BBDC706B5C}"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fr-FR"/>
        </a:p>
      </dgm:t>
    </dgm:pt>
    <dgm:pt modelId="{5BB8F533-FB0F-4F8D-BD23-024F02938DA9}">
      <dgm:prSet phldrT="[Texte]"/>
      <dgm:spPr/>
      <dgm:t>
        <a:bodyPr/>
        <a:lstStyle/>
        <a:p>
          <a:r>
            <a:rPr lang="fr-FR" dirty="0" smtClean="0"/>
            <a:t>3 – Volet accès à l’emploi et développement des compétences à destination des demandeurs d’emploi</a:t>
          </a:r>
          <a:endParaRPr lang="fr-FR" dirty="0"/>
        </a:p>
      </dgm:t>
    </dgm:pt>
    <dgm:pt modelId="{9A57DE26-2776-4E1C-8826-8279E7A7AEA7}" type="parTrans" cxnId="{528F01CF-4530-47E4-9CAC-9A0F63BCFE87}">
      <dgm:prSet/>
      <dgm:spPr/>
      <dgm:t>
        <a:bodyPr/>
        <a:lstStyle/>
        <a:p>
          <a:endParaRPr lang="fr-FR"/>
        </a:p>
      </dgm:t>
    </dgm:pt>
    <dgm:pt modelId="{C0BE846B-0B0A-4E09-8583-9AE19C138B8B}" type="sibTrans" cxnId="{528F01CF-4530-47E4-9CAC-9A0F63BCFE87}">
      <dgm:prSet/>
      <dgm:spPr/>
      <dgm:t>
        <a:bodyPr/>
        <a:lstStyle/>
        <a:p>
          <a:endParaRPr lang="fr-FR"/>
        </a:p>
      </dgm:t>
    </dgm:pt>
    <dgm:pt modelId="{CB4CB976-8797-48FE-B558-D5CCB1AF7BE7}">
      <dgm:prSet phldrT="[Texte]"/>
      <dgm:spPr/>
      <dgm:t>
        <a:bodyPr/>
        <a:lstStyle/>
        <a:p>
          <a:r>
            <a:rPr lang="fr-FR" b="0" dirty="0" smtClean="0"/>
            <a:t>Par dérogation au PN FSE+, </a:t>
          </a:r>
          <a:r>
            <a:rPr lang="fr-FR" b="0" u="sng" dirty="0" smtClean="0"/>
            <a:t>actions de formation à destination des demandeurs d’emploi sur des formations qui ne sont pas prévues dans le PRF au titre d’un cofinancement FSE+</a:t>
          </a:r>
          <a:r>
            <a:rPr lang="fr-FR" b="0" dirty="0" smtClean="0"/>
            <a:t>     -&gt; </a:t>
          </a:r>
          <a:r>
            <a:rPr lang="fr-FR" b="0" i="1" dirty="0" smtClean="0"/>
            <a:t>Focus sur la slide suivante</a:t>
          </a:r>
          <a:endParaRPr lang="fr-FR" dirty="0"/>
        </a:p>
      </dgm:t>
    </dgm:pt>
    <dgm:pt modelId="{31898BCD-975C-4825-9F19-71F3AAC7280A}" type="parTrans" cxnId="{A26AC916-7DCB-4724-BFB3-0079C1AB4ABB}">
      <dgm:prSet/>
      <dgm:spPr/>
      <dgm:t>
        <a:bodyPr/>
        <a:lstStyle/>
        <a:p>
          <a:endParaRPr lang="fr-FR"/>
        </a:p>
      </dgm:t>
    </dgm:pt>
    <dgm:pt modelId="{EC95F96A-1EEB-4D09-B7FA-535FCAF6FB28}" type="sibTrans" cxnId="{A26AC916-7DCB-4724-BFB3-0079C1AB4ABB}">
      <dgm:prSet/>
      <dgm:spPr/>
      <dgm:t>
        <a:bodyPr/>
        <a:lstStyle/>
        <a:p>
          <a:endParaRPr lang="fr-FR"/>
        </a:p>
      </dgm:t>
    </dgm:pt>
    <dgm:pt modelId="{7030A1B7-6FE3-4D62-A4EB-C4042C7EF5A1}">
      <dgm:prSet/>
      <dgm:spPr/>
      <dgm:t>
        <a:bodyPr/>
        <a:lstStyle/>
        <a:p>
          <a:r>
            <a:rPr lang="fr-FR" b="0" smtClean="0"/>
            <a:t>Expérimentation d’un </a:t>
          </a:r>
          <a:r>
            <a:rPr lang="fr-FR" b="0" u="sng" smtClean="0"/>
            <a:t>territoire zéro chômeur </a:t>
          </a:r>
          <a:r>
            <a:rPr lang="fr-FR" b="0" smtClean="0"/>
            <a:t>spécifique à l’Etang de Berre</a:t>
          </a:r>
          <a:endParaRPr lang="fr-FR" b="0" dirty="0" smtClean="0"/>
        </a:p>
      </dgm:t>
    </dgm:pt>
    <dgm:pt modelId="{278E6814-0C81-4B04-805A-C7C30BAC45F5}" type="parTrans" cxnId="{38BA8558-AA83-4976-BB73-139BBB80C46F}">
      <dgm:prSet/>
      <dgm:spPr/>
      <dgm:t>
        <a:bodyPr/>
        <a:lstStyle/>
        <a:p>
          <a:endParaRPr lang="fr-FR"/>
        </a:p>
      </dgm:t>
    </dgm:pt>
    <dgm:pt modelId="{387D4AA7-6741-4852-BF67-BF5477D17FB7}" type="sibTrans" cxnId="{38BA8558-AA83-4976-BB73-139BBB80C46F}">
      <dgm:prSet/>
      <dgm:spPr/>
      <dgm:t>
        <a:bodyPr/>
        <a:lstStyle/>
        <a:p>
          <a:endParaRPr lang="fr-FR"/>
        </a:p>
      </dgm:t>
    </dgm:pt>
    <dgm:pt modelId="{D98F7692-E1BE-4647-BC54-32A0E7171D83}">
      <dgm:prSet/>
      <dgm:spPr/>
      <dgm:t>
        <a:bodyPr/>
        <a:lstStyle/>
        <a:p>
          <a:r>
            <a:rPr lang="fr-FR" b="0" smtClean="0"/>
            <a:t>Actions de mobilisation </a:t>
          </a:r>
          <a:r>
            <a:rPr lang="fr-FR" b="0" u="sng" smtClean="0"/>
            <a:t>et levée des freins périphériques incluant la mobilité et la formation de demandeurs d’emplo</a:t>
          </a:r>
          <a:r>
            <a:rPr lang="fr-FR" b="0" smtClean="0"/>
            <a:t>i de tous âges pour intégrer les filières d’avenir écologique </a:t>
          </a:r>
          <a:endParaRPr lang="fr-FR" b="0" dirty="0" smtClean="0"/>
        </a:p>
      </dgm:t>
    </dgm:pt>
    <dgm:pt modelId="{054CB41B-5EB4-41FE-83FA-32193532EB72}" type="parTrans" cxnId="{404487A1-2692-40C1-89C8-F81903879718}">
      <dgm:prSet/>
      <dgm:spPr/>
      <dgm:t>
        <a:bodyPr/>
        <a:lstStyle/>
        <a:p>
          <a:endParaRPr lang="fr-FR"/>
        </a:p>
      </dgm:t>
    </dgm:pt>
    <dgm:pt modelId="{B217A225-C7C8-4083-9B75-E35DA1E78B74}" type="sibTrans" cxnId="{404487A1-2692-40C1-89C8-F81903879718}">
      <dgm:prSet/>
      <dgm:spPr/>
      <dgm:t>
        <a:bodyPr/>
        <a:lstStyle/>
        <a:p>
          <a:endParaRPr lang="fr-FR"/>
        </a:p>
      </dgm:t>
    </dgm:pt>
    <dgm:pt modelId="{AA177746-A8EB-4C00-BEA3-25072BD53716}">
      <dgm:prSet/>
      <dgm:spPr/>
      <dgm:t>
        <a:bodyPr/>
        <a:lstStyle/>
        <a:p>
          <a:r>
            <a:rPr lang="fr-FR" b="0" dirty="0" smtClean="0"/>
            <a:t>Actions en faveur de la prévention du </a:t>
          </a:r>
          <a:r>
            <a:rPr lang="fr-FR" b="0" u="sng" dirty="0" smtClean="0"/>
            <a:t>décrochage scolaire</a:t>
          </a:r>
        </a:p>
      </dgm:t>
    </dgm:pt>
    <dgm:pt modelId="{F6CC89EB-B027-421A-9B2B-63E6A436014E}" type="parTrans" cxnId="{FA2D917C-9E7C-4C70-B689-B2D19A79CD5A}">
      <dgm:prSet/>
      <dgm:spPr/>
      <dgm:t>
        <a:bodyPr/>
        <a:lstStyle/>
        <a:p>
          <a:endParaRPr lang="fr-FR"/>
        </a:p>
      </dgm:t>
    </dgm:pt>
    <dgm:pt modelId="{387F4E21-E304-4180-9C83-E2E62D4E0B20}" type="sibTrans" cxnId="{FA2D917C-9E7C-4C70-B689-B2D19A79CD5A}">
      <dgm:prSet/>
      <dgm:spPr/>
      <dgm:t>
        <a:bodyPr/>
        <a:lstStyle/>
        <a:p>
          <a:endParaRPr lang="fr-FR"/>
        </a:p>
      </dgm:t>
    </dgm:pt>
    <dgm:pt modelId="{5F1774CD-1FD6-4821-93B0-2E5CCE661C25}" type="pres">
      <dgm:prSet presAssocID="{2A54E8D5-C020-44A4-973C-A1BBDC706B5C}" presName="linear" presStyleCnt="0">
        <dgm:presLayoutVars>
          <dgm:animLvl val="lvl"/>
          <dgm:resizeHandles val="exact"/>
        </dgm:presLayoutVars>
      </dgm:prSet>
      <dgm:spPr/>
      <dgm:t>
        <a:bodyPr/>
        <a:lstStyle/>
        <a:p>
          <a:endParaRPr lang="fr-FR"/>
        </a:p>
      </dgm:t>
    </dgm:pt>
    <dgm:pt modelId="{89DDD4C7-4C63-4B78-8E90-81FBD73A7927}" type="pres">
      <dgm:prSet presAssocID="{5BB8F533-FB0F-4F8D-BD23-024F02938DA9}" presName="parentText" presStyleLbl="node1" presStyleIdx="0" presStyleCnt="1">
        <dgm:presLayoutVars>
          <dgm:chMax val="0"/>
          <dgm:bulletEnabled val="1"/>
        </dgm:presLayoutVars>
      </dgm:prSet>
      <dgm:spPr/>
      <dgm:t>
        <a:bodyPr/>
        <a:lstStyle/>
        <a:p>
          <a:endParaRPr lang="fr-FR"/>
        </a:p>
      </dgm:t>
    </dgm:pt>
    <dgm:pt modelId="{8369253C-E621-4DEE-A45A-6CCFC9DAFC3F}" type="pres">
      <dgm:prSet presAssocID="{5BB8F533-FB0F-4F8D-BD23-024F02938DA9}" presName="childText" presStyleLbl="revTx" presStyleIdx="0" presStyleCnt="1">
        <dgm:presLayoutVars>
          <dgm:bulletEnabled val="1"/>
        </dgm:presLayoutVars>
      </dgm:prSet>
      <dgm:spPr/>
      <dgm:t>
        <a:bodyPr/>
        <a:lstStyle/>
        <a:p>
          <a:endParaRPr lang="fr-FR"/>
        </a:p>
      </dgm:t>
    </dgm:pt>
  </dgm:ptLst>
  <dgm:cxnLst>
    <dgm:cxn modelId="{6629484F-94D4-4E73-B362-BC3AF0F41A05}" type="presOf" srcId="{D98F7692-E1BE-4647-BC54-32A0E7171D83}" destId="{8369253C-E621-4DEE-A45A-6CCFC9DAFC3F}" srcOrd="0" destOrd="2" presId="urn:microsoft.com/office/officeart/2005/8/layout/vList2"/>
    <dgm:cxn modelId="{404487A1-2692-40C1-89C8-F81903879718}" srcId="{5BB8F533-FB0F-4F8D-BD23-024F02938DA9}" destId="{D98F7692-E1BE-4647-BC54-32A0E7171D83}" srcOrd="2" destOrd="0" parTransId="{054CB41B-5EB4-41FE-83FA-32193532EB72}" sibTransId="{B217A225-C7C8-4083-9B75-E35DA1E78B74}"/>
    <dgm:cxn modelId="{38BA8558-AA83-4976-BB73-139BBB80C46F}" srcId="{5BB8F533-FB0F-4F8D-BD23-024F02938DA9}" destId="{7030A1B7-6FE3-4D62-A4EB-C4042C7EF5A1}" srcOrd="1" destOrd="0" parTransId="{278E6814-0C81-4B04-805A-C7C30BAC45F5}" sibTransId="{387D4AA7-6741-4852-BF67-BF5477D17FB7}"/>
    <dgm:cxn modelId="{A26AC916-7DCB-4724-BFB3-0079C1AB4ABB}" srcId="{5BB8F533-FB0F-4F8D-BD23-024F02938DA9}" destId="{CB4CB976-8797-48FE-B558-D5CCB1AF7BE7}" srcOrd="0" destOrd="0" parTransId="{31898BCD-975C-4825-9F19-71F3AAC7280A}" sibTransId="{EC95F96A-1EEB-4D09-B7FA-535FCAF6FB28}"/>
    <dgm:cxn modelId="{00F4D2D1-E799-4D7C-86E8-380EA2FCC0BD}" type="presOf" srcId="{2A54E8D5-C020-44A4-973C-A1BBDC706B5C}" destId="{5F1774CD-1FD6-4821-93B0-2E5CCE661C25}" srcOrd="0" destOrd="0" presId="urn:microsoft.com/office/officeart/2005/8/layout/vList2"/>
    <dgm:cxn modelId="{FA2D917C-9E7C-4C70-B689-B2D19A79CD5A}" srcId="{5BB8F533-FB0F-4F8D-BD23-024F02938DA9}" destId="{AA177746-A8EB-4C00-BEA3-25072BD53716}" srcOrd="3" destOrd="0" parTransId="{F6CC89EB-B027-421A-9B2B-63E6A436014E}" sibTransId="{387F4E21-E304-4180-9C83-E2E62D4E0B20}"/>
    <dgm:cxn modelId="{B382DBE5-5F67-4D95-82F3-8829A0A5FAD0}" type="presOf" srcId="{5BB8F533-FB0F-4F8D-BD23-024F02938DA9}" destId="{89DDD4C7-4C63-4B78-8E90-81FBD73A7927}" srcOrd="0" destOrd="0" presId="urn:microsoft.com/office/officeart/2005/8/layout/vList2"/>
    <dgm:cxn modelId="{DF5D55F6-F7F3-4163-8635-6C58F948DBFC}" type="presOf" srcId="{CB4CB976-8797-48FE-B558-D5CCB1AF7BE7}" destId="{8369253C-E621-4DEE-A45A-6CCFC9DAFC3F}" srcOrd="0" destOrd="0" presId="urn:microsoft.com/office/officeart/2005/8/layout/vList2"/>
    <dgm:cxn modelId="{528F01CF-4530-47E4-9CAC-9A0F63BCFE87}" srcId="{2A54E8D5-C020-44A4-973C-A1BBDC706B5C}" destId="{5BB8F533-FB0F-4F8D-BD23-024F02938DA9}" srcOrd="0" destOrd="0" parTransId="{9A57DE26-2776-4E1C-8826-8279E7A7AEA7}" sibTransId="{C0BE846B-0B0A-4E09-8583-9AE19C138B8B}"/>
    <dgm:cxn modelId="{98604352-4457-459A-938F-1ABDD723D16B}" type="presOf" srcId="{7030A1B7-6FE3-4D62-A4EB-C4042C7EF5A1}" destId="{8369253C-E621-4DEE-A45A-6CCFC9DAFC3F}" srcOrd="0" destOrd="1" presId="urn:microsoft.com/office/officeart/2005/8/layout/vList2"/>
    <dgm:cxn modelId="{6DB89E9A-D29F-4B79-8CBC-F1C1078D19B3}" type="presOf" srcId="{AA177746-A8EB-4C00-BEA3-25072BD53716}" destId="{8369253C-E621-4DEE-A45A-6CCFC9DAFC3F}" srcOrd="0" destOrd="3" presId="urn:microsoft.com/office/officeart/2005/8/layout/vList2"/>
    <dgm:cxn modelId="{9A15EC27-DBE0-4410-8F03-1A157EBA139E}" type="presParOf" srcId="{5F1774CD-1FD6-4821-93B0-2E5CCE661C25}" destId="{89DDD4C7-4C63-4B78-8E90-81FBD73A7927}" srcOrd="0" destOrd="0" presId="urn:microsoft.com/office/officeart/2005/8/layout/vList2"/>
    <dgm:cxn modelId="{1270CCE3-F372-4BCA-971D-C4D3FF346247}" type="presParOf" srcId="{5F1774CD-1FD6-4821-93B0-2E5CCE661C25}" destId="{8369253C-E621-4DEE-A45A-6CCFC9DAFC3F}" srcOrd="1"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6326883D-6518-447B-BA9D-62964B6D2EB8}"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fr-FR"/>
        </a:p>
      </dgm:t>
    </dgm:pt>
    <dgm:pt modelId="{0098EBFF-F78C-424C-A7C2-843D622CBC62}">
      <dgm:prSet/>
      <dgm:spPr/>
      <dgm:t>
        <a:bodyPr/>
        <a:lstStyle/>
        <a:p>
          <a:pPr rtl="0"/>
          <a:r>
            <a:rPr lang="fr-FR" dirty="0" smtClean="0"/>
            <a:t>Version définitive du PTJ PACA achevé le 8 juillet 2021</a:t>
          </a:r>
          <a:endParaRPr lang="fr-FR" dirty="0"/>
        </a:p>
      </dgm:t>
    </dgm:pt>
    <dgm:pt modelId="{7EBC7DF7-9530-4168-AFA2-5BFED4AE5C1B}" type="parTrans" cxnId="{DB168299-82BF-4700-A8A5-029FC1F8189C}">
      <dgm:prSet/>
      <dgm:spPr/>
      <dgm:t>
        <a:bodyPr/>
        <a:lstStyle/>
        <a:p>
          <a:endParaRPr lang="fr-FR"/>
        </a:p>
      </dgm:t>
    </dgm:pt>
    <dgm:pt modelId="{E9932177-9D57-4B4A-8BEC-82B14BF6296D}" type="sibTrans" cxnId="{DB168299-82BF-4700-A8A5-029FC1F8189C}">
      <dgm:prSet/>
      <dgm:spPr/>
      <dgm:t>
        <a:bodyPr/>
        <a:lstStyle/>
        <a:p>
          <a:endParaRPr lang="fr-FR"/>
        </a:p>
      </dgm:t>
    </dgm:pt>
    <dgm:pt modelId="{A3DA196A-30AB-48AF-A26A-DCC1737D8954}">
      <dgm:prSet/>
      <dgm:spPr/>
      <dgm:t>
        <a:bodyPr/>
        <a:lstStyle/>
        <a:p>
          <a:pPr rtl="0"/>
          <a:r>
            <a:rPr lang="fr-FR" dirty="0" smtClean="0"/>
            <a:t>Envoi à l’autorité environnementale avant le 15 juillet 2021</a:t>
          </a:r>
          <a:endParaRPr lang="fr-FR" dirty="0"/>
        </a:p>
      </dgm:t>
    </dgm:pt>
    <dgm:pt modelId="{2CD76A69-61EF-4756-968E-70F77B1C597A}" type="parTrans" cxnId="{751BC03F-743A-4969-9B0D-09F61D9C49EB}">
      <dgm:prSet/>
      <dgm:spPr/>
      <dgm:t>
        <a:bodyPr/>
        <a:lstStyle/>
        <a:p>
          <a:endParaRPr lang="fr-FR"/>
        </a:p>
      </dgm:t>
    </dgm:pt>
    <dgm:pt modelId="{6D4979B3-A453-43A4-A65B-AE91EA4654CD}" type="sibTrans" cxnId="{751BC03F-743A-4969-9B0D-09F61D9C49EB}">
      <dgm:prSet/>
      <dgm:spPr/>
      <dgm:t>
        <a:bodyPr/>
        <a:lstStyle/>
        <a:p>
          <a:endParaRPr lang="fr-FR"/>
        </a:p>
      </dgm:t>
    </dgm:pt>
    <dgm:pt modelId="{C3F27C1F-A31F-446E-A651-5DB581AB324A}">
      <dgm:prSet/>
      <dgm:spPr/>
      <dgm:t>
        <a:bodyPr/>
        <a:lstStyle/>
        <a:p>
          <a:pPr rtl="0"/>
          <a:r>
            <a:rPr lang="fr-FR" dirty="0" smtClean="0"/>
            <a:t>Puis itérations jusqu’à la fin de l’année</a:t>
          </a:r>
          <a:endParaRPr lang="fr-FR" dirty="0"/>
        </a:p>
      </dgm:t>
    </dgm:pt>
    <dgm:pt modelId="{3D4A3D20-525F-4D6A-9317-DA91AAA13EE7}" type="parTrans" cxnId="{75DA6D79-BE25-47C0-B985-0F5D7AA7B41D}">
      <dgm:prSet/>
      <dgm:spPr/>
      <dgm:t>
        <a:bodyPr/>
        <a:lstStyle/>
        <a:p>
          <a:endParaRPr lang="fr-FR"/>
        </a:p>
      </dgm:t>
    </dgm:pt>
    <dgm:pt modelId="{9325DD56-69E6-4BDD-A5A2-883D473140AA}" type="sibTrans" cxnId="{75DA6D79-BE25-47C0-B985-0F5D7AA7B41D}">
      <dgm:prSet/>
      <dgm:spPr/>
      <dgm:t>
        <a:bodyPr/>
        <a:lstStyle/>
        <a:p>
          <a:endParaRPr lang="fr-FR"/>
        </a:p>
      </dgm:t>
    </dgm:pt>
    <dgm:pt modelId="{28D7514A-5177-4642-846E-5B3B8570A2B1}">
      <dgm:prSet/>
      <dgm:spPr/>
      <dgm:t>
        <a:bodyPr/>
        <a:lstStyle/>
        <a:p>
          <a:pPr rtl="0"/>
          <a:r>
            <a:rPr lang="fr-FR" dirty="0" smtClean="0"/>
            <a:t>Travaux d’été: Envoi de fiches résumées du PTJ à l’ANCT le 13 juillet – Réalisation d’une cartographie par l’ANCT sur la base de nos productions</a:t>
          </a:r>
          <a:endParaRPr lang="fr-FR" dirty="0"/>
        </a:p>
      </dgm:t>
    </dgm:pt>
    <dgm:pt modelId="{FEFCB944-39D0-4835-93F9-DB33D68205D3}" type="parTrans" cxnId="{7AB557F7-6E6C-4E8E-BFDE-7F8D2D3E2E38}">
      <dgm:prSet/>
      <dgm:spPr/>
      <dgm:t>
        <a:bodyPr/>
        <a:lstStyle/>
        <a:p>
          <a:endParaRPr lang="fr-FR"/>
        </a:p>
      </dgm:t>
    </dgm:pt>
    <dgm:pt modelId="{F2F9B430-6819-45BC-A9CA-0E556681F7F4}" type="sibTrans" cxnId="{7AB557F7-6E6C-4E8E-BFDE-7F8D2D3E2E38}">
      <dgm:prSet/>
      <dgm:spPr/>
      <dgm:t>
        <a:bodyPr/>
        <a:lstStyle/>
        <a:p>
          <a:endParaRPr lang="fr-FR"/>
        </a:p>
      </dgm:t>
    </dgm:pt>
    <dgm:pt modelId="{1C68E035-089E-4B85-A149-B199C9DD413C}" type="pres">
      <dgm:prSet presAssocID="{6326883D-6518-447B-BA9D-62964B6D2EB8}" presName="linear" presStyleCnt="0">
        <dgm:presLayoutVars>
          <dgm:animLvl val="lvl"/>
          <dgm:resizeHandles val="exact"/>
        </dgm:presLayoutVars>
      </dgm:prSet>
      <dgm:spPr/>
      <dgm:t>
        <a:bodyPr/>
        <a:lstStyle/>
        <a:p>
          <a:endParaRPr lang="fr-FR"/>
        </a:p>
      </dgm:t>
    </dgm:pt>
    <dgm:pt modelId="{794797DD-1F6E-4571-B461-A7F1F0F4F7A7}" type="pres">
      <dgm:prSet presAssocID="{0098EBFF-F78C-424C-A7C2-843D622CBC62}" presName="parentText" presStyleLbl="node1" presStyleIdx="0" presStyleCnt="4">
        <dgm:presLayoutVars>
          <dgm:chMax val="0"/>
          <dgm:bulletEnabled val="1"/>
        </dgm:presLayoutVars>
      </dgm:prSet>
      <dgm:spPr/>
      <dgm:t>
        <a:bodyPr/>
        <a:lstStyle/>
        <a:p>
          <a:endParaRPr lang="fr-FR"/>
        </a:p>
      </dgm:t>
    </dgm:pt>
    <dgm:pt modelId="{8701F5FC-7A7D-4452-8ED8-171D7DF39932}" type="pres">
      <dgm:prSet presAssocID="{E9932177-9D57-4B4A-8BEC-82B14BF6296D}" presName="spacer" presStyleCnt="0"/>
      <dgm:spPr/>
    </dgm:pt>
    <dgm:pt modelId="{1DC401DB-0C9E-4675-958C-11C32766F626}" type="pres">
      <dgm:prSet presAssocID="{A3DA196A-30AB-48AF-A26A-DCC1737D8954}" presName="parentText" presStyleLbl="node1" presStyleIdx="1" presStyleCnt="4">
        <dgm:presLayoutVars>
          <dgm:chMax val="0"/>
          <dgm:bulletEnabled val="1"/>
        </dgm:presLayoutVars>
      </dgm:prSet>
      <dgm:spPr/>
      <dgm:t>
        <a:bodyPr/>
        <a:lstStyle/>
        <a:p>
          <a:endParaRPr lang="fr-FR"/>
        </a:p>
      </dgm:t>
    </dgm:pt>
    <dgm:pt modelId="{A5DBDB83-2264-4434-8B9C-1265CCCF0C55}" type="pres">
      <dgm:prSet presAssocID="{6D4979B3-A453-43A4-A65B-AE91EA4654CD}" presName="spacer" presStyleCnt="0"/>
      <dgm:spPr/>
    </dgm:pt>
    <dgm:pt modelId="{0813020F-A10B-413F-86C7-F7DC22346102}" type="pres">
      <dgm:prSet presAssocID="{C3F27C1F-A31F-446E-A651-5DB581AB324A}" presName="parentText" presStyleLbl="node1" presStyleIdx="2" presStyleCnt="4">
        <dgm:presLayoutVars>
          <dgm:chMax val="0"/>
          <dgm:bulletEnabled val="1"/>
        </dgm:presLayoutVars>
      </dgm:prSet>
      <dgm:spPr/>
      <dgm:t>
        <a:bodyPr/>
        <a:lstStyle/>
        <a:p>
          <a:endParaRPr lang="fr-FR"/>
        </a:p>
      </dgm:t>
    </dgm:pt>
    <dgm:pt modelId="{F1D0D043-ECA0-47E3-99EA-7D4824A0AA1A}" type="pres">
      <dgm:prSet presAssocID="{9325DD56-69E6-4BDD-A5A2-883D473140AA}" presName="spacer" presStyleCnt="0"/>
      <dgm:spPr/>
    </dgm:pt>
    <dgm:pt modelId="{9F121269-41DC-457E-843B-72C20D3796A3}" type="pres">
      <dgm:prSet presAssocID="{28D7514A-5177-4642-846E-5B3B8570A2B1}" presName="parentText" presStyleLbl="node1" presStyleIdx="3" presStyleCnt="4">
        <dgm:presLayoutVars>
          <dgm:chMax val="0"/>
          <dgm:bulletEnabled val="1"/>
        </dgm:presLayoutVars>
      </dgm:prSet>
      <dgm:spPr/>
      <dgm:t>
        <a:bodyPr/>
        <a:lstStyle/>
        <a:p>
          <a:endParaRPr lang="fr-FR"/>
        </a:p>
      </dgm:t>
    </dgm:pt>
  </dgm:ptLst>
  <dgm:cxnLst>
    <dgm:cxn modelId="{75DA6D79-BE25-47C0-B985-0F5D7AA7B41D}" srcId="{6326883D-6518-447B-BA9D-62964B6D2EB8}" destId="{C3F27C1F-A31F-446E-A651-5DB581AB324A}" srcOrd="2" destOrd="0" parTransId="{3D4A3D20-525F-4D6A-9317-DA91AAA13EE7}" sibTransId="{9325DD56-69E6-4BDD-A5A2-883D473140AA}"/>
    <dgm:cxn modelId="{751BC03F-743A-4969-9B0D-09F61D9C49EB}" srcId="{6326883D-6518-447B-BA9D-62964B6D2EB8}" destId="{A3DA196A-30AB-48AF-A26A-DCC1737D8954}" srcOrd="1" destOrd="0" parTransId="{2CD76A69-61EF-4756-968E-70F77B1C597A}" sibTransId="{6D4979B3-A453-43A4-A65B-AE91EA4654CD}"/>
    <dgm:cxn modelId="{312F8D95-3769-4431-836D-32E98B9C6E7D}" type="presOf" srcId="{A3DA196A-30AB-48AF-A26A-DCC1737D8954}" destId="{1DC401DB-0C9E-4675-958C-11C32766F626}" srcOrd="0" destOrd="0" presId="urn:microsoft.com/office/officeart/2005/8/layout/vList2"/>
    <dgm:cxn modelId="{5352E243-27E4-4AA8-B707-DCDB5868E791}" type="presOf" srcId="{6326883D-6518-447B-BA9D-62964B6D2EB8}" destId="{1C68E035-089E-4B85-A149-B199C9DD413C}" srcOrd="0" destOrd="0" presId="urn:microsoft.com/office/officeart/2005/8/layout/vList2"/>
    <dgm:cxn modelId="{8CC63E8A-357C-44EA-8D9B-6A82E24CB0FC}" type="presOf" srcId="{C3F27C1F-A31F-446E-A651-5DB581AB324A}" destId="{0813020F-A10B-413F-86C7-F7DC22346102}" srcOrd="0" destOrd="0" presId="urn:microsoft.com/office/officeart/2005/8/layout/vList2"/>
    <dgm:cxn modelId="{A0447B17-0008-4491-9EB1-0E58CBEF30ED}" type="presOf" srcId="{28D7514A-5177-4642-846E-5B3B8570A2B1}" destId="{9F121269-41DC-457E-843B-72C20D3796A3}" srcOrd="0" destOrd="0" presId="urn:microsoft.com/office/officeart/2005/8/layout/vList2"/>
    <dgm:cxn modelId="{E07A19D4-EAFA-4E8D-B727-E543AA54A59E}" type="presOf" srcId="{0098EBFF-F78C-424C-A7C2-843D622CBC62}" destId="{794797DD-1F6E-4571-B461-A7F1F0F4F7A7}" srcOrd="0" destOrd="0" presId="urn:microsoft.com/office/officeart/2005/8/layout/vList2"/>
    <dgm:cxn modelId="{7AB557F7-6E6C-4E8E-BFDE-7F8D2D3E2E38}" srcId="{6326883D-6518-447B-BA9D-62964B6D2EB8}" destId="{28D7514A-5177-4642-846E-5B3B8570A2B1}" srcOrd="3" destOrd="0" parTransId="{FEFCB944-39D0-4835-93F9-DB33D68205D3}" sibTransId="{F2F9B430-6819-45BC-A9CA-0E556681F7F4}"/>
    <dgm:cxn modelId="{DB168299-82BF-4700-A8A5-029FC1F8189C}" srcId="{6326883D-6518-447B-BA9D-62964B6D2EB8}" destId="{0098EBFF-F78C-424C-A7C2-843D622CBC62}" srcOrd="0" destOrd="0" parTransId="{7EBC7DF7-9530-4168-AFA2-5BFED4AE5C1B}" sibTransId="{E9932177-9D57-4B4A-8BEC-82B14BF6296D}"/>
    <dgm:cxn modelId="{97A0D5AE-3F22-4D72-8B13-39D3D49786D7}" type="presParOf" srcId="{1C68E035-089E-4B85-A149-B199C9DD413C}" destId="{794797DD-1F6E-4571-B461-A7F1F0F4F7A7}" srcOrd="0" destOrd="0" presId="urn:microsoft.com/office/officeart/2005/8/layout/vList2"/>
    <dgm:cxn modelId="{D1AB6F0C-EB0B-4A7A-A1CF-C3B3524495C6}" type="presParOf" srcId="{1C68E035-089E-4B85-A149-B199C9DD413C}" destId="{8701F5FC-7A7D-4452-8ED8-171D7DF39932}" srcOrd="1" destOrd="0" presId="urn:microsoft.com/office/officeart/2005/8/layout/vList2"/>
    <dgm:cxn modelId="{0B8C96DA-FAA0-4200-940A-4F4AC6D62ED4}" type="presParOf" srcId="{1C68E035-089E-4B85-A149-B199C9DD413C}" destId="{1DC401DB-0C9E-4675-958C-11C32766F626}" srcOrd="2" destOrd="0" presId="urn:microsoft.com/office/officeart/2005/8/layout/vList2"/>
    <dgm:cxn modelId="{528D1F97-AC34-44C0-A6DE-DBC7C8AC6033}" type="presParOf" srcId="{1C68E035-089E-4B85-A149-B199C9DD413C}" destId="{A5DBDB83-2264-4434-8B9C-1265CCCF0C55}" srcOrd="3" destOrd="0" presId="urn:microsoft.com/office/officeart/2005/8/layout/vList2"/>
    <dgm:cxn modelId="{482C01F6-5384-4FCA-8CA5-B01F853A97DC}" type="presParOf" srcId="{1C68E035-089E-4B85-A149-B199C9DD413C}" destId="{0813020F-A10B-413F-86C7-F7DC22346102}" srcOrd="4" destOrd="0" presId="urn:microsoft.com/office/officeart/2005/8/layout/vList2"/>
    <dgm:cxn modelId="{CCB90ABF-7DC7-47C4-BAFA-4F28E6A5A556}" type="presParOf" srcId="{1C68E035-089E-4B85-A149-B199C9DD413C}" destId="{F1D0D043-ECA0-47E3-99EA-7D4824A0AA1A}" srcOrd="5" destOrd="0" presId="urn:microsoft.com/office/officeart/2005/8/layout/vList2"/>
    <dgm:cxn modelId="{D94EE96C-C5A7-4305-9F74-4847D7E504A7}" type="presParOf" srcId="{1C68E035-089E-4B85-A149-B199C9DD413C}" destId="{9F121269-41DC-457E-843B-72C20D3796A3}"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6326883D-6518-447B-BA9D-62964B6D2EB8}"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fr-FR"/>
        </a:p>
      </dgm:t>
    </dgm:pt>
    <dgm:pt modelId="{0098EBFF-F78C-424C-A7C2-843D622CBC62}">
      <dgm:prSet/>
      <dgm:spPr/>
      <dgm:t>
        <a:bodyPr/>
        <a:lstStyle/>
        <a:p>
          <a:pPr rtl="0"/>
          <a:r>
            <a:rPr lang="fr-FR" b="1" dirty="0" smtClean="0"/>
            <a:t>Un PTJ qui doit être articulé avec les zones AFR</a:t>
          </a:r>
          <a:r>
            <a:rPr lang="fr-FR" dirty="0" smtClean="0"/>
            <a:t> (aide à finalité régionale) en voie d’être modifiées: détermine les taux plafond d’aides à l’investissement et à la création d’emploi en faveur des entreprises qui varient en fonction de la fragilité des territoires – on parle ici de bonifications.</a:t>
          </a:r>
          <a:endParaRPr lang="fr-FR" dirty="0"/>
        </a:p>
      </dgm:t>
    </dgm:pt>
    <dgm:pt modelId="{7EBC7DF7-9530-4168-AFA2-5BFED4AE5C1B}" type="parTrans" cxnId="{DB168299-82BF-4700-A8A5-029FC1F8189C}">
      <dgm:prSet/>
      <dgm:spPr/>
      <dgm:t>
        <a:bodyPr/>
        <a:lstStyle/>
        <a:p>
          <a:endParaRPr lang="fr-FR"/>
        </a:p>
      </dgm:t>
    </dgm:pt>
    <dgm:pt modelId="{E9932177-9D57-4B4A-8BEC-82B14BF6296D}" type="sibTrans" cxnId="{DB168299-82BF-4700-A8A5-029FC1F8189C}">
      <dgm:prSet/>
      <dgm:spPr/>
      <dgm:t>
        <a:bodyPr/>
        <a:lstStyle/>
        <a:p>
          <a:endParaRPr lang="fr-FR"/>
        </a:p>
      </dgm:t>
    </dgm:pt>
    <dgm:pt modelId="{A3DA196A-30AB-48AF-A26A-DCC1737D8954}">
      <dgm:prSet/>
      <dgm:spPr/>
      <dgm:t>
        <a:bodyPr/>
        <a:lstStyle/>
        <a:p>
          <a:pPr rtl="0"/>
          <a:r>
            <a:rPr lang="fr-FR" b="1" dirty="0" smtClean="0"/>
            <a:t>Soutien aux grands groupes, aux projets ne se trouvant pas dans les bassins d’emploi prioritaires: la CE nous demande de prendre nos responsabilités et se montre évasive.</a:t>
          </a:r>
        </a:p>
        <a:p>
          <a:pPr rtl="0"/>
          <a:r>
            <a:rPr lang="fr-FR" dirty="0" smtClean="0"/>
            <a:t>PACA milite pour que ces bassins soient prioritaires mais non exclusifs</a:t>
          </a:r>
          <a:endParaRPr lang="fr-FR" dirty="0"/>
        </a:p>
      </dgm:t>
    </dgm:pt>
    <dgm:pt modelId="{2CD76A69-61EF-4756-968E-70F77B1C597A}" type="parTrans" cxnId="{751BC03F-743A-4969-9B0D-09F61D9C49EB}">
      <dgm:prSet/>
      <dgm:spPr/>
      <dgm:t>
        <a:bodyPr/>
        <a:lstStyle/>
        <a:p>
          <a:endParaRPr lang="fr-FR"/>
        </a:p>
      </dgm:t>
    </dgm:pt>
    <dgm:pt modelId="{6D4979B3-A453-43A4-A65B-AE91EA4654CD}" type="sibTrans" cxnId="{751BC03F-743A-4969-9B0D-09F61D9C49EB}">
      <dgm:prSet/>
      <dgm:spPr/>
      <dgm:t>
        <a:bodyPr/>
        <a:lstStyle/>
        <a:p>
          <a:endParaRPr lang="fr-FR"/>
        </a:p>
      </dgm:t>
    </dgm:pt>
    <dgm:pt modelId="{C3F27C1F-A31F-446E-A651-5DB581AB324A}">
      <dgm:prSet/>
      <dgm:spPr/>
      <dgm:t>
        <a:bodyPr/>
        <a:lstStyle/>
        <a:p>
          <a:pPr rtl="0"/>
          <a:r>
            <a:rPr lang="fr-FR" dirty="0" smtClean="0"/>
            <a:t>Et surtout: </a:t>
          </a:r>
          <a:r>
            <a:rPr lang="fr-FR" b="1" dirty="0" smtClean="0"/>
            <a:t>la question de l’extension du FTJ à 10 voire 11 départements n’est pas tranchée par la CE,</a:t>
          </a:r>
          <a:r>
            <a:rPr lang="fr-FR" dirty="0" smtClean="0"/>
            <a:t> le principe de solidarité en matière de concentration de l’aide par habitant pourrait être défavorable à notre région.</a:t>
          </a:r>
        </a:p>
        <a:p>
          <a:pPr rtl="0"/>
          <a:r>
            <a:rPr lang="fr-FR" dirty="0" smtClean="0"/>
            <a:t>A contrario: le statu quo sur  2 départements éligibles: Nord et BDR, augmenterait notre enveloppe et nous demanderait une grande réactivité.  </a:t>
          </a:r>
          <a:endParaRPr lang="fr-FR" dirty="0"/>
        </a:p>
      </dgm:t>
    </dgm:pt>
    <dgm:pt modelId="{3D4A3D20-525F-4D6A-9317-DA91AAA13EE7}" type="parTrans" cxnId="{75DA6D79-BE25-47C0-B985-0F5D7AA7B41D}">
      <dgm:prSet/>
      <dgm:spPr/>
      <dgm:t>
        <a:bodyPr/>
        <a:lstStyle/>
        <a:p>
          <a:endParaRPr lang="fr-FR"/>
        </a:p>
      </dgm:t>
    </dgm:pt>
    <dgm:pt modelId="{9325DD56-69E6-4BDD-A5A2-883D473140AA}" type="sibTrans" cxnId="{75DA6D79-BE25-47C0-B985-0F5D7AA7B41D}">
      <dgm:prSet/>
      <dgm:spPr/>
      <dgm:t>
        <a:bodyPr/>
        <a:lstStyle/>
        <a:p>
          <a:endParaRPr lang="fr-FR"/>
        </a:p>
      </dgm:t>
    </dgm:pt>
    <dgm:pt modelId="{1C68E035-089E-4B85-A149-B199C9DD413C}" type="pres">
      <dgm:prSet presAssocID="{6326883D-6518-447B-BA9D-62964B6D2EB8}" presName="linear" presStyleCnt="0">
        <dgm:presLayoutVars>
          <dgm:animLvl val="lvl"/>
          <dgm:resizeHandles val="exact"/>
        </dgm:presLayoutVars>
      </dgm:prSet>
      <dgm:spPr/>
      <dgm:t>
        <a:bodyPr/>
        <a:lstStyle/>
        <a:p>
          <a:endParaRPr lang="fr-FR"/>
        </a:p>
      </dgm:t>
    </dgm:pt>
    <dgm:pt modelId="{794797DD-1F6E-4571-B461-A7F1F0F4F7A7}" type="pres">
      <dgm:prSet presAssocID="{0098EBFF-F78C-424C-A7C2-843D622CBC62}" presName="parentText" presStyleLbl="node1" presStyleIdx="0" presStyleCnt="3">
        <dgm:presLayoutVars>
          <dgm:chMax val="0"/>
          <dgm:bulletEnabled val="1"/>
        </dgm:presLayoutVars>
      </dgm:prSet>
      <dgm:spPr/>
      <dgm:t>
        <a:bodyPr/>
        <a:lstStyle/>
        <a:p>
          <a:endParaRPr lang="fr-FR"/>
        </a:p>
      </dgm:t>
    </dgm:pt>
    <dgm:pt modelId="{8701F5FC-7A7D-4452-8ED8-171D7DF39932}" type="pres">
      <dgm:prSet presAssocID="{E9932177-9D57-4B4A-8BEC-82B14BF6296D}" presName="spacer" presStyleCnt="0"/>
      <dgm:spPr/>
    </dgm:pt>
    <dgm:pt modelId="{1DC401DB-0C9E-4675-958C-11C32766F626}" type="pres">
      <dgm:prSet presAssocID="{A3DA196A-30AB-48AF-A26A-DCC1737D8954}" presName="parentText" presStyleLbl="node1" presStyleIdx="1" presStyleCnt="3">
        <dgm:presLayoutVars>
          <dgm:chMax val="0"/>
          <dgm:bulletEnabled val="1"/>
        </dgm:presLayoutVars>
      </dgm:prSet>
      <dgm:spPr/>
      <dgm:t>
        <a:bodyPr/>
        <a:lstStyle/>
        <a:p>
          <a:endParaRPr lang="fr-FR"/>
        </a:p>
      </dgm:t>
    </dgm:pt>
    <dgm:pt modelId="{A5DBDB83-2264-4434-8B9C-1265CCCF0C55}" type="pres">
      <dgm:prSet presAssocID="{6D4979B3-A453-43A4-A65B-AE91EA4654CD}" presName="spacer" presStyleCnt="0"/>
      <dgm:spPr/>
    </dgm:pt>
    <dgm:pt modelId="{0813020F-A10B-413F-86C7-F7DC22346102}" type="pres">
      <dgm:prSet presAssocID="{C3F27C1F-A31F-446E-A651-5DB581AB324A}" presName="parentText" presStyleLbl="node1" presStyleIdx="2" presStyleCnt="3">
        <dgm:presLayoutVars>
          <dgm:chMax val="0"/>
          <dgm:bulletEnabled val="1"/>
        </dgm:presLayoutVars>
      </dgm:prSet>
      <dgm:spPr/>
      <dgm:t>
        <a:bodyPr/>
        <a:lstStyle/>
        <a:p>
          <a:endParaRPr lang="fr-FR"/>
        </a:p>
      </dgm:t>
    </dgm:pt>
  </dgm:ptLst>
  <dgm:cxnLst>
    <dgm:cxn modelId="{D6AF87DB-98B0-4F18-8DFA-6AC965215029}" type="presOf" srcId="{A3DA196A-30AB-48AF-A26A-DCC1737D8954}" destId="{1DC401DB-0C9E-4675-958C-11C32766F626}" srcOrd="0" destOrd="0" presId="urn:microsoft.com/office/officeart/2005/8/layout/vList2"/>
    <dgm:cxn modelId="{751BC03F-743A-4969-9B0D-09F61D9C49EB}" srcId="{6326883D-6518-447B-BA9D-62964B6D2EB8}" destId="{A3DA196A-30AB-48AF-A26A-DCC1737D8954}" srcOrd="1" destOrd="0" parTransId="{2CD76A69-61EF-4756-968E-70F77B1C597A}" sibTransId="{6D4979B3-A453-43A4-A65B-AE91EA4654CD}"/>
    <dgm:cxn modelId="{615962B6-6742-4C0B-B9B0-D0A10FF3FB64}" type="presOf" srcId="{0098EBFF-F78C-424C-A7C2-843D622CBC62}" destId="{794797DD-1F6E-4571-B461-A7F1F0F4F7A7}" srcOrd="0" destOrd="0" presId="urn:microsoft.com/office/officeart/2005/8/layout/vList2"/>
    <dgm:cxn modelId="{D598AA88-DFC6-4B12-B1AF-752D64708108}" type="presOf" srcId="{6326883D-6518-447B-BA9D-62964B6D2EB8}" destId="{1C68E035-089E-4B85-A149-B199C9DD413C}" srcOrd="0" destOrd="0" presId="urn:microsoft.com/office/officeart/2005/8/layout/vList2"/>
    <dgm:cxn modelId="{BB672BD0-56D2-4A0C-89E8-8C11C61FCBD8}" type="presOf" srcId="{C3F27C1F-A31F-446E-A651-5DB581AB324A}" destId="{0813020F-A10B-413F-86C7-F7DC22346102}" srcOrd="0" destOrd="0" presId="urn:microsoft.com/office/officeart/2005/8/layout/vList2"/>
    <dgm:cxn modelId="{75DA6D79-BE25-47C0-B985-0F5D7AA7B41D}" srcId="{6326883D-6518-447B-BA9D-62964B6D2EB8}" destId="{C3F27C1F-A31F-446E-A651-5DB581AB324A}" srcOrd="2" destOrd="0" parTransId="{3D4A3D20-525F-4D6A-9317-DA91AAA13EE7}" sibTransId="{9325DD56-69E6-4BDD-A5A2-883D473140AA}"/>
    <dgm:cxn modelId="{DB168299-82BF-4700-A8A5-029FC1F8189C}" srcId="{6326883D-6518-447B-BA9D-62964B6D2EB8}" destId="{0098EBFF-F78C-424C-A7C2-843D622CBC62}" srcOrd="0" destOrd="0" parTransId="{7EBC7DF7-9530-4168-AFA2-5BFED4AE5C1B}" sibTransId="{E9932177-9D57-4B4A-8BEC-82B14BF6296D}"/>
    <dgm:cxn modelId="{AB51622C-CBBB-45CB-B73D-5B59D0BF5A3C}" type="presParOf" srcId="{1C68E035-089E-4B85-A149-B199C9DD413C}" destId="{794797DD-1F6E-4571-B461-A7F1F0F4F7A7}" srcOrd="0" destOrd="0" presId="urn:microsoft.com/office/officeart/2005/8/layout/vList2"/>
    <dgm:cxn modelId="{73C72763-4718-4FDB-AF2B-9692CF30D02A}" type="presParOf" srcId="{1C68E035-089E-4B85-A149-B199C9DD413C}" destId="{8701F5FC-7A7D-4452-8ED8-171D7DF39932}" srcOrd="1" destOrd="0" presId="urn:microsoft.com/office/officeart/2005/8/layout/vList2"/>
    <dgm:cxn modelId="{BD249FA8-8B01-4E79-B58B-785174537976}" type="presParOf" srcId="{1C68E035-089E-4B85-A149-B199C9DD413C}" destId="{1DC401DB-0C9E-4675-958C-11C32766F626}" srcOrd="2" destOrd="0" presId="urn:microsoft.com/office/officeart/2005/8/layout/vList2"/>
    <dgm:cxn modelId="{DEA198D1-9D74-44F6-B1C5-93D6D5E10B2E}" type="presParOf" srcId="{1C68E035-089E-4B85-A149-B199C9DD413C}" destId="{A5DBDB83-2264-4434-8B9C-1265CCCF0C55}" srcOrd="3" destOrd="0" presId="urn:microsoft.com/office/officeart/2005/8/layout/vList2"/>
    <dgm:cxn modelId="{A941D4FA-87A5-4C6E-8831-9CCCD474ACDD}" type="presParOf" srcId="{1C68E035-089E-4B85-A149-B199C9DD413C}" destId="{0813020F-A10B-413F-86C7-F7DC22346102}"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7.xml><?xml version="1.0" encoding="utf-8"?>
<dgm:dataModel xmlns:dgm="http://schemas.openxmlformats.org/drawingml/2006/diagram" xmlns:a="http://schemas.openxmlformats.org/drawingml/2006/main">
  <dgm:ptLst>
    <dgm:pt modelId="{D8CC4C7E-8624-41DD-A592-D474E0C4EB95}" type="doc">
      <dgm:prSet loTypeId="urn:microsoft.com/office/officeart/2005/8/layout/hProcess11" loCatId="process" qsTypeId="urn:microsoft.com/office/officeart/2005/8/quickstyle/simple1" qsCatId="simple" csTypeId="urn:microsoft.com/office/officeart/2005/8/colors/colorful3" csCatId="colorful" phldr="1"/>
      <dgm:spPr/>
    </dgm:pt>
    <dgm:pt modelId="{FB6A3C37-DB71-48B3-A60F-11F743CD4784}">
      <dgm:prSet phldrT="[Texte]" custT="1"/>
      <dgm:spPr/>
      <dgm:t>
        <a:bodyPr/>
        <a:lstStyle/>
        <a:p>
          <a:r>
            <a:rPr lang="fr-FR" sz="1400" dirty="0" smtClean="0"/>
            <a:t>Mi juillet 2021: obtention de l’enveloppe régionale FSE+ et de REACT EU?</a:t>
          </a:r>
          <a:endParaRPr lang="fr-FR" sz="1400" dirty="0"/>
        </a:p>
      </dgm:t>
    </dgm:pt>
    <dgm:pt modelId="{05DB30F1-0C03-45C0-877A-C050A8FF05E9}" type="parTrans" cxnId="{E1985BB6-785C-40F8-913C-13D776DF16EA}">
      <dgm:prSet/>
      <dgm:spPr/>
      <dgm:t>
        <a:bodyPr/>
        <a:lstStyle/>
        <a:p>
          <a:endParaRPr lang="fr-FR"/>
        </a:p>
      </dgm:t>
    </dgm:pt>
    <dgm:pt modelId="{70F3D212-069A-4A7B-B5A4-0BFC2BD2249E}" type="sibTrans" cxnId="{E1985BB6-785C-40F8-913C-13D776DF16EA}">
      <dgm:prSet/>
      <dgm:spPr/>
      <dgm:t>
        <a:bodyPr/>
        <a:lstStyle/>
        <a:p>
          <a:endParaRPr lang="fr-FR"/>
        </a:p>
      </dgm:t>
    </dgm:pt>
    <dgm:pt modelId="{3DF75A85-9AF5-4785-BB49-5531C40DFAEE}">
      <dgm:prSet phldrT="[Texte]" custT="1"/>
      <dgm:spPr/>
      <dgm:t>
        <a:bodyPr/>
        <a:lstStyle/>
        <a:p>
          <a:r>
            <a:rPr lang="fr-FR" sz="1400" dirty="0" smtClean="0"/>
            <a:t>Juillet-Aout 21:Reprise des visites sur place – CSF</a:t>
          </a:r>
        </a:p>
        <a:p>
          <a:r>
            <a:rPr lang="fr-FR" sz="1400" dirty="0" smtClean="0"/>
            <a:t>Envoi du PTJ à l’autorité environnementale</a:t>
          </a:r>
          <a:endParaRPr lang="fr-FR" sz="1400" dirty="0"/>
        </a:p>
      </dgm:t>
    </dgm:pt>
    <dgm:pt modelId="{C8944107-9153-40BF-9F74-1E13FA8A894C}" type="parTrans" cxnId="{FFF2A786-5F27-4D8F-968D-CBE20E9E4E25}">
      <dgm:prSet/>
      <dgm:spPr/>
      <dgm:t>
        <a:bodyPr/>
        <a:lstStyle/>
        <a:p>
          <a:endParaRPr lang="fr-FR"/>
        </a:p>
      </dgm:t>
    </dgm:pt>
    <dgm:pt modelId="{9385A744-3062-4ED0-AE1E-E205D6EB6C69}" type="sibTrans" cxnId="{FFF2A786-5F27-4D8F-968D-CBE20E9E4E25}">
      <dgm:prSet/>
      <dgm:spPr/>
      <dgm:t>
        <a:bodyPr/>
        <a:lstStyle/>
        <a:p>
          <a:endParaRPr lang="fr-FR"/>
        </a:p>
      </dgm:t>
    </dgm:pt>
    <dgm:pt modelId="{8EE846FD-0B0A-40C6-9629-D7DC721C247C}">
      <dgm:prSet phldrT="[Texte]" custT="1"/>
      <dgm:spPr/>
      <dgm:t>
        <a:bodyPr/>
        <a:lstStyle/>
        <a:p>
          <a:r>
            <a:rPr lang="fr-FR" sz="1400" dirty="0" smtClean="0"/>
            <a:t>Novembre- Décembre 2021: Rédaction et lancement des AAP Etat et OI – réunion de lancement du programme</a:t>
          </a:r>
          <a:endParaRPr lang="fr-FR" sz="1400" dirty="0"/>
        </a:p>
      </dgm:t>
    </dgm:pt>
    <dgm:pt modelId="{D2253F8C-2953-4DA4-8D42-AA86229848E6}" type="parTrans" cxnId="{1FB6663F-7D50-454D-BE43-A1169A032EB8}">
      <dgm:prSet/>
      <dgm:spPr/>
      <dgm:t>
        <a:bodyPr/>
        <a:lstStyle/>
        <a:p>
          <a:endParaRPr lang="fr-FR"/>
        </a:p>
      </dgm:t>
    </dgm:pt>
    <dgm:pt modelId="{3C771E91-450C-4D01-8B09-5F1D2C2345AF}" type="sibTrans" cxnId="{1FB6663F-7D50-454D-BE43-A1169A032EB8}">
      <dgm:prSet/>
      <dgm:spPr/>
      <dgm:t>
        <a:bodyPr/>
        <a:lstStyle/>
        <a:p>
          <a:endParaRPr lang="fr-FR"/>
        </a:p>
      </dgm:t>
    </dgm:pt>
    <dgm:pt modelId="{5AA707FA-2BF6-4C1E-B845-F90E71CA4CDF}">
      <dgm:prSet phldrT="[Texte]" custT="1"/>
      <dgm:spPr/>
      <dgm:t>
        <a:bodyPr/>
        <a:lstStyle/>
        <a:p>
          <a:endParaRPr lang="fr-FR" sz="1400" dirty="0"/>
        </a:p>
      </dgm:t>
    </dgm:pt>
    <dgm:pt modelId="{C67AA187-E277-4ECE-94BB-CCB634F655FE}" type="parTrans" cxnId="{BE8BD687-2741-48DD-922E-A1240913E617}">
      <dgm:prSet/>
      <dgm:spPr/>
      <dgm:t>
        <a:bodyPr/>
        <a:lstStyle/>
        <a:p>
          <a:endParaRPr lang="fr-FR"/>
        </a:p>
      </dgm:t>
    </dgm:pt>
    <dgm:pt modelId="{D6335BEA-FF52-42D3-8041-D10BE0828E36}" type="sibTrans" cxnId="{BE8BD687-2741-48DD-922E-A1240913E617}">
      <dgm:prSet/>
      <dgm:spPr/>
      <dgm:t>
        <a:bodyPr/>
        <a:lstStyle/>
        <a:p>
          <a:endParaRPr lang="fr-FR"/>
        </a:p>
      </dgm:t>
    </dgm:pt>
    <dgm:pt modelId="{8F54F8A3-61F5-4C34-B5BD-92EB75A3DE16}">
      <dgm:prSet phldrT="[Texte]" custT="1"/>
      <dgm:spPr/>
      <dgm:t>
        <a:bodyPr/>
        <a:lstStyle/>
        <a:p>
          <a:r>
            <a:rPr lang="fr-FR" sz="1200" b="0" dirty="0" smtClean="0">
              <a:solidFill>
                <a:schemeClr val="tx1"/>
              </a:solidFill>
            </a:rPr>
            <a:t>Juin- septembre: Réflexion de fond sur le traitement de nouvelles thématiques</a:t>
          </a:r>
          <a:endParaRPr lang="fr-FR" sz="1200" b="0" dirty="0">
            <a:solidFill>
              <a:schemeClr val="tx1"/>
            </a:solidFill>
          </a:endParaRPr>
        </a:p>
      </dgm:t>
    </dgm:pt>
    <dgm:pt modelId="{445030EB-7511-469F-B0D9-EBD98CE683FC}" type="parTrans" cxnId="{BB7F0F58-0214-49B3-B7C1-8D29A8091214}">
      <dgm:prSet/>
      <dgm:spPr/>
      <dgm:t>
        <a:bodyPr/>
        <a:lstStyle/>
        <a:p>
          <a:endParaRPr lang="fr-FR"/>
        </a:p>
      </dgm:t>
    </dgm:pt>
    <dgm:pt modelId="{E5B8B456-8365-41A4-B551-1E80C14DFEB3}" type="sibTrans" cxnId="{BB7F0F58-0214-49B3-B7C1-8D29A8091214}">
      <dgm:prSet/>
      <dgm:spPr/>
      <dgm:t>
        <a:bodyPr/>
        <a:lstStyle/>
        <a:p>
          <a:endParaRPr lang="fr-FR"/>
        </a:p>
      </dgm:t>
    </dgm:pt>
    <dgm:pt modelId="{1974D55A-EB85-4908-8A90-EA07421C8AB4}">
      <dgm:prSet phldrT="[Texte]" custT="1"/>
      <dgm:spPr/>
      <dgm:t>
        <a:bodyPr/>
        <a:lstStyle/>
        <a:p>
          <a:endParaRPr lang="fr-FR" sz="900" dirty="0" smtClean="0"/>
        </a:p>
      </dgm:t>
    </dgm:pt>
    <dgm:pt modelId="{C259B21E-83CE-4878-A4BE-CD4D3499DDA0}" type="sibTrans" cxnId="{67D0E9F4-4CB0-4160-87F9-2856967183A2}">
      <dgm:prSet/>
      <dgm:spPr/>
      <dgm:t>
        <a:bodyPr/>
        <a:lstStyle/>
        <a:p>
          <a:endParaRPr lang="fr-FR"/>
        </a:p>
      </dgm:t>
    </dgm:pt>
    <dgm:pt modelId="{5A8AB3B6-3C9E-49C4-A269-DEF50D5BF276}" type="parTrans" cxnId="{67D0E9F4-4CB0-4160-87F9-2856967183A2}">
      <dgm:prSet/>
      <dgm:spPr/>
      <dgm:t>
        <a:bodyPr/>
        <a:lstStyle/>
        <a:p>
          <a:endParaRPr lang="fr-FR"/>
        </a:p>
      </dgm:t>
    </dgm:pt>
    <dgm:pt modelId="{7FD41B53-44FC-4D0B-9195-CBE6918F4947}" type="pres">
      <dgm:prSet presAssocID="{D8CC4C7E-8624-41DD-A592-D474E0C4EB95}" presName="Name0" presStyleCnt="0">
        <dgm:presLayoutVars>
          <dgm:dir/>
          <dgm:resizeHandles val="exact"/>
        </dgm:presLayoutVars>
      </dgm:prSet>
      <dgm:spPr/>
    </dgm:pt>
    <dgm:pt modelId="{4DC1DEAA-85BA-4CBE-9D52-BD993AEFDE96}" type="pres">
      <dgm:prSet presAssocID="{D8CC4C7E-8624-41DD-A592-D474E0C4EB95}" presName="arrow" presStyleLbl="bgShp" presStyleIdx="0" presStyleCnt="1"/>
      <dgm:spPr/>
    </dgm:pt>
    <dgm:pt modelId="{94F593CD-1540-44E6-BDE1-D26B1427FAAC}" type="pres">
      <dgm:prSet presAssocID="{D8CC4C7E-8624-41DD-A592-D474E0C4EB95}" presName="points" presStyleCnt="0"/>
      <dgm:spPr/>
    </dgm:pt>
    <dgm:pt modelId="{E01F816F-57CE-4B6C-A364-6EC288463DEF}" type="pres">
      <dgm:prSet presAssocID="{FB6A3C37-DB71-48B3-A60F-11F743CD4784}" presName="compositeA" presStyleCnt="0"/>
      <dgm:spPr/>
    </dgm:pt>
    <dgm:pt modelId="{FE1E9897-7886-41D1-AA7D-8C2378840BA9}" type="pres">
      <dgm:prSet presAssocID="{FB6A3C37-DB71-48B3-A60F-11F743CD4784}" presName="textA" presStyleLbl="revTx" presStyleIdx="0" presStyleCnt="6" custScaleX="122423">
        <dgm:presLayoutVars>
          <dgm:bulletEnabled val="1"/>
        </dgm:presLayoutVars>
      </dgm:prSet>
      <dgm:spPr/>
      <dgm:t>
        <a:bodyPr/>
        <a:lstStyle/>
        <a:p>
          <a:endParaRPr lang="fr-FR"/>
        </a:p>
      </dgm:t>
    </dgm:pt>
    <dgm:pt modelId="{4C441DA2-8FC5-4E19-905C-4C28590C0999}" type="pres">
      <dgm:prSet presAssocID="{FB6A3C37-DB71-48B3-A60F-11F743CD4784}" presName="circleA" presStyleLbl="node1" presStyleIdx="0" presStyleCnt="6"/>
      <dgm:spPr/>
    </dgm:pt>
    <dgm:pt modelId="{F1239493-FA78-4F3C-8651-37977EAE5AE3}" type="pres">
      <dgm:prSet presAssocID="{FB6A3C37-DB71-48B3-A60F-11F743CD4784}" presName="spaceA" presStyleCnt="0"/>
      <dgm:spPr/>
    </dgm:pt>
    <dgm:pt modelId="{A40475DB-74A5-412F-B5DD-50FF47103F23}" type="pres">
      <dgm:prSet presAssocID="{70F3D212-069A-4A7B-B5A4-0BFC2BD2249E}" presName="space" presStyleCnt="0"/>
      <dgm:spPr/>
    </dgm:pt>
    <dgm:pt modelId="{9F4FD02F-C594-4BE0-A7B8-6B9BBB6DB328}" type="pres">
      <dgm:prSet presAssocID="{3DF75A85-9AF5-4785-BB49-5531C40DFAEE}" presName="compositeB" presStyleCnt="0"/>
      <dgm:spPr/>
    </dgm:pt>
    <dgm:pt modelId="{6B7ACD82-8DF3-46FC-83D5-2C72E524F943}" type="pres">
      <dgm:prSet presAssocID="{3DF75A85-9AF5-4785-BB49-5531C40DFAEE}" presName="textB" presStyleLbl="revTx" presStyleIdx="1" presStyleCnt="6" custScaleX="134841">
        <dgm:presLayoutVars>
          <dgm:bulletEnabled val="1"/>
        </dgm:presLayoutVars>
      </dgm:prSet>
      <dgm:spPr/>
      <dgm:t>
        <a:bodyPr/>
        <a:lstStyle/>
        <a:p>
          <a:endParaRPr lang="fr-FR"/>
        </a:p>
      </dgm:t>
    </dgm:pt>
    <dgm:pt modelId="{4B82B5C5-CFDA-4142-8DDD-0045B1A053AB}" type="pres">
      <dgm:prSet presAssocID="{3DF75A85-9AF5-4785-BB49-5531C40DFAEE}" presName="circleB" presStyleLbl="node1" presStyleIdx="1" presStyleCnt="6"/>
      <dgm:spPr/>
    </dgm:pt>
    <dgm:pt modelId="{626C1211-BFDD-4ABB-9BA5-E99AF24993A9}" type="pres">
      <dgm:prSet presAssocID="{3DF75A85-9AF5-4785-BB49-5531C40DFAEE}" presName="spaceB" presStyleCnt="0"/>
      <dgm:spPr/>
    </dgm:pt>
    <dgm:pt modelId="{BA7778D5-BF20-448C-8FA3-C1B176A1D425}" type="pres">
      <dgm:prSet presAssocID="{9385A744-3062-4ED0-AE1E-E205D6EB6C69}" presName="space" presStyleCnt="0"/>
      <dgm:spPr/>
    </dgm:pt>
    <dgm:pt modelId="{095389F0-2727-4CC8-A54D-1BA3AAAA8496}" type="pres">
      <dgm:prSet presAssocID="{1974D55A-EB85-4908-8A90-EA07421C8AB4}" presName="compositeA" presStyleCnt="0"/>
      <dgm:spPr/>
    </dgm:pt>
    <dgm:pt modelId="{5740C09B-9060-47E2-BE4D-1C5051E403D5}" type="pres">
      <dgm:prSet presAssocID="{1974D55A-EB85-4908-8A90-EA07421C8AB4}" presName="textA" presStyleLbl="revTx" presStyleIdx="2" presStyleCnt="6" custScaleX="152711">
        <dgm:presLayoutVars>
          <dgm:bulletEnabled val="1"/>
        </dgm:presLayoutVars>
      </dgm:prSet>
      <dgm:spPr/>
      <dgm:t>
        <a:bodyPr/>
        <a:lstStyle/>
        <a:p>
          <a:endParaRPr lang="fr-FR"/>
        </a:p>
      </dgm:t>
    </dgm:pt>
    <dgm:pt modelId="{4B93BBB8-3340-4FCA-83A4-E1891B7C387F}" type="pres">
      <dgm:prSet presAssocID="{1974D55A-EB85-4908-8A90-EA07421C8AB4}" presName="circleA" presStyleLbl="node1" presStyleIdx="2" presStyleCnt="6"/>
      <dgm:spPr/>
    </dgm:pt>
    <dgm:pt modelId="{6DE35B76-6FC1-4C6E-9BCF-200B6F7697EB}" type="pres">
      <dgm:prSet presAssocID="{1974D55A-EB85-4908-8A90-EA07421C8AB4}" presName="spaceA" presStyleCnt="0"/>
      <dgm:spPr/>
    </dgm:pt>
    <dgm:pt modelId="{E5A4B2A0-D43F-4C04-A1BB-2A6E49725AC4}" type="pres">
      <dgm:prSet presAssocID="{C259B21E-83CE-4878-A4BE-CD4D3499DDA0}" presName="space" presStyleCnt="0"/>
      <dgm:spPr/>
    </dgm:pt>
    <dgm:pt modelId="{0F6285E6-664D-4DF4-A8F4-635C6AA5F572}" type="pres">
      <dgm:prSet presAssocID="{8F54F8A3-61F5-4C34-B5BD-92EB75A3DE16}" presName="compositeB" presStyleCnt="0"/>
      <dgm:spPr/>
    </dgm:pt>
    <dgm:pt modelId="{3FEA9B63-8B68-41DE-AB3F-52196CAA7301}" type="pres">
      <dgm:prSet presAssocID="{8F54F8A3-61F5-4C34-B5BD-92EB75A3DE16}" presName="textB" presStyleLbl="revTx" presStyleIdx="3" presStyleCnt="6">
        <dgm:presLayoutVars>
          <dgm:bulletEnabled val="1"/>
        </dgm:presLayoutVars>
      </dgm:prSet>
      <dgm:spPr/>
      <dgm:t>
        <a:bodyPr/>
        <a:lstStyle/>
        <a:p>
          <a:endParaRPr lang="fr-FR"/>
        </a:p>
      </dgm:t>
    </dgm:pt>
    <dgm:pt modelId="{6578948D-B6B6-4E08-AA32-63963BA38C7B}" type="pres">
      <dgm:prSet presAssocID="{8F54F8A3-61F5-4C34-B5BD-92EB75A3DE16}" presName="circleB" presStyleLbl="node1" presStyleIdx="3" presStyleCnt="6"/>
      <dgm:spPr/>
    </dgm:pt>
    <dgm:pt modelId="{8B32801F-46BC-4D59-8391-EEE4A4CF482C}" type="pres">
      <dgm:prSet presAssocID="{8F54F8A3-61F5-4C34-B5BD-92EB75A3DE16}" presName="spaceB" presStyleCnt="0"/>
      <dgm:spPr/>
    </dgm:pt>
    <dgm:pt modelId="{9DF75697-E9CF-4075-AD37-838E28134001}" type="pres">
      <dgm:prSet presAssocID="{E5B8B456-8365-41A4-B551-1E80C14DFEB3}" presName="space" presStyleCnt="0"/>
      <dgm:spPr/>
    </dgm:pt>
    <dgm:pt modelId="{E56C8DF3-40FC-428A-8EA5-6FC37F868A35}" type="pres">
      <dgm:prSet presAssocID="{8EE846FD-0B0A-40C6-9629-D7DC721C247C}" presName="compositeA" presStyleCnt="0"/>
      <dgm:spPr/>
    </dgm:pt>
    <dgm:pt modelId="{831E859E-1642-4121-8AA6-06B75D5A504F}" type="pres">
      <dgm:prSet presAssocID="{8EE846FD-0B0A-40C6-9629-D7DC721C247C}" presName="textA" presStyleLbl="revTx" presStyleIdx="4" presStyleCnt="6" custScaleX="133787">
        <dgm:presLayoutVars>
          <dgm:bulletEnabled val="1"/>
        </dgm:presLayoutVars>
      </dgm:prSet>
      <dgm:spPr/>
      <dgm:t>
        <a:bodyPr/>
        <a:lstStyle/>
        <a:p>
          <a:endParaRPr lang="fr-FR"/>
        </a:p>
      </dgm:t>
    </dgm:pt>
    <dgm:pt modelId="{63AA48E2-9A6D-45F4-8EAD-E9C0B156C08C}" type="pres">
      <dgm:prSet presAssocID="{8EE846FD-0B0A-40C6-9629-D7DC721C247C}" presName="circleA" presStyleLbl="node1" presStyleIdx="4" presStyleCnt="6"/>
      <dgm:spPr/>
    </dgm:pt>
    <dgm:pt modelId="{730668A0-CDF2-4A48-8167-70781CA75983}" type="pres">
      <dgm:prSet presAssocID="{8EE846FD-0B0A-40C6-9629-D7DC721C247C}" presName="spaceA" presStyleCnt="0"/>
      <dgm:spPr/>
    </dgm:pt>
    <dgm:pt modelId="{1528CDF7-EED0-4593-8D72-8B31952454FF}" type="pres">
      <dgm:prSet presAssocID="{3C771E91-450C-4D01-8B09-5F1D2C2345AF}" presName="space" presStyleCnt="0"/>
      <dgm:spPr/>
    </dgm:pt>
    <dgm:pt modelId="{9B02BFD6-B0E5-4248-8A22-58F58E03FEFE}" type="pres">
      <dgm:prSet presAssocID="{5AA707FA-2BF6-4C1E-B845-F90E71CA4CDF}" presName="compositeB" presStyleCnt="0"/>
      <dgm:spPr/>
    </dgm:pt>
    <dgm:pt modelId="{D3EFC407-B3D8-414E-AF71-A74686CBBC49}" type="pres">
      <dgm:prSet presAssocID="{5AA707FA-2BF6-4C1E-B845-F90E71CA4CDF}" presName="textB" presStyleLbl="revTx" presStyleIdx="5" presStyleCnt="6">
        <dgm:presLayoutVars>
          <dgm:bulletEnabled val="1"/>
        </dgm:presLayoutVars>
      </dgm:prSet>
      <dgm:spPr/>
      <dgm:t>
        <a:bodyPr/>
        <a:lstStyle/>
        <a:p>
          <a:endParaRPr lang="fr-FR"/>
        </a:p>
      </dgm:t>
    </dgm:pt>
    <dgm:pt modelId="{D1ADD5CD-F0F4-4EC9-AF8D-08FF382C956A}" type="pres">
      <dgm:prSet presAssocID="{5AA707FA-2BF6-4C1E-B845-F90E71CA4CDF}" presName="circleB" presStyleLbl="node1" presStyleIdx="5" presStyleCnt="6"/>
      <dgm:spPr/>
    </dgm:pt>
    <dgm:pt modelId="{C7C30D50-B7F1-438B-9BF6-1EC8B182CC20}" type="pres">
      <dgm:prSet presAssocID="{5AA707FA-2BF6-4C1E-B845-F90E71CA4CDF}" presName="spaceB" presStyleCnt="0"/>
      <dgm:spPr/>
    </dgm:pt>
  </dgm:ptLst>
  <dgm:cxnLst>
    <dgm:cxn modelId="{67D0E9F4-4CB0-4160-87F9-2856967183A2}" srcId="{D8CC4C7E-8624-41DD-A592-D474E0C4EB95}" destId="{1974D55A-EB85-4908-8A90-EA07421C8AB4}" srcOrd="2" destOrd="0" parTransId="{5A8AB3B6-3C9E-49C4-A269-DEF50D5BF276}" sibTransId="{C259B21E-83CE-4878-A4BE-CD4D3499DDA0}"/>
    <dgm:cxn modelId="{EC0AE550-7369-4B74-86F3-D3A0BBB8BFA4}" type="presOf" srcId="{D8CC4C7E-8624-41DD-A592-D474E0C4EB95}" destId="{7FD41B53-44FC-4D0B-9195-CBE6918F4947}" srcOrd="0" destOrd="0" presId="urn:microsoft.com/office/officeart/2005/8/layout/hProcess11"/>
    <dgm:cxn modelId="{E1985BB6-785C-40F8-913C-13D776DF16EA}" srcId="{D8CC4C7E-8624-41DD-A592-D474E0C4EB95}" destId="{FB6A3C37-DB71-48B3-A60F-11F743CD4784}" srcOrd="0" destOrd="0" parTransId="{05DB30F1-0C03-45C0-877A-C050A8FF05E9}" sibTransId="{70F3D212-069A-4A7B-B5A4-0BFC2BD2249E}"/>
    <dgm:cxn modelId="{BB7F0F58-0214-49B3-B7C1-8D29A8091214}" srcId="{D8CC4C7E-8624-41DD-A592-D474E0C4EB95}" destId="{8F54F8A3-61F5-4C34-B5BD-92EB75A3DE16}" srcOrd="3" destOrd="0" parTransId="{445030EB-7511-469F-B0D9-EBD98CE683FC}" sibTransId="{E5B8B456-8365-41A4-B551-1E80C14DFEB3}"/>
    <dgm:cxn modelId="{FFF2A786-5F27-4D8F-968D-CBE20E9E4E25}" srcId="{D8CC4C7E-8624-41DD-A592-D474E0C4EB95}" destId="{3DF75A85-9AF5-4785-BB49-5531C40DFAEE}" srcOrd="1" destOrd="0" parTransId="{C8944107-9153-40BF-9F74-1E13FA8A894C}" sibTransId="{9385A744-3062-4ED0-AE1E-E205D6EB6C69}"/>
    <dgm:cxn modelId="{D4FD4775-B45F-4FFB-AB42-2BBC36ED541E}" type="presOf" srcId="{5AA707FA-2BF6-4C1E-B845-F90E71CA4CDF}" destId="{D3EFC407-B3D8-414E-AF71-A74686CBBC49}" srcOrd="0" destOrd="0" presId="urn:microsoft.com/office/officeart/2005/8/layout/hProcess11"/>
    <dgm:cxn modelId="{E78AA943-0954-4E02-B2E6-67F0CCFA08EC}" type="presOf" srcId="{1974D55A-EB85-4908-8A90-EA07421C8AB4}" destId="{5740C09B-9060-47E2-BE4D-1C5051E403D5}" srcOrd="0" destOrd="0" presId="urn:microsoft.com/office/officeart/2005/8/layout/hProcess11"/>
    <dgm:cxn modelId="{51077B52-D59C-4C71-B2B4-2D3B64E57C5D}" type="presOf" srcId="{3DF75A85-9AF5-4785-BB49-5531C40DFAEE}" destId="{6B7ACD82-8DF3-46FC-83D5-2C72E524F943}" srcOrd="0" destOrd="0" presId="urn:microsoft.com/office/officeart/2005/8/layout/hProcess11"/>
    <dgm:cxn modelId="{BE8BD687-2741-48DD-922E-A1240913E617}" srcId="{D8CC4C7E-8624-41DD-A592-D474E0C4EB95}" destId="{5AA707FA-2BF6-4C1E-B845-F90E71CA4CDF}" srcOrd="5" destOrd="0" parTransId="{C67AA187-E277-4ECE-94BB-CCB634F655FE}" sibTransId="{D6335BEA-FF52-42D3-8041-D10BE0828E36}"/>
    <dgm:cxn modelId="{E823B532-043E-4D05-9EDA-62AB8683BA35}" type="presOf" srcId="{8F54F8A3-61F5-4C34-B5BD-92EB75A3DE16}" destId="{3FEA9B63-8B68-41DE-AB3F-52196CAA7301}" srcOrd="0" destOrd="0" presId="urn:microsoft.com/office/officeart/2005/8/layout/hProcess11"/>
    <dgm:cxn modelId="{1FB6663F-7D50-454D-BE43-A1169A032EB8}" srcId="{D8CC4C7E-8624-41DD-A592-D474E0C4EB95}" destId="{8EE846FD-0B0A-40C6-9629-D7DC721C247C}" srcOrd="4" destOrd="0" parTransId="{D2253F8C-2953-4DA4-8D42-AA86229848E6}" sibTransId="{3C771E91-450C-4D01-8B09-5F1D2C2345AF}"/>
    <dgm:cxn modelId="{B822D19F-5177-45DD-B7C0-0ADF28D1E527}" type="presOf" srcId="{FB6A3C37-DB71-48B3-A60F-11F743CD4784}" destId="{FE1E9897-7886-41D1-AA7D-8C2378840BA9}" srcOrd="0" destOrd="0" presId="urn:microsoft.com/office/officeart/2005/8/layout/hProcess11"/>
    <dgm:cxn modelId="{8526EF8D-27A0-42C2-A35F-14838473EFB1}" type="presOf" srcId="{8EE846FD-0B0A-40C6-9629-D7DC721C247C}" destId="{831E859E-1642-4121-8AA6-06B75D5A504F}" srcOrd="0" destOrd="0" presId="urn:microsoft.com/office/officeart/2005/8/layout/hProcess11"/>
    <dgm:cxn modelId="{64F3FB8E-2CD7-4A01-B39E-2D73ADCD8686}" type="presParOf" srcId="{7FD41B53-44FC-4D0B-9195-CBE6918F4947}" destId="{4DC1DEAA-85BA-4CBE-9D52-BD993AEFDE96}" srcOrd="0" destOrd="0" presId="urn:microsoft.com/office/officeart/2005/8/layout/hProcess11"/>
    <dgm:cxn modelId="{2A904C6A-0025-43D2-9025-B36293D02B19}" type="presParOf" srcId="{7FD41B53-44FC-4D0B-9195-CBE6918F4947}" destId="{94F593CD-1540-44E6-BDE1-D26B1427FAAC}" srcOrd="1" destOrd="0" presId="urn:microsoft.com/office/officeart/2005/8/layout/hProcess11"/>
    <dgm:cxn modelId="{0458858B-467D-44B6-9580-683E92D3C81A}" type="presParOf" srcId="{94F593CD-1540-44E6-BDE1-D26B1427FAAC}" destId="{E01F816F-57CE-4B6C-A364-6EC288463DEF}" srcOrd="0" destOrd="0" presId="urn:microsoft.com/office/officeart/2005/8/layout/hProcess11"/>
    <dgm:cxn modelId="{1BB20B27-1F35-4499-83B4-ACBF65CAC7BA}" type="presParOf" srcId="{E01F816F-57CE-4B6C-A364-6EC288463DEF}" destId="{FE1E9897-7886-41D1-AA7D-8C2378840BA9}" srcOrd="0" destOrd="0" presId="urn:microsoft.com/office/officeart/2005/8/layout/hProcess11"/>
    <dgm:cxn modelId="{29CE2E89-9F52-4D3B-8F37-66AB8DBA9755}" type="presParOf" srcId="{E01F816F-57CE-4B6C-A364-6EC288463DEF}" destId="{4C441DA2-8FC5-4E19-905C-4C28590C0999}" srcOrd="1" destOrd="0" presId="urn:microsoft.com/office/officeart/2005/8/layout/hProcess11"/>
    <dgm:cxn modelId="{E8FE9AB6-6FFF-4232-AD47-67F013A708D6}" type="presParOf" srcId="{E01F816F-57CE-4B6C-A364-6EC288463DEF}" destId="{F1239493-FA78-4F3C-8651-37977EAE5AE3}" srcOrd="2" destOrd="0" presId="urn:microsoft.com/office/officeart/2005/8/layout/hProcess11"/>
    <dgm:cxn modelId="{826CF2FF-0AAA-43C5-AB01-7BF2E8F938B0}" type="presParOf" srcId="{94F593CD-1540-44E6-BDE1-D26B1427FAAC}" destId="{A40475DB-74A5-412F-B5DD-50FF47103F23}" srcOrd="1" destOrd="0" presId="urn:microsoft.com/office/officeart/2005/8/layout/hProcess11"/>
    <dgm:cxn modelId="{0E299EC1-8620-4A72-B29E-544FF2EFD3D5}" type="presParOf" srcId="{94F593CD-1540-44E6-BDE1-D26B1427FAAC}" destId="{9F4FD02F-C594-4BE0-A7B8-6B9BBB6DB328}" srcOrd="2" destOrd="0" presId="urn:microsoft.com/office/officeart/2005/8/layout/hProcess11"/>
    <dgm:cxn modelId="{1656BEB4-D414-44B4-A41F-47AEF11BF543}" type="presParOf" srcId="{9F4FD02F-C594-4BE0-A7B8-6B9BBB6DB328}" destId="{6B7ACD82-8DF3-46FC-83D5-2C72E524F943}" srcOrd="0" destOrd="0" presId="urn:microsoft.com/office/officeart/2005/8/layout/hProcess11"/>
    <dgm:cxn modelId="{3C863EB4-FA2D-439A-9C4F-BB169D5D5056}" type="presParOf" srcId="{9F4FD02F-C594-4BE0-A7B8-6B9BBB6DB328}" destId="{4B82B5C5-CFDA-4142-8DDD-0045B1A053AB}" srcOrd="1" destOrd="0" presId="urn:microsoft.com/office/officeart/2005/8/layout/hProcess11"/>
    <dgm:cxn modelId="{A57F9ABD-3C96-4563-BC90-A1B68194B251}" type="presParOf" srcId="{9F4FD02F-C594-4BE0-A7B8-6B9BBB6DB328}" destId="{626C1211-BFDD-4ABB-9BA5-E99AF24993A9}" srcOrd="2" destOrd="0" presId="urn:microsoft.com/office/officeart/2005/8/layout/hProcess11"/>
    <dgm:cxn modelId="{3AF66F51-7151-4365-85F0-79ED8C079D8B}" type="presParOf" srcId="{94F593CD-1540-44E6-BDE1-D26B1427FAAC}" destId="{BA7778D5-BF20-448C-8FA3-C1B176A1D425}" srcOrd="3" destOrd="0" presId="urn:microsoft.com/office/officeart/2005/8/layout/hProcess11"/>
    <dgm:cxn modelId="{7B33572E-B04E-4332-9F5A-40E349BC0E8B}" type="presParOf" srcId="{94F593CD-1540-44E6-BDE1-D26B1427FAAC}" destId="{095389F0-2727-4CC8-A54D-1BA3AAAA8496}" srcOrd="4" destOrd="0" presId="urn:microsoft.com/office/officeart/2005/8/layout/hProcess11"/>
    <dgm:cxn modelId="{B02849A7-6652-4F97-A24E-6BBE301FC96A}" type="presParOf" srcId="{095389F0-2727-4CC8-A54D-1BA3AAAA8496}" destId="{5740C09B-9060-47E2-BE4D-1C5051E403D5}" srcOrd="0" destOrd="0" presId="urn:microsoft.com/office/officeart/2005/8/layout/hProcess11"/>
    <dgm:cxn modelId="{5BC7DC8E-3E97-4ED9-BB68-2635B6806074}" type="presParOf" srcId="{095389F0-2727-4CC8-A54D-1BA3AAAA8496}" destId="{4B93BBB8-3340-4FCA-83A4-E1891B7C387F}" srcOrd="1" destOrd="0" presId="urn:microsoft.com/office/officeart/2005/8/layout/hProcess11"/>
    <dgm:cxn modelId="{FFAF2F28-63C0-4B8C-B1F8-08433284E5B1}" type="presParOf" srcId="{095389F0-2727-4CC8-A54D-1BA3AAAA8496}" destId="{6DE35B76-6FC1-4C6E-9BCF-200B6F7697EB}" srcOrd="2" destOrd="0" presId="urn:microsoft.com/office/officeart/2005/8/layout/hProcess11"/>
    <dgm:cxn modelId="{709F8552-7860-40EC-9538-187A6A362B1F}" type="presParOf" srcId="{94F593CD-1540-44E6-BDE1-D26B1427FAAC}" destId="{E5A4B2A0-D43F-4C04-A1BB-2A6E49725AC4}" srcOrd="5" destOrd="0" presId="urn:microsoft.com/office/officeart/2005/8/layout/hProcess11"/>
    <dgm:cxn modelId="{CFAC75C8-65FE-4EAE-A38F-9508E28105FD}" type="presParOf" srcId="{94F593CD-1540-44E6-BDE1-D26B1427FAAC}" destId="{0F6285E6-664D-4DF4-A8F4-635C6AA5F572}" srcOrd="6" destOrd="0" presId="urn:microsoft.com/office/officeart/2005/8/layout/hProcess11"/>
    <dgm:cxn modelId="{8DAC81EE-9E81-4862-81ED-9C6123758BA7}" type="presParOf" srcId="{0F6285E6-664D-4DF4-A8F4-635C6AA5F572}" destId="{3FEA9B63-8B68-41DE-AB3F-52196CAA7301}" srcOrd="0" destOrd="0" presId="urn:microsoft.com/office/officeart/2005/8/layout/hProcess11"/>
    <dgm:cxn modelId="{1153E093-ED9B-469A-B922-1C36304E5241}" type="presParOf" srcId="{0F6285E6-664D-4DF4-A8F4-635C6AA5F572}" destId="{6578948D-B6B6-4E08-AA32-63963BA38C7B}" srcOrd="1" destOrd="0" presId="urn:microsoft.com/office/officeart/2005/8/layout/hProcess11"/>
    <dgm:cxn modelId="{904847DA-2B98-4C4C-832B-F74F24419287}" type="presParOf" srcId="{0F6285E6-664D-4DF4-A8F4-635C6AA5F572}" destId="{8B32801F-46BC-4D59-8391-EEE4A4CF482C}" srcOrd="2" destOrd="0" presId="urn:microsoft.com/office/officeart/2005/8/layout/hProcess11"/>
    <dgm:cxn modelId="{C952974D-241B-4E78-9502-F89C8F1007D0}" type="presParOf" srcId="{94F593CD-1540-44E6-BDE1-D26B1427FAAC}" destId="{9DF75697-E9CF-4075-AD37-838E28134001}" srcOrd="7" destOrd="0" presId="urn:microsoft.com/office/officeart/2005/8/layout/hProcess11"/>
    <dgm:cxn modelId="{97F42B06-CDF3-4E8F-B3E1-0C2EF2C42F0D}" type="presParOf" srcId="{94F593CD-1540-44E6-BDE1-D26B1427FAAC}" destId="{E56C8DF3-40FC-428A-8EA5-6FC37F868A35}" srcOrd="8" destOrd="0" presId="urn:microsoft.com/office/officeart/2005/8/layout/hProcess11"/>
    <dgm:cxn modelId="{0DF6FE66-CF6F-440A-8E05-14D85EC9C00C}" type="presParOf" srcId="{E56C8DF3-40FC-428A-8EA5-6FC37F868A35}" destId="{831E859E-1642-4121-8AA6-06B75D5A504F}" srcOrd="0" destOrd="0" presId="urn:microsoft.com/office/officeart/2005/8/layout/hProcess11"/>
    <dgm:cxn modelId="{DD056189-810D-4F91-AFF8-2A89FC70A145}" type="presParOf" srcId="{E56C8DF3-40FC-428A-8EA5-6FC37F868A35}" destId="{63AA48E2-9A6D-45F4-8EAD-E9C0B156C08C}" srcOrd="1" destOrd="0" presId="urn:microsoft.com/office/officeart/2005/8/layout/hProcess11"/>
    <dgm:cxn modelId="{A30353E6-9976-4774-AFFB-7A022C3222D0}" type="presParOf" srcId="{E56C8DF3-40FC-428A-8EA5-6FC37F868A35}" destId="{730668A0-CDF2-4A48-8167-70781CA75983}" srcOrd="2" destOrd="0" presId="urn:microsoft.com/office/officeart/2005/8/layout/hProcess11"/>
    <dgm:cxn modelId="{473AB9AA-B0E6-4E26-8373-8639316F6861}" type="presParOf" srcId="{94F593CD-1540-44E6-BDE1-D26B1427FAAC}" destId="{1528CDF7-EED0-4593-8D72-8B31952454FF}" srcOrd="9" destOrd="0" presId="urn:microsoft.com/office/officeart/2005/8/layout/hProcess11"/>
    <dgm:cxn modelId="{82B149AA-56F8-4148-A198-986931369C7A}" type="presParOf" srcId="{94F593CD-1540-44E6-BDE1-D26B1427FAAC}" destId="{9B02BFD6-B0E5-4248-8A22-58F58E03FEFE}" srcOrd="10" destOrd="0" presId="urn:microsoft.com/office/officeart/2005/8/layout/hProcess11"/>
    <dgm:cxn modelId="{2C1284BB-9212-47C0-BFE1-254B5C0F6915}" type="presParOf" srcId="{9B02BFD6-B0E5-4248-8A22-58F58E03FEFE}" destId="{D3EFC407-B3D8-414E-AF71-A74686CBBC49}" srcOrd="0" destOrd="0" presId="urn:microsoft.com/office/officeart/2005/8/layout/hProcess11"/>
    <dgm:cxn modelId="{9F8FB64F-A03D-49FE-B478-3353D2D2E147}" type="presParOf" srcId="{9B02BFD6-B0E5-4248-8A22-58F58E03FEFE}" destId="{D1ADD5CD-F0F4-4EC9-AF8D-08FF382C956A}" srcOrd="1" destOrd="0" presId="urn:microsoft.com/office/officeart/2005/8/layout/hProcess11"/>
    <dgm:cxn modelId="{46320A5E-9606-474A-8D0A-B63A5617A66A}" type="presParOf" srcId="{9B02BFD6-B0E5-4248-8A22-58F58E03FEFE}" destId="{C7C30D50-B7F1-438B-9BF6-1EC8B182CC20}"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8.xml><?xml version="1.0" encoding="utf-8"?>
<dgm:dataModel xmlns:dgm="http://schemas.openxmlformats.org/drawingml/2006/diagram" xmlns:a="http://schemas.openxmlformats.org/drawingml/2006/main">
  <dgm:ptLst>
    <dgm:pt modelId="{500CA277-2822-4659-A9A7-14ABD6CCC480}" type="doc">
      <dgm:prSet loTypeId="urn:microsoft.com/office/officeart/2005/8/layout/radial1" loCatId="cycle" qsTypeId="urn:microsoft.com/office/officeart/2005/8/quickstyle/simple1" qsCatId="simple" csTypeId="urn:microsoft.com/office/officeart/2005/8/colors/colorful2" csCatId="colorful" phldr="1"/>
      <dgm:spPr/>
      <dgm:t>
        <a:bodyPr/>
        <a:lstStyle/>
        <a:p>
          <a:endParaRPr lang="fr-FR"/>
        </a:p>
      </dgm:t>
    </dgm:pt>
    <dgm:pt modelId="{F4DB2F40-318B-43AE-BF88-2C98AAF74459}" type="pres">
      <dgm:prSet presAssocID="{500CA277-2822-4659-A9A7-14ABD6CCC480}" presName="cycle" presStyleCnt="0">
        <dgm:presLayoutVars>
          <dgm:chMax val="1"/>
          <dgm:dir/>
          <dgm:animLvl val="ctr"/>
          <dgm:resizeHandles val="exact"/>
        </dgm:presLayoutVars>
      </dgm:prSet>
      <dgm:spPr/>
      <dgm:t>
        <a:bodyPr/>
        <a:lstStyle/>
        <a:p>
          <a:endParaRPr lang="fr-FR"/>
        </a:p>
      </dgm:t>
    </dgm:pt>
  </dgm:ptLst>
  <dgm:cxnLst>
    <dgm:cxn modelId="{012DE900-B048-478A-8381-CE695819D2C2}" type="presOf" srcId="{500CA277-2822-4659-A9A7-14ABD6CCC480}" destId="{F4DB2F40-318B-43AE-BF88-2C98AAF74459}" srcOrd="0" destOrd="0" presId="urn:microsoft.com/office/officeart/2005/8/layout/radial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59.xml><?xml version="1.0" encoding="utf-8"?>
<dgm:dataModel xmlns:dgm="http://schemas.openxmlformats.org/drawingml/2006/diagram" xmlns:a="http://schemas.openxmlformats.org/drawingml/2006/main">
  <dgm:ptLst>
    <dgm:pt modelId="{315C6DD8-738B-4282-9CEE-80B2DA190A63}" type="doc">
      <dgm:prSet loTypeId="urn:microsoft.com/office/officeart/2009/layout/CircleArrowProcess" loCatId="cycle" qsTypeId="urn:microsoft.com/office/officeart/2005/8/quickstyle/simple1" qsCatId="simple" csTypeId="urn:microsoft.com/office/officeart/2005/8/colors/colorful2" csCatId="colorful" phldr="1"/>
      <dgm:spPr/>
      <dgm:t>
        <a:bodyPr/>
        <a:lstStyle/>
        <a:p>
          <a:endParaRPr lang="fr-FR"/>
        </a:p>
      </dgm:t>
    </dgm:pt>
    <dgm:pt modelId="{151738BB-6C32-45A2-8000-B9FBE443555E}">
      <dgm:prSet/>
      <dgm:spPr/>
      <dgm:t>
        <a:bodyPr/>
        <a:lstStyle/>
        <a:p>
          <a:r>
            <a:rPr lang="fr-FR" dirty="0" smtClean="0"/>
            <a:t>Communication</a:t>
          </a:r>
          <a:endParaRPr lang="fr-FR" dirty="0"/>
        </a:p>
      </dgm:t>
    </dgm:pt>
    <dgm:pt modelId="{46E869F3-7A02-4FA7-A6A8-330AA4D3C04A}" type="parTrans" cxnId="{4BE6DD52-128E-477D-B194-58D373FFEF79}">
      <dgm:prSet/>
      <dgm:spPr/>
      <dgm:t>
        <a:bodyPr/>
        <a:lstStyle/>
        <a:p>
          <a:endParaRPr lang="fr-FR"/>
        </a:p>
      </dgm:t>
    </dgm:pt>
    <dgm:pt modelId="{6595A252-B8C0-4B54-88F4-529A93EF8D40}" type="sibTrans" cxnId="{4BE6DD52-128E-477D-B194-58D373FFEF79}">
      <dgm:prSet/>
      <dgm:spPr/>
      <dgm:t>
        <a:bodyPr/>
        <a:lstStyle/>
        <a:p>
          <a:endParaRPr lang="fr-FR"/>
        </a:p>
      </dgm:t>
    </dgm:pt>
    <dgm:pt modelId="{D4794DF3-522F-49F8-AE18-BC8A73D6257A}" type="pres">
      <dgm:prSet presAssocID="{315C6DD8-738B-4282-9CEE-80B2DA190A63}" presName="Name0" presStyleCnt="0">
        <dgm:presLayoutVars>
          <dgm:chMax val="7"/>
          <dgm:chPref val="7"/>
          <dgm:dir/>
          <dgm:animLvl val="lvl"/>
        </dgm:presLayoutVars>
      </dgm:prSet>
      <dgm:spPr/>
      <dgm:t>
        <a:bodyPr/>
        <a:lstStyle/>
        <a:p>
          <a:endParaRPr lang="fr-FR"/>
        </a:p>
      </dgm:t>
    </dgm:pt>
    <dgm:pt modelId="{3A276E21-5485-41E6-9A33-8221C76A2654}" type="pres">
      <dgm:prSet presAssocID="{151738BB-6C32-45A2-8000-B9FBE443555E}" presName="Accent1" presStyleCnt="0"/>
      <dgm:spPr/>
    </dgm:pt>
    <dgm:pt modelId="{E2E0D2F7-EE3D-458B-9CB5-691C26E7376C}" type="pres">
      <dgm:prSet presAssocID="{151738BB-6C32-45A2-8000-B9FBE443555E}" presName="Accent" presStyleLbl="node1" presStyleIdx="0" presStyleCnt="1">
        <dgm:style>
          <a:lnRef idx="2">
            <a:schemeClr val="accent6"/>
          </a:lnRef>
          <a:fillRef idx="1">
            <a:schemeClr val="lt1"/>
          </a:fillRef>
          <a:effectRef idx="0">
            <a:schemeClr val="accent6"/>
          </a:effectRef>
          <a:fontRef idx="minor">
            <a:schemeClr val="dk1"/>
          </a:fontRef>
        </dgm:style>
      </dgm:prSet>
      <dgm:spPr/>
      <dgm:t>
        <a:bodyPr/>
        <a:lstStyle/>
        <a:p>
          <a:endParaRPr lang="fr-FR"/>
        </a:p>
      </dgm:t>
    </dgm:pt>
    <dgm:pt modelId="{E8FA6616-4432-4236-BE1E-875B269AE984}" type="pres">
      <dgm:prSet presAssocID="{151738BB-6C32-45A2-8000-B9FBE443555E}" presName="Parent1" presStyleLbl="revTx" presStyleIdx="0" presStyleCnt="1">
        <dgm:presLayoutVars>
          <dgm:chMax val="1"/>
          <dgm:chPref val="1"/>
          <dgm:bulletEnabled val="1"/>
        </dgm:presLayoutVars>
      </dgm:prSet>
      <dgm:spPr/>
      <dgm:t>
        <a:bodyPr/>
        <a:lstStyle/>
        <a:p>
          <a:endParaRPr lang="fr-FR"/>
        </a:p>
      </dgm:t>
    </dgm:pt>
  </dgm:ptLst>
  <dgm:cxnLst>
    <dgm:cxn modelId="{4BE6DD52-128E-477D-B194-58D373FFEF79}" srcId="{315C6DD8-738B-4282-9CEE-80B2DA190A63}" destId="{151738BB-6C32-45A2-8000-B9FBE443555E}" srcOrd="0" destOrd="0" parTransId="{46E869F3-7A02-4FA7-A6A8-330AA4D3C04A}" sibTransId="{6595A252-B8C0-4B54-88F4-529A93EF8D40}"/>
    <dgm:cxn modelId="{A0EA2ECE-763F-43DB-87E5-11ADCB7B8A56}" type="presOf" srcId="{315C6DD8-738B-4282-9CEE-80B2DA190A63}" destId="{D4794DF3-522F-49F8-AE18-BC8A73D6257A}" srcOrd="0" destOrd="0" presId="urn:microsoft.com/office/officeart/2009/layout/CircleArrowProcess"/>
    <dgm:cxn modelId="{5D970FC0-AEF5-4765-97F7-54DDE703A1DB}" type="presOf" srcId="{151738BB-6C32-45A2-8000-B9FBE443555E}" destId="{E8FA6616-4432-4236-BE1E-875B269AE984}" srcOrd="0" destOrd="0" presId="urn:microsoft.com/office/officeart/2009/layout/CircleArrowProcess"/>
    <dgm:cxn modelId="{47165F9A-CFE7-4C77-8FCD-514C00BCD4C7}" type="presParOf" srcId="{D4794DF3-522F-49F8-AE18-BC8A73D6257A}" destId="{3A276E21-5485-41E6-9A33-8221C76A2654}" srcOrd="0" destOrd="0" presId="urn:microsoft.com/office/officeart/2009/layout/CircleArrowProcess"/>
    <dgm:cxn modelId="{EC481618-89A7-426D-AFC2-CC2E98C3A9CD}" type="presParOf" srcId="{3A276E21-5485-41E6-9A33-8221C76A2654}" destId="{E2E0D2F7-EE3D-458B-9CB5-691C26E7376C}" srcOrd="0" destOrd="0" presId="urn:microsoft.com/office/officeart/2009/layout/CircleArrowProcess"/>
    <dgm:cxn modelId="{89022C2A-E529-402D-87E2-A8CE069376BA}" type="presParOf" srcId="{D4794DF3-522F-49F8-AE18-BC8A73D6257A}" destId="{E8FA6616-4432-4236-BE1E-875B269AE984}" srcOrd="1" destOrd="0" presId="urn:microsoft.com/office/officeart/2009/layout/CircleArrowProcess"/>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5D3050E-432F-464B-B951-4B639E02509B}" type="doc">
      <dgm:prSet loTypeId="urn:microsoft.com/office/officeart/2005/8/layout/default" loCatId="list" qsTypeId="urn:microsoft.com/office/officeart/2005/8/quickstyle/simple1" qsCatId="simple" csTypeId="urn:microsoft.com/office/officeart/2005/8/colors/colorful3" csCatId="colorful" phldr="1"/>
      <dgm:spPr/>
      <dgm:t>
        <a:bodyPr/>
        <a:lstStyle/>
        <a:p>
          <a:endParaRPr lang="fr-FR"/>
        </a:p>
      </dgm:t>
    </dgm:pt>
    <dgm:pt modelId="{2DD0C7D1-F1FF-4A7E-9AF5-56480CB192F8}">
      <dgm:prSet phldrT="[Texte]"/>
      <dgm:spPr/>
      <dgm:t>
        <a:bodyPr/>
        <a:lstStyle/>
        <a:p>
          <a:r>
            <a:rPr lang="fr-FR" dirty="0" smtClean="0"/>
            <a:t>Bilans FSE exigibles juin 2021: 46 (mais quelques reports ont été accordés)</a:t>
          </a:r>
          <a:endParaRPr lang="fr-FR" dirty="0"/>
        </a:p>
      </dgm:t>
    </dgm:pt>
    <dgm:pt modelId="{6269B872-6833-489B-A486-C8FBBC7DACA4}" type="parTrans" cxnId="{60AC8677-0D21-4C30-BAAD-D0F982347AD4}">
      <dgm:prSet/>
      <dgm:spPr/>
      <dgm:t>
        <a:bodyPr/>
        <a:lstStyle/>
        <a:p>
          <a:endParaRPr lang="fr-FR"/>
        </a:p>
      </dgm:t>
    </dgm:pt>
    <dgm:pt modelId="{B70C4374-F4BC-4A43-BA02-E830176DD698}" type="sibTrans" cxnId="{60AC8677-0D21-4C30-BAAD-D0F982347AD4}">
      <dgm:prSet/>
      <dgm:spPr/>
      <dgm:t>
        <a:bodyPr/>
        <a:lstStyle/>
        <a:p>
          <a:endParaRPr lang="fr-FR"/>
        </a:p>
      </dgm:t>
    </dgm:pt>
    <dgm:pt modelId="{D2DB8655-B055-433D-8791-2C36884CABE4}">
      <dgm:prSet phldrT="[Texte]"/>
      <dgm:spPr/>
      <dgm:t>
        <a:bodyPr/>
        <a:lstStyle/>
        <a:p>
          <a:r>
            <a:rPr lang="fr-FR" dirty="0" smtClean="0"/>
            <a:t>Bilans FSE exigibles fin 2021: 32</a:t>
          </a:r>
          <a:endParaRPr lang="fr-FR" dirty="0"/>
        </a:p>
      </dgm:t>
    </dgm:pt>
    <dgm:pt modelId="{C922A08E-041F-4C34-9CAB-687E29857A51}" type="parTrans" cxnId="{EF751401-8148-4AFC-8CC5-9F62757B3434}">
      <dgm:prSet/>
      <dgm:spPr/>
      <dgm:t>
        <a:bodyPr/>
        <a:lstStyle/>
        <a:p>
          <a:endParaRPr lang="fr-FR"/>
        </a:p>
      </dgm:t>
    </dgm:pt>
    <dgm:pt modelId="{CE978A13-403D-40E7-AF92-D188BC9DD5E1}" type="sibTrans" cxnId="{EF751401-8148-4AFC-8CC5-9F62757B3434}">
      <dgm:prSet/>
      <dgm:spPr/>
      <dgm:t>
        <a:bodyPr/>
        <a:lstStyle/>
        <a:p>
          <a:endParaRPr lang="fr-FR"/>
        </a:p>
      </dgm:t>
    </dgm:pt>
    <dgm:pt modelId="{FC91219E-5057-42A7-9C53-E5AA1D7F73FB}">
      <dgm:prSet phldrT="[Texte]"/>
      <dgm:spPr/>
      <dgm:t>
        <a:bodyPr/>
        <a:lstStyle/>
        <a:p>
          <a:r>
            <a:rPr lang="fr-FR" dirty="0" smtClean="0"/>
            <a:t>bilans FSE exigibles  juin 2022: 63</a:t>
          </a:r>
          <a:endParaRPr lang="fr-FR" dirty="0"/>
        </a:p>
      </dgm:t>
    </dgm:pt>
    <dgm:pt modelId="{479710EC-B5F2-4963-A26B-A7681F9A724A}" type="parTrans" cxnId="{EC58AE0A-3FD3-4EED-8B48-FC1DEDC6DB93}">
      <dgm:prSet/>
      <dgm:spPr/>
      <dgm:t>
        <a:bodyPr/>
        <a:lstStyle/>
        <a:p>
          <a:endParaRPr lang="fr-FR"/>
        </a:p>
      </dgm:t>
    </dgm:pt>
    <dgm:pt modelId="{74D4373C-6361-4D06-B0A7-E205D87E4943}" type="sibTrans" cxnId="{EC58AE0A-3FD3-4EED-8B48-FC1DEDC6DB93}">
      <dgm:prSet/>
      <dgm:spPr/>
      <dgm:t>
        <a:bodyPr/>
        <a:lstStyle/>
        <a:p>
          <a:endParaRPr lang="fr-FR"/>
        </a:p>
      </dgm:t>
    </dgm:pt>
    <dgm:pt modelId="{C2B9604F-0155-42B7-BE84-5F83FA503B33}">
      <dgm:prSet phldrT="[Texte]"/>
      <dgm:spPr/>
      <dgm:t>
        <a:bodyPr/>
        <a:lstStyle/>
        <a:p>
          <a:r>
            <a:rPr lang="fr-FR" dirty="0" smtClean="0"/>
            <a:t>Bilans IEJ exigibles: 47 dont 35 exigibles au 30/12/2021</a:t>
          </a:r>
          <a:endParaRPr lang="fr-FR" dirty="0"/>
        </a:p>
      </dgm:t>
    </dgm:pt>
    <dgm:pt modelId="{2DF657E6-3E39-447D-AAED-210C98D0FA48}" type="parTrans" cxnId="{46CE44A9-72B9-44EB-8A89-E4514A842F35}">
      <dgm:prSet/>
      <dgm:spPr/>
      <dgm:t>
        <a:bodyPr/>
        <a:lstStyle/>
        <a:p>
          <a:endParaRPr lang="fr-FR"/>
        </a:p>
      </dgm:t>
    </dgm:pt>
    <dgm:pt modelId="{ABAF6BDA-3C2B-48FA-A95B-CA720696B1B1}" type="sibTrans" cxnId="{46CE44A9-72B9-44EB-8A89-E4514A842F35}">
      <dgm:prSet/>
      <dgm:spPr/>
      <dgm:t>
        <a:bodyPr/>
        <a:lstStyle/>
        <a:p>
          <a:endParaRPr lang="fr-FR"/>
        </a:p>
      </dgm:t>
    </dgm:pt>
    <dgm:pt modelId="{EF3CA9AB-5BE2-4C52-AAB1-1A8458DC829F}">
      <dgm:prSet phldrT="[Texte]"/>
      <dgm:spPr/>
      <dgm:t>
        <a:bodyPr/>
        <a:lstStyle/>
        <a:p>
          <a:r>
            <a:rPr lang="fr-FR" dirty="0" smtClean="0"/>
            <a:t>1 seul exigible au 28/02/2022 cause suspension liée à la crise du COVID</a:t>
          </a:r>
          <a:endParaRPr lang="fr-FR" dirty="0"/>
        </a:p>
      </dgm:t>
    </dgm:pt>
    <dgm:pt modelId="{B4604E2F-5934-457D-AF82-D6E44B9C90C2}" type="parTrans" cxnId="{CBA93668-F745-442E-98C8-316B8ADC17C8}">
      <dgm:prSet/>
      <dgm:spPr/>
      <dgm:t>
        <a:bodyPr/>
        <a:lstStyle/>
        <a:p>
          <a:endParaRPr lang="fr-FR"/>
        </a:p>
      </dgm:t>
    </dgm:pt>
    <dgm:pt modelId="{8DC73E5B-972C-4B11-9852-9D7DCF73AA95}" type="sibTrans" cxnId="{CBA93668-F745-442E-98C8-316B8ADC17C8}">
      <dgm:prSet/>
      <dgm:spPr/>
      <dgm:t>
        <a:bodyPr/>
        <a:lstStyle/>
        <a:p>
          <a:endParaRPr lang="fr-FR"/>
        </a:p>
      </dgm:t>
    </dgm:pt>
    <dgm:pt modelId="{C69BA485-2F1C-4633-9852-5C52B5042EAA}" type="pres">
      <dgm:prSet presAssocID="{35D3050E-432F-464B-B951-4B639E02509B}" presName="diagram" presStyleCnt="0">
        <dgm:presLayoutVars>
          <dgm:dir/>
          <dgm:resizeHandles val="exact"/>
        </dgm:presLayoutVars>
      </dgm:prSet>
      <dgm:spPr/>
      <dgm:t>
        <a:bodyPr/>
        <a:lstStyle/>
        <a:p>
          <a:endParaRPr lang="fr-FR"/>
        </a:p>
      </dgm:t>
    </dgm:pt>
    <dgm:pt modelId="{ABF4BFF5-34BA-46F8-9467-AE2DFE458412}" type="pres">
      <dgm:prSet presAssocID="{2DD0C7D1-F1FF-4A7E-9AF5-56480CB192F8}" presName="node" presStyleLbl="node1" presStyleIdx="0" presStyleCnt="5">
        <dgm:presLayoutVars>
          <dgm:bulletEnabled val="1"/>
        </dgm:presLayoutVars>
      </dgm:prSet>
      <dgm:spPr/>
      <dgm:t>
        <a:bodyPr/>
        <a:lstStyle/>
        <a:p>
          <a:endParaRPr lang="fr-FR"/>
        </a:p>
      </dgm:t>
    </dgm:pt>
    <dgm:pt modelId="{48B0C3E9-23E4-4603-97BA-C0FD9883C064}" type="pres">
      <dgm:prSet presAssocID="{B70C4374-F4BC-4A43-BA02-E830176DD698}" presName="sibTrans" presStyleCnt="0"/>
      <dgm:spPr/>
    </dgm:pt>
    <dgm:pt modelId="{C56AD1F0-D1F8-408A-8890-54E13560D9BB}" type="pres">
      <dgm:prSet presAssocID="{D2DB8655-B055-433D-8791-2C36884CABE4}" presName="node" presStyleLbl="node1" presStyleIdx="1" presStyleCnt="5">
        <dgm:presLayoutVars>
          <dgm:bulletEnabled val="1"/>
        </dgm:presLayoutVars>
      </dgm:prSet>
      <dgm:spPr/>
      <dgm:t>
        <a:bodyPr/>
        <a:lstStyle/>
        <a:p>
          <a:endParaRPr lang="fr-FR"/>
        </a:p>
      </dgm:t>
    </dgm:pt>
    <dgm:pt modelId="{CEDEA05B-500F-4B57-99C3-4EA82CB9CF6A}" type="pres">
      <dgm:prSet presAssocID="{CE978A13-403D-40E7-AF92-D188BC9DD5E1}" presName="sibTrans" presStyleCnt="0"/>
      <dgm:spPr/>
    </dgm:pt>
    <dgm:pt modelId="{27401E1F-8E47-4B37-B2B0-13343E64136E}" type="pres">
      <dgm:prSet presAssocID="{FC91219E-5057-42A7-9C53-E5AA1D7F73FB}" presName="node" presStyleLbl="node1" presStyleIdx="2" presStyleCnt="5">
        <dgm:presLayoutVars>
          <dgm:bulletEnabled val="1"/>
        </dgm:presLayoutVars>
      </dgm:prSet>
      <dgm:spPr/>
      <dgm:t>
        <a:bodyPr/>
        <a:lstStyle/>
        <a:p>
          <a:endParaRPr lang="fr-FR"/>
        </a:p>
      </dgm:t>
    </dgm:pt>
    <dgm:pt modelId="{602565BB-4F55-4F56-8271-25481C9B7A15}" type="pres">
      <dgm:prSet presAssocID="{74D4373C-6361-4D06-B0A7-E205D87E4943}" presName="sibTrans" presStyleCnt="0"/>
      <dgm:spPr/>
    </dgm:pt>
    <dgm:pt modelId="{99A5F42F-7778-4085-9F64-CFF12D5803FE}" type="pres">
      <dgm:prSet presAssocID="{C2B9604F-0155-42B7-BE84-5F83FA503B33}" presName="node" presStyleLbl="node1" presStyleIdx="3" presStyleCnt="5">
        <dgm:presLayoutVars>
          <dgm:bulletEnabled val="1"/>
        </dgm:presLayoutVars>
      </dgm:prSet>
      <dgm:spPr/>
      <dgm:t>
        <a:bodyPr/>
        <a:lstStyle/>
        <a:p>
          <a:endParaRPr lang="fr-FR"/>
        </a:p>
      </dgm:t>
    </dgm:pt>
    <dgm:pt modelId="{66A7D02F-7046-498D-AEE7-88B118870376}" type="pres">
      <dgm:prSet presAssocID="{ABAF6BDA-3C2B-48FA-A95B-CA720696B1B1}" presName="sibTrans" presStyleCnt="0"/>
      <dgm:spPr/>
    </dgm:pt>
    <dgm:pt modelId="{6008CC0E-D351-4E15-A02B-913527307B90}" type="pres">
      <dgm:prSet presAssocID="{EF3CA9AB-5BE2-4C52-AAB1-1A8458DC829F}" presName="node" presStyleLbl="node1" presStyleIdx="4" presStyleCnt="5">
        <dgm:presLayoutVars>
          <dgm:bulletEnabled val="1"/>
        </dgm:presLayoutVars>
      </dgm:prSet>
      <dgm:spPr/>
      <dgm:t>
        <a:bodyPr/>
        <a:lstStyle/>
        <a:p>
          <a:endParaRPr lang="fr-FR"/>
        </a:p>
      </dgm:t>
    </dgm:pt>
  </dgm:ptLst>
  <dgm:cxnLst>
    <dgm:cxn modelId="{64DE0997-4D65-40D3-A8FC-3F3D8FB9548C}" type="presOf" srcId="{EF3CA9AB-5BE2-4C52-AAB1-1A8458DC829F}" destId="{6008CC0E-D351-4E15-A02B-913527307B90}" srcOrd="0" destOrd="0" presId="urn:microsoft.com/office/officeart/2005/8/layout/default"/>
    <dgm:cxn modelId="{EB175F2F-39E8-4E57-A663-A2ED88A158E6}" type="presOf" srcId="{D2DB8655-B055-433D-8791-2C36884CABE4}" destId="{C56AD1F0-D1F8-408A-8890-54E13560D9BB}" srcOrd="0" destOrd="0" presId="urn:microsoft.com/office/officeart/2005/8/layout/default"/>
    <dgm:cxn modelId="{EF751401-8148-4AFC-8CC5-9F62757B3434}" srcId="{35D3050E-432F-464B-B951-4B639E02509B}" destId="{D2DB8655-B055-433D-8791-2C36884CABE4}" srcOrd="1" destOrd="0" parTransId="{C922A08E-041F-4C34-9CAB-687E29857A51}" sibTransId="{CE978A13-403D-40E7-AF92-D188BC9DD5E1}"/>
    <dgm:cxn modelId="{61D360EE-5E1F-4B8B-84EE-F28650FABD84}" type="presOf" srcId="{FC91219E-5057-42A7-9C53-E5AA1D7F73FB}" destId="{27401E1F-8E47-4B37-B2B0-13343E64136E}" srcOrd="0" destOrd="0" presId="urn:microsoft.com/office/officeart/2005/8/layout/default"/>
    <dgm:cxn modelId="{60AC8677-0D21-4C30-BAAD-D0F982347AD4}" srcId="{35D3050E-432F-464B-B951-4B639E02509B}" destId="{2DD0C7D1-F1FF-4A7E-9AF5-56480CB192F8}" srcOrd="0" destOrd="0" parTransId="{6269B872-6833-489B-A486-C8FBBC7DACA4}" sibTransId="{B70C4374-F4BC-4A43-BA02-E830176DD698}"/>
    <dgm:cxn modelId="{6CD687E7-399A-43C7-9327-7F94599F6FC7}" type="presOf" srcId="{2DD0C7D1-F1FF-4A7E-9AF5-56480CB192F8}" destId="{ABF4BFF5-34BA-46F8-9467-AE2DFE458412}" srcOrd="0" destOrd="0" presId="urn:microsoft.com/office/officeart/2005/8/layout/default"/>
    <dgm:cxn modelId="{DEC43381-E71B-4ABA-91F2-8921F7885EC7}" type="presOf" srcId="{C2B9604F-0155-42B7-BE84-5F83FA503B33}" destId="{99A5F42F-7778-4085-9F64-CFF12D5803FE}" srcOrd="0" destOrd="0" presId="urn:microsoft.com/office/officeart/2005/8/layout/default"/>
    <dgm:cxn modelId="{C6038C6C-6C93-4F27-97E2-37A0BF7B8A5C}" type="presOf" srcId="{35D3050E-432F-464B-B951-4B639E02509B}" destId="{C69BA485-2F1C-4633-9852-5C52B5042EAA}" srcOrd="0" destOrd="0" presId="urn:microsoft.com/office/officeart/2005/8/layout/default"/>
    <dgm:cxn modelId="{CBA93668-F745-442E-98C8-316B8ADC17C8}" srcId="{35D3050E-432F-464B-B951-4B639E02509B}" destId="{EF3CA9AB-5BE2-4C52-AAB1-1A8458DC829F}" srcOrd="4" destOrd="0" parTransId="{B4604E2F-5934-457D-AF82-D6E44B9C90C2}" sibTransId="{8DC73E5B-972C-4B11-9852-9D7DCF73AA95}"/>
    <dgm:cxn modelId="{46CE44A9-72B9-44EB-8A89-E4514A842F35}" srcId="{35D3050E-432F-464B-B951-4B639E02509B}" destId="{C2B9604F-0155-42B7-BE84-5F83FA503B33}" srcOrd="3" destOrd="0" parTransId="{2DF657E6-3E39-447D-AAED-210C98D0FA48}" sibTransId="{ABAF6BDA-3C2B-48FA-A95B-CA720696B1B1}"/>
    <dgm:cxn modelId="{EC58AE0A-3FD3-4EED-8B48-FC1DEDC6DB93}" srcId="{35D3050E-432F-464B-B951-4B639E02509B}" destId="{FC91219E-5057-42A7-9C53-E5AA1D7F73FB}" srcOrd="2" destOrd="0" parTransId="{479710EC-B5F2-4963-A26B-A7681F9A724A}" sibTransId="{74D4373C-6361-4D06-B0A7-E205D87E4943}"/>
    <dgm:cxn modelId="{4C3E38C9-7A9E-4546-8739-F517C3B8CDC5}" type="presParOf" srcId="{C69BA485-2F1C-4633-9852-5C52B5042EAA}" destId="{ABF4BFF5-34BA-46F8-9467-AE2DFE458412}" srcOrd="0" destOrd="0" presId="urn:microsoft.com/office/officeart/2005/8/layout/default"/>
    <dgm:cxn modelId="{3C0C6754-93F8-4E84-BCCC-58EC257E7ED2}" type="presParOf" srcId="{C69BA485-2F1C-4633-9852-5C52B5042EAA}" destId="{48B0C3E9-23E4-4603-97BA-C0FD9883C064}" srcOrd="1" destOrd="0" presId="urn:microsoft.com/office/officeart/2005/8/layout/default"/>
    <dgm:cxn modelId="{C9A6550D-9E1C-4300-BAFF-116FDDB5C645}" type="presParOf" srcId="{C69BA485-2F1C-4633-9852-5C52B5042EAA}" destId="{C56AD1F0-D1F8-408A-8890-54E13560D9BB}" srcOrd="2" destOrd="0" presId="urn:microsoft.com/office/officeart/2005/8/layout/default"/>
    <dgm:cxn modelId="{E1E0021D-B18D-4B28-9091-FF30B6730E20}" type="presParOf" srcId="{C69BA485-2F1C-4633-9852-5C52B5042EAA}" destId="{CEDEA05B-500F-4B57-99C3-4EA82CB9CF6A}" srcOrd="3" destOrd="0" presId="urn:microsoft.com/office/officeart/2005/8/layout/default"/>
    <dgm:cxn modelId="{CEA07050-A5A5-45CC-B894-A2A9BA7665B2}" type="presParOf" srcId="{C69BA485-2F1C-4633-9852-5C52B5042EAA}" destId="{27401E1F-8E47-4B37-B2B0-13343E64136E}" srcOrd="4" destOrd="0" presId="urn:microsoft.com/office/officeart/2005/8/layout/default"/>
    <dgm:cxn modelId="{8CBDA17E-5110-408A-B62D-B81C0C726307}" type="presParOf" srcId="{C69BA485-2F1C-4633-9852-5C52B5042EAA}" destId="{602565BB-4F55-4F56-8271-25481C9B7A15}" srcOrd="5" destOrd="0" presId="urn:microsoft.com/office/officeart/2005/8/layout/default"/>
    <dgm:cxn modelId="{A1B49BE5-3C67-496F-BCFE-71841F508138}" type="presParOf" srcId="{C69BA485-2F1C-4633-9852-5C52B5042EAA}" destId="{99A5F42F-7778-4085-9F64-CFF12D5803FE}" srcOrd="6" destOrd="0" presId="urn:microsoft.com/office/officeart/2005/8/layout/default"/>
    <dgm:cxn modelId="{6CC3A1AA-75FA-426C-ACA7-E4189AB7B22D}" type="presParOf" srcId="{C69BA485-2F1C-4633-9852-5C52B5042EAA}" destId="{66A7D02F-7046-498D-AEE7-88B118870376}" srcOrd="7" destOrd="0" presId="urn:microsoft.com/office/officeart/2005/8/layout/default"/>
    <dgm:cxn modelId="{A616AD06-4ACC-4CD4-92A1-8B4209356414}" type="presParOf" srcId="{C69BA485-2F1C-4633-9852-5C52B5042EAA}" destId="{6008CC0E-D351-4E15-A02B-913527307B90}"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0.xml><?xml version="1.0" encoding="utf-8"?>
<dgm:dataModel xmlns:dgm="http://schemas.openxmlformats.org/drawingml/2006/diagram" xmlns:a="http://schemas.openxmlformats.org/drawingml/2006/main">
  <dgm:ptLst>
    <dgm:pt modelId="{EBC866D2-FDCF-40BA-95D5-4E9B31A3478B}" type="doc">
      <dgm:prSet loTypeId="urn:microsoft.com/office/officeart/2005/8/layout/hierarchy2" loCatId="hierarchy" qsTypeId="urn:microsoft.com/office/officeart/2005/8/quickstyle/simple1" qsCatId="simple" csTypeId="urn:microsoft.com/office/officeart/2005/8/colors/accent3_1" csCatId="accent3" phldr="1"/>
      <dgm:spPr/>
      <dgm:t>
        <a:bodyPr/>
        <a:lstStyle/>
        <a:p>
          <a:endParaRPr lang="fr-FR"/>
        </a:p>
      </dgm:t>
    </dgm:pt>
    <dgm:pt modelId="{2829C900-8118-4255-9E48-8A1495B4D138}">
      <dgm:prSet phldrT="[Texte]" custT="1">
        <dgm:style>
          <a:lnRef idx="2">
            <a:schemeClr val="accent1"/>
          </a:lnRef>
          <a:fillRef idx="1">
            <a:schemeClr val="lt1"/>
          </a:fillRef>
          <a:effectRef idx="0">
            <a:schemeClr val="accent1"/>
          </a:effectRef>
          <a:fontRef idx="minor">
            <a:schemeClr val="dk1"/>
          </a:fontRef>
        </dgm:style>
      </dgm:prSet>
      <dgm:spPr>
        <a:ln>
          <a:solidFill>
            <a:srgbClr val="009999"/>
          </a:solidFill>
        </a:ln>
      </dgm:spPr>
      <dgm:t>
        <a:bodyPr/>
        <a:lstStyle/>
        <a:p>
          <a:r>
            <a:rPr lang="fr-FR" sz="1200" b="1" dirty="0" smtClean="0"/>
            <a:t>616 « J’aime » </a:t>
          </a:r>
        </a:p>
        <a:p>
          <a:r>
            <a:rPr lang="fr-FR" sz="2000" b="1" dirty="0" smtClean="0"/>
            <a:t>689 abonnés</a:t>
          </a:r>
          <a:endParaRPr lang="fr-FR" sz="2000" b="1" dirty="0"/>
        </a:p>
      </dgm:t>
    </dgm:pt>
    <dgm:pt modelId="{73BCF898-FA84-4BC9-AE2C-F003CE095351}" type="parTrans" cxnId="{FAA7708D-A884-4206-A5FD-A6527283AA31}">
      <dgm:prSet/>
      <dgm:spPr/>
      <dgm:t>
        <a:bodyPr/>
        <a:lstStyle/>
        <a:p>
          <a:endParaRPr lang="fr-FR">
            <a:solidFill>
              <a:schemeClr val="bg1"/>
            </a:solidFill>
          </a:endParaRPr>
        </a:p>
      </dgm:t>
    </dgm:pt>
    <dgm:pt modelId="{BE78B55A-4187-4E74-B76A-B4FD473375CF}" type="sibTrans" cxnId="{FAA7708D-A884-4206-A5FD-A6527283AA31}">
      <dgm:prSet/>
      <dgm:spPr/>
      <dgm:t>
        <a:bodyPr/>
        <a:lstStyle/>
        <a:p>
          <a:endParaRPr lang="fr-FR">
            <a:solidFill>
              <a:schemeClr val="bg1"/>
            </a:solidFill>
          </a:endParaRPr>
        </a:p>
      </dgm:t>
    </dgm:pt>
    <dgm:pt modelId="{8E7AD9F5-17D1-4903-B9B6-928DEF894EE4}">
      <dgm:prSet phldrT="[Texte]">
        <dgm:style>
          <a:lnRef idx="2">
            <a:schemeClr val="accent1"/>
          </a:lnRef>
          <a:fillRef idx="1">
            <a:schemeClr val="lt1"/>
          </a:fillRef>
          <a:effectRef idx="0">
            <a:schemeClr val="accent1"/>
          </a:effectRef>
          <a:fontRef idx="minor">
            <a:schemeClr val="dk1"/>
          </a:fontRef>
        </dgm:style>
      </dgm:prSet>
      <dgm:spPr>
        <a:ln>
          <a:solidFill>
            <a:srgbClr val="009999"/>
          </a:solidFill>
        </a:ln>
      </dgm:spPr>
      <dgm:t>
        <a:bodyPr/>
        <a:lstStyle/>
        <a:p>
          <a:r>
            <a:rPr lang="fr-FR" b="1" dirty="0" smtClean="0"/>
            <a:t>Relayer l’actualité du territoire PACA</a:t>
          </a:r>
        </a:p>
        <a:p>
          <a:r>
            <a:rPr lang="fr-FR" b="0" dirty="0" smtClean="0"/>
            <a:t>Actualité DREETS, des partenaires, des  porteurs conventionnés</a:t>
          </a:r>
          <a:endParaRPr lang="fr-FR" b="0" dirty="0"/>
        </a:p>
      </dgm:t>
    </dgm:pt>
    <dgm:pt modelId="{29AFBB2D-7ACF-4BB5-8EB8-DB0C781EE917}" type="parTrans" cxnId="{5666E8E8-FBBF-4095-A705-3D5D7878143D}">
      <dgm:prSet/>
      <dgm:spPr/>
      <dgm:t>
        <a:bodyPr/>
        <a:lstStyle/>
        <a:p>
          <a:endParaRPr lang="fr-FR" dirty="0">
            <a:solidFill>
              <a:schemeClr val="bg1"/>
            </a:solidFill>
          </a:endParaRPr>
        </a:p>
      </dgm:t>
    </dgm:pt>
    <dgm:pt modelId="{7AD98037-DA47-46F1-B07F-E68C1B87CCFD}" type="sibTrans" cxnId="{5666E8E8-FBBF-4095-A705-3D5D7878143D}">
      <dgm:prSet/>
      <dgm:spPr/>
      <dgm:t>
        <a:bodyPr/>
        <a:lstStyle/>
        <a:p>
          <a:endParaRPr lang="fr-FR">
            <a:solidFill>
              <a:schemeClr val="bg1"/>
            </a:solidFill>
          </a:endParaRPr>
        </a:p>
      </dgm:t>
    </dgm:pt>
    <dgm:pt modelId="{C87ED661-95A7-4D45-98BB-7804F7BF1A40}">
      <dgm:prSet>
        <dgm:style>
          <a:lnRef idx="2">
            <a:schemeClr val="accent1"/>
          </a:lnRef>
          <a:fillRef idx="1">
            <a:schemeClr val="lt1"/>
          </a:fillRef>
          <a:effectRef idx="0">
            <a:schemeClr val="accent1"/>
          </a:effectRef>
          <a:fontRef idx="minor">
            <a:schemeClr val="dk1"/>
          </a:fontRef>
        </dgm:style>
      </dgm:prSet>
      <dgm:spPr>
        <a:ln>
          <a:solidFill>
            <a:srgbClr val="009999"/>
          </a:solidFill>
        </a:ln>
      </dgm:spPr>
      <dgm:t>
        <a:bodyPr/>
        <a:lstStyle/>
        <a:p>
          <a:r>
            <a:rPr lang="fr-FR" b="1" dirty="0" smtClean="0"/>
            <a:t>Diffusion des vidéos des contenus DREETS</a:t>
          </a:r>
        </a:p>
      </dgm:t>
    </dgm:pt>
    <dgm:pt modelId="{37D1B610-D4D8-4A4C-9327-3DD9743E280E}" type="parTrans" cxnId="{43873985-9BBA-4511-B6D4-CA6B3E1741C8}">
      <dgm:prSet/>
      <dgm:spPr/>
      <dgm:t>
        <a:bodyPr/>
        <a:lstStyle/>
        <a:p>
          <a:endParaRPr lang="fr-FR" dirty="0">
            <a:solidFill>
              <a:schemeClr val="bg1"/>
            </a:solidFill>
          </a:endParaRPr>
        </a:p>
      </dgm:t>
    </dgm:pt>
    <dgm:pt modelId="{5DB1392D-E3D3-489C-A00F-3E8D0B204DB1}" type="sibTrans" cxnId="{43873985-9BBA-4511-B6D4-CA6B3E1741C8}">
      <dgm:prSet/>
      <dgm:spPr/>
      <dgm:t>
        <a:bodyPr/>
        <a:lstStyle/>
        <a:p>
          <a:endParaRPr lang="fr-FR">
            <a:solidFill>
              <a:schemeClr val="bg1"/>
            </a:solidFill>
          </a:endParaRPr>
        </a:p>
      </dgm:t>
    </dgm:pt>
    <dgm:pt modelId="{4EA498FE-3DFB-4BBA-8C8B-7DDD74F7774F}">
      <dgm:prSet>
        <dgm:style>
          <a:lnRef idx="2">
            <a:schemeClr val="accent1"/>
          </a:lnRef>
          <a:fillRef idx="1">
            <a:schemeClr val="lt1"/>
          </a:fillRef>
          <a:effectRef idx="0">
            <a:schemeClr val="accent1"/>
          </a:effectRef>
          <a:fontRef idx="minor">
            <a:schemeClr val="dk1"/>
          </a:fontRef>
        </dgm:style>
      </dgm:prSet>
      <dgm:spPr>
        <a:ln>
          <a:solidFill>
            <a:srgbClr val="009999"/>
          </a:solidFill>
        </a:ln>
      </dgm:spPr>
      <dgm:t>
        <a:bodyPr/>
        <a:lstStyle/>
        <a:p>
          <a:r>
            <a:rPr lang="fr-FR" b="1" dirty="0" smtClean="0"/>
            <a:t>Public cible : grand public et citoyens</a:t>
          </a:r>
        </a:p>
      </dgm:t>
    </dgm:pt>
    <dgm:pt modelId="{2949412A-2A60-4193-AA4A-933E43FC6572}" type="parTrans" cxnId="{D66C2FDE-A149-4A5E-B198-0AD3CF743A10}">
      <dgm:prSet/>
      <dgm:spPr/>
      <dgm:t>
        <a:bodyPr/>
        <a:lstStyle/>
        <a:p>
          <a:endParaRPr lang="fr-FR" dirty="0">
            <a:solidFill>
              <a:schemeClr val="bg1"/>
            </a:solidFill>
          </a:endParaRPr>
        </a:p>
      </dgm:t>
    </dgm:pt>
    <dgm:pt modelId="{1CFD0140-3EB7-4227-9BDC-50BFBE0B220C}" type="sibTrans" cxnId="{D66C2FDE-A149-4A5E-B198-0AD3CF743A10}">
      <dgm:prSet/>
      <dgm:spPr/>
      <dgm:t>
        <a:bodyPr/>
        <a:lstStyle/>
        <a:p>
          <a:endParaRPr lang="fr-FR">
            <a:solidFill>
              <a:schemeClr val="bg1"/>
            </a:solidFill>
          </a:endParaRPr>
        </a:p>
      </dgm:t>
    </dgm:pt>
    <dgm:pt modelId="{111CA109-86AF-4D2F-B104-8847B30AFB84}">
      <dgm:prSet>
        <dgm:style>
          <a:lnRef idx="2">
            <a:schemeClr val="accent1"/>
          </a:lnRef>
          <a:fillRef idx="1">
            <a:schemeClr val="lt1"/>
          </a:fillRef>
          <a:effectRef idx="0">
            <a:schemeClr val="accent1"/>
          </a:effectRef>
          <a:fontRef idx="minor">
            <a:schemeClr val="dk1"/>
          </a:fontRef>
        </dgm:style>
      </dgm:prSet>
      <dgm:spPr>
        <a:ln>
          <a:solidFill>
            <a:srgbClr val="009999"/>
          </a:solidFill>
        </a:ln>
      </dgm:spPr>
      <dgm:t>
        <a:bodyPr/>
        <a:lstStyle/>
        <a:p>
          <a:r>
            <a:rPr lang="fr-FR" b="1" dirty="0" smtClean="0"/>
            <a:t>Lancement de la nouvelle programmation En Direct sur Facebook</a:t>
          </a:r>
        </a:p>
      </dgm:t>
    </dgm:pt>
    <dgm:pt modelId="{3240A6AA-FA95-45A6-A93C-A5A6D1BA86F4}" type="parTrans" cxnId="{A89B19A0-7915-437B-9DE5-6012EA87B56D}">
      <dgm:prSet/>
      <dgm:spPr/>
      <dgm:t>
        <a:bodyPr/>
        <a:lstStyle/>
        <a:p>
          <a:endParaRPr lang="fr-FR" dirty="0"/>
        </a:p>
      </dgm:t>
    </dgm:pt>
    <dgm:pt modelId="{20170E92-4B34-4DC9-88AB-3C1884C156AE}" type="sibTrans" cxnId="{A89B19A0-7915-437B-9DE5-6012EA87B56D}">
      <dgm:prSet/>
      <dgm:spPr/>
      <dgm:t>
        <a:bodyPr/>
        <a:lstStyle/>
        <a:p>
          <a:endParaRPr lang="fr-FR"/>
        </a:p>
      </dgm:t>
    </dgm:pt>
    <dgm:pt modelId="{7E36BB9E-01A3-4CAE-9967-9A7EC776D9A2}" type="pres">
      <dgm:prSet presAssocID="{EBC866D2-FDCF-40BA-95D5-4E9B31A3478B}" presName="diagram" presStyleCnt="0">
        <dgm:presLayoutVars>
          <dgm:chPref val="1"/>
          <dgm:dir/>
          <dgm:animOne val="branch"/>
          <dgm:animLvl val="lvl"/>
          <dgm:resizeHandles val="exact"/>
        </dgm:presLayoutVars>
      </dgm:prSet>
      <dgm:spPr/>
      <dgm:t>
        <a:bodyPr/>
        <a:lstStyle/>
        <a:p>
          <a:endParaRPr lang="fr-FR"/>
        </a:p>
      </dgm:t>
    </dgm:pt>
    <dgm:pt modelId="{C2AE909F-F6B8-4CA7-9DA2-CC43BE7E54B6}" type="pres">
      <dgm:prSet presAssocID="{2829C900-8118-4255-9E48-8A1495B4D138}" presName="root1" presStyleCnt="0"/>
      <dgm:spPr/>
      <dgm:t>
        <a:bodyPr/>
        <a:lstStyle/>
        <a:p>
          <a:endParaRPr lang="fr-FR"/>
        </a:p>
      </dgm:t>
    </dgm:pt>
    <dgm:pt modelId="{C11EDCDA-7C8F-4B72-B43F-679CA79FDDB3}" type="pres">
      <dgm:prSet presAssocID="{2829C900-8118-4255-9E48-8A1495B4D138}" presName="LevelOneTextNode" presStyleLbl="node0" presStyleIdx="0" presStyleCnt="1" custLinFactY="-32134" custLinFactNeighborX="-45270" custLinFactNeighborY="-100000">
        <dgm:presLayoutVars>
          <dgm:chPref val="3"/>
        </dgm:presLayoutVars>
      </dgm:prSet>
      <dgm:spPr/>
      <dgm:t>
        <a:bodyPr/>
        <a:lstStyle/>
        <a:p>
          <a:endParaRPr lang="fr-FR"/>
        </a:p>
      </dgm:t>
    </dgm:pt>
    <dgm:pt modelId="{C15B2F6A-C48C-422A-AC21-AB4B497C729E}" type="pres">
      <dgm:prSet presAssocID="{2829C900-8118-4255-9E48-8A1495B4D138}" presName="level2hierChild" presStyleCnt="0"/>
      <dgm:spPr/>
      <dgm:t>
        <a:bodyPr/>
        <a:lstStyle/>
        <a:p>
          <a:endParaRPr lang="fr-FR"/>
        </a:p>
      </dgm:t>
    </dgm:pt>
    <dgm:pt modelId="{104553B9-B5CE-4DFB-95CE-CC1748D26638}" type="pres">
      <dgm:prSet presAssocID="{29AFBB2D-7ACF-4BB5-8EB8-DB0C781EE917}" presName="conn2-1" presStyleLbl="parChTrans1D2" presStyleIdx="0" presStyleCnt="4"/>
      <dgm:spPr/>
      <dgm:t>
        <a:bodyPr/>
        <a:lstStyle/>
        <a:p>
          <a:endParaRPr lang="fr-FR"/>
        </a:p>
      </dgm:t>
    </dgm:pt>
    <dgm:pt modelId="{000815B4-CD46-41A4-B776-24F97EE38A68}" type="pres">
      <dgm:prSet presAssocID="{29AFBB2D-7ACF-4BB5-8EB8-DB0C781EE917}" presName="connTx" presStyleLbl="parChTrans1D2" presStyleIdx="0" presStyleCnt="4"/>
      <dgm:spPr/>
      <dgm:t>
        <a:bodyPr/>
        <a:lstStyle/>
        <a:p>
          <a:endParaRPr lang="fr-FR"/>
        </a:p>
      </dgm:t>
    </dgm:pt>
    <dgm:pt modelId="{808139A3-24A7-447E-93BD-1350ED809984}" type="pres">
      <dgm:prSet presAssocID="{8E7AD9F5-17D1-4903-B9B6-928DEF894EE4}" presName="root2" presStyleCnt="0"/>
      <dgm:spPr/>
      <dgm:t>
        <a:bodyPr/>
        <a:lstStyle/>
        <a:p>
          <a:endParaRPr lang="fr-FR"/>
        </a:p>
      </dgm:t>
    </dgm:pt>
    <dgm:pt modelId="{890F8BF3-756F-478C-BA9D-0DC2C5B316C9}" type="pres">
      <dgm:prSet presAssocID="{8E7AD9F5-17D1-4903-B9B6-928DEF894EE4}" presName="LevelTwoTextNode" presStyleLbl="node2" presStyleIdx="0" presStyleCnt="4" custLinFactY="-431" custLinFactNeighborX="-3138" custLinFactNeighborY="-100000">
        <dgm:presLayoutVars>
          <dgm:chPref val="3"/>
        </dgm:presLayoutVars>
      </dgm:prSet>
      <dgm:spPr/>
      <dgm:t>
        <a:bodyPr/>
        <a:lstStyle/>
        <a:p>
          <a:endParaRPr lang="fr-FR"/>
        </a:p>
      </dgm:t>
    </dgm:pt>
    <dgm:pt modelId="{B15FE788-A8EB-44F7-BA54-07C8D000E663}" type="pres">
      <dgm:prSet presAssocID="{8E7AD9F5-17D1-4903-B9B6-928DEF894EE4}" presName="level3hierChild" presStyleCnt="0"/>
      <dgm:spPr/>
      <dgm:t>
        <a:bodyPr/>
        <a:lstStyle/>
        <a:p>
          <a:endParaRPr lang="fr-FR"/>
        </a:p>
      </dgm:t>
    </dgm:pt>
    <dgm:pt modelId="{34CE6235-83E3-4A72-ADD2-469237992D9D}" type="pres">
      <dgm:prSet presAssocID="{37D1B610-D4D8-4A4C-9327-3DD9743E280E}" presName="conn2-1" presStyleLbl="parChTrans1D2" presStyleIdx="1" presStyleCnt="4"/>
      <dgm:spPr/>
      <dgm:t>
        <a:bodyPr/>
        <a:lstStyle/>
        <a:p>
          <a:endParaRPr lang="fr-FR"/>
        </a:p>
      </dgm:t>
    </dgm:pt>
    <dgm:pt modelId="{5424C99D-DDFF-4C76-A291-BAFE6BFB915C}" type="pres">
      <dgm:prSet presAssocID="{37D1B610-D4D8-4A4C-9327-3DD9743E280E}" presName="connTx" presStyleLbl="parChTrans1D2" presStyleIdx="1" presStyleCnt="4"/>
      <dgm:spPr/>
      <dgm:t>
        <a:bodyPr/>
        <a:lstStyle/>
        <a:p>
          <a:endParaRPr lang="fr-FR"/>
        </a:p>
      </dgm:t>
    </dgm:pt>
    <dgm:pt modelId="{47FC93E9-91AB-479D-8D70-09F2089336EC}" type="pres">
      <dgm:prSet presAssocID="{C87ED661-95A7-4D45-98BB-7804F7BF1A40}" presName="root2" presStyleCnt="0"/>
      <dgm:spPr/>
      <dgm:t>
        <a:bodyPr/>
        <a:lstStyle/>
        <a:p>
          <a:endParaRPr lang="fr-FR"/>
        </a:p>
      </dgm:t>
    </dgm:pt>
    <dgm:pt modelId="{E1120579-E427-4EEC-87B7-0B9ED2728902}" type="pres">
      <dgm:prSet presAssocID="{C87ED661-95A7-4D45-98BB-7804F7BF1A40}" presName="LevelTwoTextNode" presStyleLbl="node2" presStyleIdx="1" presStyleCnt="4" custLinFactNeighborX="23846">
        <dgm:presLayoutVars>
          <dgm:chPref val="3"/>
        </dgm:presLayoutVars>
      </dgm:prSet>
      <dgm:spPr/>
      <dgm:t>
        <a:bodyPr/>
        <a:lstStyle/>
        <a:p>
          <a:endParaRPr lang="fr-FR"/>
        </a:p>
      </dgm:t>
    </dgm:pt>
    <dgm:pt modelId="{DD99E163-2189-4316-9886-254EED087AE9}" type="pres">
      <dgm:prSet presAssocID="{C87ED661-95A7-4D45-98BB-7804F7BF1A40}" presName="level3hierChild" presStyleCnt="0"/>
      <dgm:spPr/>
      <dgm:t>
        <a:bodyPr/>
        <a:lstStyle/>
        <a:p>
          <a:endParaRPr lang="fr-FR"/>
        </a:p>
      </dgm:t>
    </dgm:pt>
    <dgm:pt modelId="{D1CA6C65-E302-4AB9-A460-8C772E961B11}" type="pres">
      <dgm:prSet presAssocID="{2949412A-2A60-4193-AA4A-933E43FC6572}" presName="conn2-1" presStyleLbl="parChTrans1D2" presStyleIdx="2" presStyleCnt="4"/>
      <dgm:spPr/>
      <dgm:t>
        <a:bodyPr/>
        <a:lstStyle/>
        <a:p>
          <a:endParaRPr lang="fr-FR"/>
        </a:p>
      </dgm:t>
    </dgm:pt>
    <dgm:pt modelId="{81DEC39F-DDAE-4C4F-9E46-7B5EA838502A}" type="pres">
      <dgm:prSet presAssocID="{2949412A-2A60-4193-AA4A-933E43FC6572}" presName="connTx" presStyleLbl="parChTrans1D2" presStyleIdx="2" presStyleCnt="4"/>
      <dgm:spPr/>
      <dgm:t>
        <a:bodyPr/>
        <a:lstStyle/>
        <a:p>
          <a:endParaRPr lang="fr-FR"/>
        </a:p>
      </dgm:t>
    </dgm:pt>
    <dgm:pt modelId="{123E995A-76BC-4483-A0F5-95AA3DA87204}" type="pres">
      <dgm:prSet presAssocID="{4EA498FE-3DFB-4BBA-8C8B-7DDD74F7774F}" presName="root2" presStyleCnt="0"/>
      <dgm:spPr/>
      <dgm:t>
        <a:bodyPr/>
        <a:lstStyle/>
        <a:p>
          <a:endParaRPr lang="fr-FR"/>
        </a:p>
      </dgm:t>
    </dgm:pt>
    <dgm:pt modelId="{1DFDD0D9-BDB1-40AF-8936-368800BD5332}" type="pres">
      <dgm:prSet presAssocID="{4EA498FE-3DFB-4BBA-8C8B-7DDD74F7774F}" presName="LevelTwoTextNode" presStyleLbl="node2" presStyleIdx="2" presStyleCnt="4" custLinFactNeighborX="17101" custLinFactNeighborY="-754">
        <dgm:presLayoutVars>
          <dgm:chPref val="3"/>
        </dgm:presLayoutVars>
      </dgm:prSet>
      <dgm:spPr/>
      <dgm:t>
        <a:bodyPr/>
        <a:lstStyle/>
        <a:p>
          <a:endParaRPr lang="fr-FR"/>
        </a:p>
      </dgm:t>
    </dgm:pt>
    <dgm:pt modelId="{AA022ED0-B43F-4F81-B108-5CC7E9B5A3F8}" type="pres">
      <dgm:prSet presAssocID="{4EA498FE-3DFB-4BBA-8C8B-7DDD74F7774F}" presName="level3hierChild" presStyleCnt="0"/>
      <dgm:spPr/>
      <dgm:t>
        <a:bodyPr/>
        <a:lstStyle/>
        <a:p>
          <a:endParaRPr lang="fr-FR"/>
        </a:p>
      </dgm:t>
    </dgm:pt>
    <dgm:pt modelId="{57412DB0-2382-46BA-95E7-2BEB452EE51E}" type="pres">
      <dgm:prSet presAssocID="{3240A6AA-FA95-45A6-A93C-A5A6D1BA86F4}" presName="conn2-1" presStyleLbl="parChTrans1D2" presStyleIdx="3" presStyleCnt="4"/>
      <dgm:spPr/>
      <dgm:t>
        <a:bodyPr/>
        <a:lstStyle/>
        <a:p>
          <a:endParaRPr lang="fr-FR"/>
        </a:p>
      </dgm:t>
    </dgm:pt>
    <dgm:pt modelId="{971AA97B-9CE8-4387-8C68-90BB79686111}" type="pres">
      <dgm:prSet presAssocID="{3240A6AA-FA95-45A6-A93C-A5A6D1BA86F4}" presName="connTx" presStyleLbl="parChTrans1D2" presStyleIdx="3" presStyleCnt="4"/>
      <dgm:spPr/>
      <dgm:t>
        <a:bodyPr/>
        <a:lstStyle/>
        <a:p>
          <a:endParaRPr lang="fr-FR"/>
        </a:p>
      </dgm:t>
    </dgm:pt>
    <dgm:pt modelId="{0CCD9F67-DFF9-4A5F-BDDD-D42DF955161C}" type="pres">
      <dgm:prSet presAssocID="{111CA109-86AF-4D2F-B104-8847B30AFB84}" presName="root2" presStyleCnt="0"/>
      <dgm:spPr/>
      <dgm:t>
        <a:bodyPr/>
        <a:lstStyle/>
        <a:p>
          <a:endParaRPr lang="fr-FR"/>
        </a:p>
      </dgm:t>
    </dgm:pt>
    <dgm:pt modelId="{B8F3B5F0-A97A-4BE1-9978-5F896F80998A}" type="pres">
      <dgm:prSet presAssocID="{111CA109-86AF-4D2F-B104-8847B30AFB84}" presName="LevelTwoTextNode" presStyleLbl="node2" presStyleIdx="3" presStyleCnt="4">
        <dgm:presLayoutVars>
          <dgm:chPref val="3"/>
        </dgm:presLayoutVars>
      </dgm:prSet>
      <dgm:spPr/>
      <dgm:t>
        <a:bodyPr/>
        <a:lstStyle/>
        <a:p>
          <a:endParaRPr lang="fr-FR"/>
        </a:p>
      </dgm:t>
    </dgm:pt>
    <dgm:pt modelId="{307ACD40-9C1C-4A05-9909-D7C322B6EF9A}" type="pres">
      <dgm:prSet presAssocID="{111CA109-86AF-4D2F-B104-8847B30AFB84}" presName="level3hierChild" presStyleCnt="0"/>
      <dgm:spPr/>
      <dgm:t>
        <a:bodyPr/>
        <a:lstStyle/>
        <a:p>
          <a:endParaRPr lang="fr-FR"/>
        </a:p>
      </dgm:t>
    </dgm:pt>
  </dgm:ptLst>
  <dgm:cxnLst>
    <dgm:cxn modelId="{5666E8E8-FBBF-4095-A705-3D5D7878143D}" srcId="{2829C900-8118-4255-9E48-8A1495B4D138}" destId="{8E7AD9F5-17D1-4903-B9B6-928DEF894EE4}" srcOrd="0" destOrd="0" parTransId="{29AFBB2D-7ACF-4BB5-8EB8-DB0C781EE917}" sibTransId="{7AD98037-DA47-46F1-B07F-E68C1B87CCFD}"/>
    <dgm:cxn modelId="{FAA7708D-A884-4206-A5FD-A6527283AA31}" srcId="{EBC866D2-FDCF-40BA-95D5-4E9B31A3478B}" destId="{2829C900-8118-4255-9E48-8A1495B4D138}" srcOrd="0" destOrd="0" parTransId="{73BCF898-FA84-4BC9-AE2C-F003CE095351}" sibTransId="{BE78B55A-4187-4E74-B76A-B4FD473375CF}"/>
    <dgm:cxn modelId="{B6CB26FC-651B-4279-BD7F-D8C8857D5500}" type="presOf" srcId="{2949412A-2A60-4193-AA4A-933E43FC6572}" destId="{81DEC39F-DDAE-4C4F-9E46-7B5EA838502A}" srcOrd="1" destOrd="0" presId="urn:microsoft.com/office/officeart/2005/8/layout/hierarchy2"/>
    <dgm:cxn modelId="{9A27E3CC-C9D4-4486-9CBA-74556BBD745E}" type="presOf" srcId="{4EA498FE-3DFB-4BBA-8C8B-7DDD74F7774F}" destId="{1DFDD0D9-BDB1-40AF-8936-368800BD5332}" srcOrd="0" destOrd="0" presId="urn:microsoft.com/office/officeart/2005/8/layout/hierarchy2"/>
    <dgm:cxn modelId="{D66C2FDE-A149-4A5E-B198-0AD3CF743A10}" srcId="{2829C900-8118-4255-9E48-8A1495B4D138}" destId="{4EA498FE-3DFB-4BBA-8C8B-7DDD74F7774F}" srcOrd="2" destOrd="0" parTransId="{2949412A-2A60-4193-AA4A-933E43FC6572}" sibTransId="{1CFD0140-3EB7-4227-9BDC-50BFBE0B220C}"/>
    <dgm:cxn modelId="{90A7B3CE-63CB-4C00-8665-0B4998496EBB}" type="presOf" srcId="{C87ED661-95A7-4D45-98BB-7804F7BF1A40}" destId="{E1120579-E427-4EEC-87B7-0B9ED2728902}" srcOrd="0" destOrd="0" presId="urn:microsoft.com/office/officeart/2005/8/layout/hierarchy2"/>
    <dgm:cxn modelId="{0D4FCBCC-2C0E-4421-9B47-F45EAE1E3890}" type="presOf" srcId="{3240A6AA-FA95-45A6-A93C-A5A6D1BA86F4}" destId="{57412DB0-2382-46BA-95E7-2BEB452EE51E}" srcOrd="0" destOrd="0" presId="urn:microsoft.com/office/officeart/2005/8/layout/hierarchy2"/>
    <dgm:cxn modelId="{99ED0781-DC5C-41A7-B073-6556B8C89A2D}" type="presOf" srcId="{8E7AD9F5-17D1-4903-B9B6-928DEF894EE4}" destId="{890F8BF3-756F-478C-BA9D-0DC2C5B316C9}" srcOrd="0" destOrd="0" presId="urn:microsoft.com/office/officeart/2005/8/layout/hierarchy2"/>
    <dgm:cxn modelId="{DDDEDA01-7DC1-4D78-A1EA-60CC1D90F4B2}" type="presOf" srcId="{37D1B610-D4D8-4A4C-9327-3DD9743E280E}" destId="{34CE6235-83E3-4A72-ADD2-469237992D9D}" srcOrd="0" destOrd="0" presId="urn:microsoft.com/office/officeart/2005/8/layout/hierarchy2"/>
    <dgm:cxn modelId="{30BB9EE5-B9B5-4216-8D92-F52222DFCBE3}" type="presOf" srcId="{EBC866D2-FDCF-40BA-95D5-4E9B31A3478B}" destId="{7E36BB9E-01A3-4CAE-9967-9A7EC776D9A2}" srcOrd="0" destOrd="0" presId="urn:microsoft.com/office/officeart/2005/8/layout/hierarchy2"/>
    <dgm:cxn modelId="{43873985-9BBA-4511-B6D4-CA6B3E1741C8}" srcId="{2829C900-8118-4255-9E48-8A1495B4D138}" destId="{C87ED661-95A7-4D45-98BB-7804F7BF1A40}" srcOrd="1" destOrd="0" parTransId="{37D1B610-D4D8-4A4C-9327-3DD9743E280E}" sibTransId="{5DB1392D-E3D3-489C-A00F-3E8D0B204DB1}"/>
    <dgm:cxn modelId="{78994B60-BA21-493F-BBA4-CEAA23C34B7F}" type="presOf" srcId="{3240A6AA-FA95-45A6-A93C-A5A6D1BA86F4}" destId="{971AA97B-9CE8-4387-8C68-90BB79686111}" srcOrd="1" destOrd="0" presId="urn:microsoft.com/office/officeart/2005/8/layout/hierarchy2"/>
    <dgm:cxn modelId="{A89B19A0-7915-437B-9DE5-6012EA87B56D}" srcId="{2829C900-8118-4255-9E48-8A1495B4D138}" destId="{111CA109-86AF-4D2F-B104-8847B30AFB84}" srcOrd="3" destOrd="0" parTransId="{3240A6AA-FA95-45A6-A93C-A5A6D1BA86F4}" sibTransId="{20170E92-4B34-4DC9-88AB-3C1884C156AE}"/>
    <dgm:cxn modelId="{35EBA262-FB8A-4233-BFEE-1944C01C5F3F}" type="presOf" srcId="{2949412A-2A60-4193-AA4A-933E43FC6572}" destId="{D1CA6C65-E302-4AB9-A460-8C772E961B11}" srcOrd="0" destOrd="0" presId="urn:microsoft.com/office/officeart/2005/8/layout/hierarchy2"/>
    <dgm:cxn modelId="{CD466D6A-A918-408D-848F-9E4CCAE85635}" type="presOf" srcId="{29AFBB2D-7ACF-4BB5-8EB8-DB0C781EE917}" destId="{104553B9-B5CE-4DFB-95CE-CC1748D26638}" srcOrd="0" destOrd="0" presId="urn:microsoft.com/office/officeart/2005/8/layout/hierarchy2"/>
    <dgm:cxn modelId="{4CFB263E-023E-4FBF-A7AA-4E1293859EF9}" type="presOf" srcId="{29AFBB2D-7ACF-4BB5-8EB8-DB0C781EE917}" destId="{000815B4-CD46-41A4-B776-24F97EE38A68}" srcOrd="1" destOrd="0" presId="urn:microsoft.com/office/officeart/2005/8/layout/hierarchy2"/>
    <dgm:cxn modelId="{FF8ED90A-3BCD-43E7-AC86-EB05A737B1B4}" type="presOf" srcId="{111CA109-86AF-4D2F-B104-8847B30AFB84}" destId="{B8F3B5F0-A97A-4BE1-9978-5F896F80998A}" srcOrd="0" destOrd="0" presId="urn:microsoft.com/office/officeart/2005/8/layout/hierarchy2"/>
    <dgm:cxn modelId="{8BD7B867-2AB0-4F80-B56A-D01B11CCA7AB}" type="presOf" srcId="{2829C900-8118-4255-9E48-8A1495B4D138}" destId="{C11EDCDA-7C8F-4B72-B43F-679CA79FDDB3}" srcOrd="0" destOrd="0" presId="urn:microsoft.com/office/officeart/2005/8/layout/hierarchy2"/>
    <dgm:cxn modelId="{F881198D-F6B6-49F0-84BC-7A0CF5643DEF}" type="presOf" srcId="{37D1B610-D4D8-4A4C-9327-3DD9743E280E}" destId="{5424C99D-DDFF-4C76-A291-BAFE6BFB915C}" srcOrd="1" destOrd="0" presId="urn:microsoft.com/office/officeart/2005/8/layout/hierarchy2"/>
    <dgm:cxn modelId="{9F1777A9-CEE7-48EC-8726-D5FB42D8BFE8}" type="presParOf" srcId="{7E36BB9E-01A3-4CAE-9967-9A7EC776D9A2}" destId="{C2AE909F-F6B8-4CA7-9DA2-CC43BE7E54B6}" srcOrd="0" destOrd="0" presId="urn:microsoft.com/office/officeart/2005/8/layout/hierarchy2"/>
    <dgm:cxn modelId="{A18E8CBD-FB3C-4E73-82EE-EC9722EC3C61}" type="presParOf" srcId="{C2AE909F-F6B8-4CA7-9DA2-CC43BE7E54B6}" destId="{C11EDCDA-7C8F-4B72-B43F-679CA79FDDB3}" srcOrd="0" destOrd="0" presId="urn:microsoft.com/office/officeart/2005/8/layout/hierarchy2"/>
    <dgm:cxn modelId="{35337AD6-34C3-46A8-8979-3D1F9E8316DD}" type="presParOf" srcId="{C2AE909F-F6B8-4CA7-9DA2-CC43BE7E54B6}" destId="{C15B2F6A-C48C-422A-AC21-AB4B497C729E}" srcOrd="1" destOrd="0" presId="urn:microsoft.com/office/officeart/2005/8/layout/hierarchy2"/>
    <dgm:cxn modelId="{CE7DEB2B-74CB-4183-BA71-9924966D8380}" type="presParOf" srcId="{C15B2F6A-C48C-422A-AC21-AB4B497C729E}" destId="{104553B9-B5CE-4DFB-95CE-CC1748D26638}" srcOrd="0" destOrd="0" presId="urn:microsoft.com/office/officeart/2005/8/layout/hierarchy2"/>
    <dgm:cxn modelId="{FD8DE492-61C7-4BDF-BC7D-E90A99DB39F3}" type="presParOf" srcId="{104553B9-B5CE-4DFB-95CE-CC1748D26638}" destId="{000815B4-CD46-41A4-B776-24F97EE38A68}" srcOrd="0" destOrd="0" presId="urn:microsoft.com/office/officeart/2005/8/layout/hierarchy2"/>
    <dgm:cxn modelId="{FBAB2E5F-784D-4D2E-A76A-0948A690B0D4}" type="presParOf" srcId="{C15B2F6A-C48C-422A-AC21-AB4B497C729E}" destId="{808139A3-24A7-447E-93BD-1350ED809984}" srcOrd="1" destOrd="0" presId="urn:microsoft.com/office/officeart/2005/8/layout/hierarchy2"/>
    <dgm:cxn modelId="{463B71DF-7854-4CFB-9498-8A112EF3C26D}" type="presParOf" srcId="{808139A3-24A7-447E-93BD-1350ED809984}" destId="{890F8BF3-756F-478C-BA9D-0DC2C5B316C9}" srcOrd="0" destOrd="0" presId="urn:microsoft.com/office/officeart/2005/8/layout/hierarchy2"/>
    <dgm:cxn modelId="{697E78E1-A6F3-4E45-8DA6-A0D92A33B50D}" type="presParOf" srcId="{808139A3-24A7-447E-93BD-1350ED809984}" destId="{B15FE788-A8EB-44F7-BA54-07C8D000E663}" srcOrd="1" destOrd="0" presId="urn:microsoft.com/office/officeart/2005/8/layout/hierarchy2"/>
    <dgm:cxn modelId="{08FE1FE1-5587-4B1D-8584-537BED495EB0}" type="presParOf" srcId="{C15B2F6A-C48C-422A-AC21-AB4B497C729E}" destId="{34CE6235-83E3-4A72-ADD2-469237992D9D}" srcOrd="2" destOrd="0" presId="urn:microsoft.com/office/officeart/2005/8/layout/hierarchy2"/>
    <dgm:cxn modelId="{88EF1BFD-3E7E-400A-81A9-D08EDE41FE0C}" type="presParOf" srcId="{34CE6235-83E3-4A72-ADD2-469237992D9D}" destId="{5424C99D-DDFF-4C76-A291-BAFE6BFB915C}" srcOrd="0" destOrd="0" presId="urn:microsoft.com/office/officeart/2005/8/layout/hierarchy2"/>
    <dgm:cxn modelId="{729D069C-8EA5-4E5C-A96B-66FFDF05C08D}" type="presParOf" srcId="{C15B2F6A-C48C-422A-AC21-AB4B497C729E}" destId="{47FC93E9-91AB-479D-8D70-09F2089336EC}" srcOrd="3" destOrd="0" presId="urn:microsoft.com/office/officeart/2005/8/layout/hierarchy2"/>
    <dgm:cxn modelId="{95D78E43-B33B-4C18-88E3-F0C1598B1517}" type="presParOf" srcId="{47FC93E9-91AB-479D-8D70-09F2089336EC}" destId="{E1120579-E427-4EEC-87B7-0B9ED2728902}" srcOrd="0" destOrd="0" presId="urn:microsoft.com/office/officeart/2005/8/layout/hierarchy2"/>
    <dgm:cxn modelId="{CFC95D1E-26D3-474C-9300-C6DF7B105BC1}" type="presParOf" srcId="{47FC93E9-91AB-479D-8D70-09F2089336EC}" destId="{DD99E163-2189-4316-9886-254EED087AE9}" srcOrd="1" destOrd="0" presId="urn:microsoft.com/office/officeart/2005/8/layout/hierarchy2"/>
    <dgm:cxn modelId="{70FB379C-CF4B-4CD5-B4CF-A746D2A57A9D}" type="presParOf" srcId="{C15B2F6A-C48C-422A-AC21-AB4B497C729E}" destId="{D1CA6C65-E302-4AB9-A460-8C772E961B11}" srcOrd="4" destOrd="0" presId="urn:microsoft.com/office/officeart/2005/8/layout/hierarchy2"/>
    <dgm:cxn modelId="{5E88F92C-D688-425D-9623-51A930FF4E69}" type="presParOf" srcId="{D1CA6C65-E302-4AB9-A460-8C772E961B11}" destId="{81DEC39F-DDAE-4C4F-9E46-7B5EA838502A}" srcOrd="0" destOrd="0" presId="urn:microsoft.com/office/officeart/2005/8/layout/hierarchy2"/>
    <dgm:cxn modelId="{9940E8A3-3460-43C2-B0EE-1E6DD11061A8}" type="presParOf" srcId="{C15B2F6A-C48C-422A-AC21-AB4B497C729E}" destId="{123E995A-76BC-4483-A0F5-95AA3DA87204}" srcOrd="5" destOrd="0" presId="urn:microsoft.com/office/officeart/2005/8/layout/hierarchy2"/>
    <dgm:cxn modelId="{24149FB4-7859-4D76-BFC0-7486701B9158}" type="presParOf" srcId="{123E995A-76BC-4483-A0F5-95AA3DA87204}" destId="{1DFDD0D9-BDB1-40AF-8936-368800BD5332}" srcOrd="0" destOrd="0" presId="urn:microsoft.com/office/officeart/2005/8/layout/hierarchy2"/>
    <dgm:cxn modelId="{4D4FBD98-8A5F-4D3A-86F9-F1124DBC3E13}" type="presParOf" srcId="{123E995A-76BC-4483-A0F5-95AA3DA87204}" destId="{AA022ED0-B43F-4F81-B108-5CC7E9B5A3F8}" srcOrd="1" destOrd="0" presId="urn:microsoft.com/office/officeart/2005/8/layout/hierarchy2"/>
    <dgm:cxn modelId="{A12C8891-2B22-42AA-B929-6D595FCD1D76}" type="presParOf" srcId="{C15B2F6A-C48C-422A-AC21-AB4B497C729E}" destId="{57412DB0-2382-46BA-95E7-2BEB452EE51E}" srcOrd="6" destOrd="0" presId="urn:microsoft.com/office/officeart/2005/8/layout/hierarchy2"/>
    <dgm:cxn modelId="{9A0AD1DD-1178-48A8-94C0-44B1C0E085B2}" type="presParOf" srcId="{57412DB0-2382-46BA-95E7-2BEB452EE51E}" destId="{971AA97B-9CE8-4387-8C68-90BB79686111}" srcOrd="0" destOrd="0" presId="urn:microsoft.com/office/officeart/2005/8/layout/hierarchy2"/>
    <dgm:cxn modelId="{1A7D074E-597A-4087-A96F-12D73ABB6A43}" type="presParOf" srcId="{C15B2F6A-C48C-422A-AC21-AB4B497C729E}" destId="{0CCD9F67-DFF9-4A5F-BDDD-D42DF955161C}" srcOrd="7" destOrd="0" presId="urn:microsoft.com/office/officeart/2005/8/layout/hierarchy2"/>
    <dgm:cxn modelId="{4BA83878-0D21-46AC-AD0D-85B5AC3AB08D}" type="presParOf" srcId="{0CCD9F67-DFF9-4A5F-BDDD-D42DF955161C}" destId="{B8F3B5F0-A97A-4BE1-9978-5F896F80998A}" srcOrd="0" destOrd="0" presId="urn:microsoft.com/office/officeart/2005/8/layout/hierarchy2"/>
    <dgm:cxn modelId="{E09F5964-7B3D-483C-AD04-E6850E5E0052}" type="presParOf" srcId="{0CCD9F67-DFF9-4A5F-BDDD-D42DF955161C}" destId="{307ACD40-9C1C-4A05-9909-D7C322B6EF9A}" srcOrd="1" destOrd="0" presId="urn:microsoft.com/office/officeart/2005/8/layout/hierarchy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61.xml><?xml version="1.0" encoding="utf-8"?>
<dgm:dataModel xmlns:dgm="http://schemas.openxmlformats.org/drawingml/2006/diagram" xmlns:a="http://schemas.openxmlformats.org/drawingml/2006/main">
  <dgm:ptLst>
    <dgm:pt modelId="{500CA277-2822-4659-A9A7-14ABD6CCC480}" type="doc">
      <dgm:prSet loTypeId="urn:microsoft.com/office/officeart/2005/8/layout/radial1" loCatId="cycle" qsTypeId="urn:microsoft.com/office/officeart/2005/8/quickstyle/simple1" qsCatId="simple" csTypeId="urn:microsoft.com/office/officeart/2005/8/colors/colorful2" csCatId="colorful" phldr="1"/>
      <dgm:spPr/>
      <dgm:t>
        <a:bodyPr/>
        <a:lstStyle/>
        <a:p>
          <a:endParaRPr lang="fr-FR"/>
        </a:p>
      </dgm:t>
    </dgm:pt>
    <dgm:pt modelId="{F4DB2F40-318B-43AE-BF88-2C98AAF74459}" type="pres">
      <dgm:prSet presAssocID="{500CA277-2822-4659-A9A7-14ABD6CCC480}" presName="cycle" presStyleCnt="0">
        <dgm:presLayoutVars>
          <dgm:chMax val="1"/>
          <dgm:dir/>
          <dgm:animLvl val="ctr"/>
          <dgm:resizeHandles val="exact"/>
        </dgm:presLayoutVars>
      </dgm:prSet>
      <dgm:spPr/>
      <dgm:t>
        <a:bodyPr/>
        <a:lstStyle/>
        <a:p>
          <a:endParaRPr lang="fr-FR"/>
        </a:p>
      </dgm:t>
    </dgm:pt>
  </dgm:ptLst>
  <dgm:cxnLst>
    <dgm:cxn modelId="{153A2991-22FD-4C39-B1AB-6EAD682AFB06}" type="presOf" srcId="{500CA277-2822-4659-A9A7-14ABD6CCC480}" destId="{F4DB2F40-318B-43AE-BF88-2C98AAF74459}" srcOrd="0" destOrd="0" presId="urn:microsoft.com/office/officeart/2005/8/layout/radial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543E7AA-1B8A-4774-999C-95A3ED620AB4}" type="doc">
      <dgm:prSet loTypeId="urn:microsoft.com/office/officeart/2005/8/layout/vList5" loCatId="list" qsTypeId="urn:microsoft.com/office/officeart/2005/8/quickstyle/simple1" qsCatId="simple" csTypeId="urn:microsoft.com/office/officeart/2005/8/colors/colorful2" csCatId="colorful" phldr="1"/>
      <dgm:spPr/>
      <dgm:t>
        <a:bodyPr/>
        <a:lstStyle/>
        <a:p>
          <a:endParaRPr lang="fr-FR"/>
        </a:p>
      </dgm:t>
    </dgm:pt>
    <dgm:pt modelId="{7CB8D633-186A-489C-A1C3-EC41691AF190}">
      <dgm:prSet phldrT="[Texte]"/>
      <dgm:spPr/>
      <dgm:t>
        <a:bodyPr/>
        <a:lstStyle/>
        <a:p>
          <a:r>
            <a:rPr lang="fr-FR" dirty="0" smtClean="0"/>
            <a:t>Délai moyen entre le dépôt de la première demande et la recevabilité</a:t>
          </a:r>
          <a:endParaRPr lang="fr-FR" dirty="0"/>
        </a:p>
      </dgm:t>
    </dgm:pt>
    <dgm:pt modelId="{E8D1AD49-F60B-4DE7-A5C6-21DD369279C1}" type="parTrans" cxnId="{489FFA5C-FA2B-4B7E-9C3A-83FEBAEAE2F3}">
      <dgm:prSet/>
      <dgm:spPr/>
      <dgm:t>
        <a:bodyPr/>
        <a:lstStyle/>
        <a:p>
          <a:endParaRPr lang="fr-FR">
            <a:solidFill>
              <a:schemeClr val="tx1"/>
            </a:solidFill>
          </a:endParaRPr>
        </a:p>
      </dgm:t>
    </dgm:pt>
    <dgm:pt modelId="{766141B3-9470-4D5A-9353-B2209C820485}" type="sibTrans" cxnId="{489FFA5C-FA2B-4B7E-9C3A-83FEBAEAE2F3}">
      <dgm:prSet/>
      <dgm:spPr/>
      <dgm:t>
        <a:bodyPr/>
        <a:lstStyle/>
        <a:p>
          <a:endParaRPr lang="fr-FR">
            <a:solidFill>
              <a:schemeClr val="tx1"/>
            </a:solidFill>
          </a:endParaRPr>
        </a:p>
      </dgm:t>
    </dgm:pt>
    <dgm:pt modelId="{6F392DAC-A3F1-4CA6-8A85-B14DF298DF91}">
      <dgm:prSet phldrT="[Texte]" custT="1"/>
      <dgm:spPr/>
      <dgm:t>
        <a:bodyPr/>
        <a:lstStyle/>
        <a:p>
          <a:r>
            <a:rPr lang="fr-FR" sz="1600" dirty="0" smtClean="0"/>
            <a:t>38 jours en moyenne (59 jours pour la DREETS seule)</a:t>
          </a:r>
          <a:endParaRPr lang="fr-FR" sz="1600" dirty="0"/>
        </a:p>
      </dgm:t>
    </dgm:pt>
    <dgm:pt modelId="{134AF0E5-E6A5-4DEE-915C-AC29EC53C01F}" type="parTrans" cxnId="{4C536D2A-E7AE-45FF-A2C3-8364C5D160B6}">
      <dgm:prSet/>
      <dgm:spPr/>
      <dgm:t>
        <a:bodyPr/>
        <a:lstStyle/>
        <a:p>
          <a:endParaRPr lang="fr-FR">
            <a:solidFill>
              <a:schemeClr val="tx1"/>
            </a:solidFill>
          </a:endParaRPr>
        </a:p>
      </dgm:t>
    </dgm:pt>
    <dgm:pt modelId="{16A7A455-1A23-453C-9D44-AC68C52F7ADC}" type="sibTrans" cxnId="{4C536D2A-E7AE-45FF-A2C3-8364C5D160B6}">
      <dgm:prSet/>
      <dgm:spPr/>
      <dgm:t>
        <a:bodyPr/>
        <a:lstStyle/>
        <a:p>
          <a:endParaRPr lang="fr-FR">
            <a:solidFill>
              <a:schemeClr val="tx1"/>
            </a:solidFill>
          </a:endParaRPr>
        </a:p>
      </dgm:t>
    </dgm:pt>
    <dgm:pt modelId="{1362C54D-48B3-4087-B774-CA11BD58D608}">
      <dgm:prSet phldrT="[Texte]"/>
      <dgm:spPr/>
      <dgm:t>
        <a:bodyPr/>
        <a:lstStyle/>
        <a:p>
          <a:pPr algn="ctr"/>
          <a:r>
            <a:rPr lang="fr-FR" smtClean="0"/>
            <a:t>Délai entre date de dépôt et présentation en CRP</a:t>
          </a:r>
          <a:endParaRPr lang="fr-FR" dirty="0"/>
        </a:p>
      </dgm:t>
    </dgm:pt>
    <dgm:pt modelId="{FDF01508-66FC-4077-BF9C-76323367C3F7}" type="parTrans" cxnId="{F6C24353-45D7-4A92-9C38-FC5D4C89E012}">
      <dgm:prSet/>
      <dgm:spPr/>
      <dgm:t>
        <a:bodyPr/>
        <a:lstStyle/>
        <a:p>
          <a:endParaRPr lang="fr-FR">
            <a:solidFill>
              <a:schemeClr val="tx1"/>
            </a:solidFill>
          </a:endParaRPr>
        </a:p>
      </dgm:t>
    </dgm:pt>
    <dgm:pt modelId="{0CEA95B1-16A3-43BC-9755-7F90F083CA42}" type="sibTrans" cxnId="{F6C24353-45D7-4A92-9C38-FC5D4C89E012}">
      <dgm:prSet/>
      <dgm:spPr/>
      <dgm:t>
        <a:bodyPr/>
        <a:lstStyle/>
        <a:p>
          <a:endParaRPr lang="fr-FR">
            <a:solidFill>
              <a:schemeClr val="tx1"/>
            </a:solidFill>
          </a:endParaRPr>
        </a:p>
      </dgm:t>
    </dgm:pt>
    <dgm:pt modelId="{F404B3BD-6EE0-485D-BB6E-0499E0336D6D}">
      <dgm:prSet phldrT="[Texte]" custT="1"/>
      <dgm:spPr/>
      <dgm:t>
        <a:bodyPr/>
        <a:lstStyle/>
        <a:p>
          <a:r>
            <a:rPr lang="fr-FR" sz="1800" dirty="0" smtClean="0"/>
            <a:t>158 </a:t>
          </a:r>
          <a:r>
            <a:rPr lang="fr-FR" sz="2000" dirty="0" smtClean="0"/>
            <a:t>jours en moyenne, </a:t>
          </a:r>
          <a:r>
            <a:rPr lang="fr-FR" sz="2000" b="1" dirty="0" smtClean="0"/>
            <a:t>négociation et révisions incluses (165 pour la DREETS)</a:t>
          </a:r>
          <a:endParaRPr lang="fr-FR" sz="1800" b="1" dirty="0"/>
        </a:p>
      </dgm:t>
    </dgm:pt>
    <dgm:pt modelId="{07AD1B06-4211-4836-9B01-DEF5107DE865}" type="parTrans" cxnId="{A905958B-EC49-4C1D-B763-726A62C36BD9}">
      <dgm:prSet/>
      <dgm:spPr/>
      <dgm:t>
        <a:bodyPr/>
        <a:lstStyle/>
        <a:p>
          <a:endParaRPr lang="fr-FR">
            <a:solidFill>
              <a:schemeClr val="tx1"/>
            </a:solidFill>
          </a:endParaRPr>
        </a:p>
      </dgm:t>
    </dgm:pt>
    <dgm:pt modelId="{9FEE52F3-0475-4919-BD2B-4F51A072A358}" type="sibTrans" cxnId="{A905958B-EC49-4C1D-B763-726A62C36BD9}">
      <dgm:prSet/>
      <dgm:spPr/>
      <dgm:t>
        <a:bodyPr/>
        <a:lstStyle/>
        <a:p>
          <a:endParaRPr lang="fr-FR">
            <a:solidFill>
              <a:schemeClr val="tx1"/>
            </a:solidFill>
          </a:endParaRPr>
        </a:p>
      </dgm:t>
    </dgm:pt>
    <dgm:pt modelId="{BECAE453-0DDE-493E-9F92-59B3BA189063}" type="pres">
      <dgm:prSet presAssocID="{5543E7AA-1B8A-4774-999C-95A3ED620AB4}" presName="Name0" presStyleCnt="0">
        <dgm:presLayoutVars>
          <dgm:dir/>
          <dgm:animLvl val="lvl"/>
          <dgm:resizeHandles val="exact"/>
        </dgm:presLayoutVars>
      </dgm:prSet>
      <dgm:spPr/>
      <dgm:t>
        <a:bodyPr/>
        <a:lstStyle/>
        <a:p>
          <a:endParaRPr lang="fr-FR"/>
        </a:p>
      </dgm:t>
    </dgm:pt>
    <dgm:pt modelId="{8A7D4FB0-178D-4EFF-A649-9BACFED9D107}" type="pres">
      <dgm:prSet presAssocID="{7CB8D633-186A-489C-A1C3-EC41691AF190}" presName="linNode" presStyleCnt="0"/>
      <dgm:spPr/>
      <dgm:t>
        <a:bodyPr/>
        <a:lstStyle/>
        <a:p>
          <a:endParaRPr lang="fr-FR"/>
        </a:p>
      </dgm:t>
    </dgm:pt>
    <dgm:pt modelId="{4DF6EFAB-47BD-4DB8-BD0A-9BCCFA2A8618}" type="pres">
      <dgm:prSet presAssocID="{7CB8D633-186A-489C-A1C3-EC41691AF190}" presName="parentText" presStyleLbl="node1" presStyleIdx="0" presStyleCnt="2" custScaleY="214985">
        <dgm:presLayoutVars>
          <dgm:chMax val="1"/>
          <dgm:bulletEnabled val="1"/>
        </dgm:presLayoutVars>
      </dgm:prSet>
      <dgm:spPr/>
      <dgm:t>
        <a:bodyPr/>
        <a:lstStyle/>
        <a:p>
          <a:endParaRPr lang="fr-FR"/>
        </a:p>
      </dgm:t>
    </dgm:pt>
    <dgm:pt modelId="{D8871D9A-F404-4478-832C-AD47916D99C3}" type="pres">
      <dgm:prSet presAssocID="{7CB8D633-186A-489C-A1C3-EC41691AF190}" presName="descendantText" presStyleLbl="alignAccFollowNode1" presStyleIdx="0" presStyleCnt="2" custScaleY="260401">
        <dgm:presLayoutVars>
          <dgm:bulletEnabled val="1"/>
        </dgm:presLayoutVars>
      </dgm:prSet>
      <dgm:spPr/>
      <dgm:t>
        <a:bodyPr/>
        <a:lstStyle/>
        <a:p>
          <a:endParaRPr lang="fr-FR"/>
        </a:p>
      </dgm:t>
    </dgm:pt>
    <dgm:pt modelId="{B98C25F5-C012-419C-B7AD-C4826F75F589}" type="pres">
      <dgm:prSet presAssocID="{766141B3-9470-4D5A-9353-B2209C820485}" presName="sp" presStyleCnt="0"/>
      <dgm:spPr/>
      <dgm:t>
        <a:bodyPr/>
        <a:lstStyle/>
        <a:p>
          <a:endParaRPr lang="fr-FR"/>
        </a:p>
      </dgm:t>
    </dgm:pt>
    <dgm:pt modelId="{39C979A9-6D89-4D4F-846D-C6182D630D8C}" type="pres">
      <dgm:prSet presAssocID="{1362C54D-48B3-4087-B774-CA11BD58D608}" presName="linNode" presStyleCnt="0"/>
      <dgm:spPr/>
      <dgm:t>
        <a:bodyPr/>
        <a:lstStyle/>
        <a:p>
          <a:endParaRPr lang="fr-FR"/>
        </a:p>
      </dgm:t>
    </dgm:pt>
    <dgm:pt modelId="{6A4B1DDB-F0C4-40D4-A7AA-A750E8AE9064}" type="pres">
      <dgm:prSet presAssocID="{1362C54D-48B3-4087-B774-CA11BD58D608}" presName="parentText" presStyleLbl="node1" presStyleIdx="1" presStyleCnt="2" custScaleX="256941">
        <dgm:presLayoutVars>
          <dgm:chMax val="1"/>
          <dgm:bulletEnabled val="1"/>
        </dgm:presLayoutVars>
      </dgm:prSet>
      <dgm:spPr/>
      <dgm:t>
        <a:bodyPr/>
        <a:lstStyle/>
        <a:p>
          <a:endParaRPr lang="fr-FR"/>
        </a:p>
      </dgm:t>
    </dgm:pt>
    <dgm:pt modelId="{03E2F285-EF6B-48B6-BD3E-804E68A71010}" type="pres">
      <dgm:prSet presAssocID="{1362C54D-48B3-4087-B774-CA11BD58D608}" presName="descendantText" presStyleLbl="alignAccFollowNode1" presStyleIdx="1" presStyleCnt="2" custLinFactNeighborX="-1483" custLinFactNeighborY="2285">
        <dgm:presLayoutVars>
          <dgm:bulletEnabled val="1"/>
        </dgm:presLayoutVars>
      </dgm:prSet>
      <dgm:spPr/>
      <dgm:t>
        <a:bodyPr/>
        <a:lstStyle/>
        <a:p>
          <a:endParaRPr lang="fr-FR"/>
        </a:p>
      </dgm:t>
    </dgm:pt>
  </dgm:ptLst>
  <dgm:cxnLst>
    <dgm:cxn modelId="{A756547B-C72A-4731-ADFA-28F1081AB5CB}" type="presOf" srcId="{7CB8D633-186A-489C-A1C3-EC41691AF190}" destId="{4DF6EFAB-47BD-4DB8-BD0A-9BCCFA2A8618}" srcOrd="0" destOrd="0" presId="urn:microsoft.com/office/officeart/2005/8/layout/vList5"/>
    <dgm:cxn modelId="{19C1A141-9AC3-4BC4-BD80-0489E4ACED84}" type="presOf" srcId="{6F392DAC-A3F1-4CA6-8A85-B14DF298DF91}" destId="{D8871D9A-F404-4478-832C-AD47916D99C3}" srcOrd="0" destOrd="0" presId="urn:microsoft.com/office/officeart/2005/8/layout/vList5"/>
    <dgm:cxn modelId="{F6C24353-45D7-4A92-9C38-FC5D4C89E012}" srcId="{5543E7AA-1B8A-4774-999C-95A3ED620AB4}" destId="{1362C54D-48B3-4087-B774-CA11BD58D608}" srcOrd="1" destOrd="0" parTransId="{FDF01508-66FC-4077-BF9C-76323367C3F7}" sibTransId="{0CEA95B1-16A3-43BC-9755-7F90F083CA42}"/>
    <dgm:cxn modelId="{D54AEC26-7D4F-4315-8214-D5EF5EDFB5B1}" type="presOf" srcId="{1362C54D-48B3-4087-B774-CA11BD58D608}" destId="{6A4B1DDB-F0C4-40D4-A7AA-A750E8AE9064}" srcOrd="0" destOrd="0" presId="urn:microsoft.com/office/officeart/2005/8/layout/vList5"/>
    <dgm:cxn modelId="{6C80DF23-4185-4B17-92BC-B0495244DB9A}" type="presOf" srcId="{F404B3BD-6EE0-485D-BB6E-0499E0336D6D}" destId="{03E2F285-EF6B-48B6-BD3E-804E68A71010}" srcOrd="0" destOrd="0" presId="urn:microsoft.com/office/officeart/2005/8/layout/vList5"/>
    <dgm:cxn modelId="{4C536D2A-E7AE-45FF-A2C3-8364C5D160B6}" srcId="{7CB8D633-186A-489C-A1C3-EC41691AF190}" destId="{6F392DAC-A3F1-4CA6-8A85-B14DF298DF91}" srcOrd="0" destOrd="0" parTransId="{134AF0E5-E6A5-4DEE-915C-AC29EC53C01F}" sibTransId="{16A7A455-1A23-453C-9D44-AC68C52F7ADC}"/>
    <dgm:cxn modelId="{E0F5599B-A216-44DA-8AFB-ED5456779822}" type="presOf" srcId="{5543E7AA-1B8A-4774-999C-95A3ED620AB4}" destId="{BECAE453-0DDE-493E-9F92-59B3BA189063}" srcOrd="0" destOrd="0" presId="urn:microsoft.com/office/officeart/2005/8/layout/vList5"/>
    <dgm:cxn modelId="{489FFA5C-FA2B-4B7E-9C3A-83FEBAEAE2F3}" srcId="{5543E7AA-1B8A-4774-999C-95A3ED620AB4}" destId="{7CB8D633-186A-489C-A1C3-EC41691AF190}" srcOrd="0" destOrd="0" parTransId="{E8D1AD49-F60B-4DE7-A5C6-21DD369279C1}" sibTransId="{766141B3-9470-4D5A-9353-B2209C820485}"/>
    <dgm:cxn modelId="{A905958B-EC49-4C1D-B763-726A62C36BD9}" srcId="{1362C54D-48B3-4087-B774-CA11BD58D608}" destId="{F404B3BD-6EE0-485D-BB6E-0499E0336D6D}" srcOrd="0" destOrd="0" parTransId="{07AD1B06-4211-4836-9B01-DEF5107DE865}" sibTransId="{9FEE52F3-0475-4919-BD2B-4F51A072A358}"/>
    <dgm:cxn modelId="{D2983AFC-75BE-4FDB-873A-C580F9396DF2}" type="presParOf" srcId="{BECAE453-0DDE-493E-9F92-59B3BA189063}" destId="{8A7D4FB0-178D-4EFF-A649-9BACFED9D107}" srcOrd="0" destOrd="0" presId="urn:microsoft.com/office/officeart/2005/8/layout/vList5"/>
    <dgm:cxn modelId="{A1FEA483-65FD-412D-B249-603048E74F52}" type="presParOf" srcId="{8A7D4FB0-178D-4EFF-A649-9BACFED9D107}" destId="{4DF6EFAB-47BD-4DB8-BD0A-9BCCFA2A8618}" srcOrd="0" destOrd="0" presId="urn:microsoft.com/office/officeart/2005/8/layout/vList5"/>
    <dgm:cxn modelId="{A21EEA10-37FE-4169-B8D5-D9B04188645E}" type="presParOf" srcId="{8A7D4FB0-178D-4EFF-A649-9BACFED9D107}" destId="{D8871D9A-F404-4478-832C-AD47916D99C3}" srcOrd="1" destOrd="0" presId="urn:microsoft.com/office/officeart/2005/8/layout/vList5"/>
    <dgm:cxn modelId="{8A73F16E-830E-4BB1-BFE9-DD8239A003B2}" type="presParOf" srcId="{BECAE453-0DDE-493E-9F92-59B3BA189063}" destId="{B98C25F5-C012-419C-B7AD-C4826F75F589}" srcOrd="1" destOrd="0" presId="urn:microsoft.com/office/officeart/2005/8/layout/vList5"/>
    <dgm:cxn modelId="{DE220BDA-7296-426C-86C8-E29A05B131C6}" type="presParOf" srcId="{BECAE453-0DDE-493E-9F92-59B3BA189063}" destId="{39C979A9-6D89-4D4F-846D-C6182D630D8C}" srcOrd="2" destOrd="0" presId="urn:microsoft.com/office/officeart/2005/8/layout/vList5"/>
    <dgm:cxn modelId="{CBFA4BAA-1AE1-4CDA-9745-3C12DC0CD249}" type="presParOf" srcId="{39C979A9-6D89-4D4F-846D-C6182D630D8C}" destId="{6A4B1DDB-F0C4-40D4-A7AA-A750E8AE9064}" srcOrd="0" destOrd="0" presId="urn:microsoft.com/office/officeart/2005/8/layout/vList5"/>
    <dgm:cxn modelId="{F608B370-AFF9-4F55-8BC6-DB9C3AEFD30C}" type="presParOf" srcId="{39C979A9-6D89-4D4F-846D-C6182D630D8C}" destId="{03E2F285-EF6B-48B6-BD3E-804E68A71010}" srcOrd="1" destOrd="0" presId="urn:microsoft.com/office/officeart/2005/8/layout/vList5"/>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0239AB9-C184-4AFC-BD16-D8676775D2AF}" type="doc">
      <dgm:prSet loTypeId="urn:microsoft.com/office/officeart/2005/8/layout/default" loCatId="list" qsTypeId="urn:microsoft.com/office/officeart/2005/8/quickstyle/simple5" qsCatId="simple" csTypeId="urn:microsoft.com/office/officeart/2005/8/colors/colorful2" csCatId="colorful" phldr="1"/>
      <dgm:spPr/>
      <dgm:t>
        <a:bodyPr/>
        <a:lstStyle/>
        <a:p>
          <a:endParaRPr lang="fr-FR"/>
        </a:p>
      </dgm:t>
    </dgm:pt>
    <dgm:pt modelId="{963F3CB1-BF55-4DB7-8A34-0A1A1D9799E9}">
      <dgm:prSet phldrT="[Texte]"/>
      <dgm:spPr/>
      <dgm:t>
        <a:bodyPr/>
        <a:lstStyle/>
        <a:p>
          <a:r>
            <a:rPr lang="fr-FR" dirty="0" smtClean="0"/>
            <a:t>Reconduction de la majorité des actions 2021 par voie d’addendum, reconduction des actions des OI</a:t>
          </a:r>
          <a:endParaRPr lang="fr-FR" dirty="0"/>
        </a:p>
      </dgm:t>
    </dgm:pt>
    <dgm:pt modelId="{2C9F7006-3321-4587-B8B6-D98E3846C111}" type="parTrans" cxnId="{42195439-69F4-4665-BF1B-3E3A2F668E7D}">
      <dgm:prSet/>
      <dgm:spPr/>
      <dgm:t>
        <a:bodyPr/>
        <a:lstStyle/>
        <a:p>
          <a:endParaRPr lang="fr-FR"/>
        </a:p>
      </dgm:t>
    </dgm:pt>
    <dgm:pt modelId="{4BA1E44A-9E2D-4AC4-9FC5-5D3A675CF7E5}" type="sibTrans" cxnId="{42195439-69F4-4665-BF1B-3E3A2F668E7D}">
      <dgm:prSet/>
      <dgm:spPr/>
      <dgm:t>
        <a:bodyPr/>
        <a:lstStyle/>
        <a:p>
          <a:endParaRPr lang="fr-FR"/>
        </a:p>
      </dgm:t>
    </dgm:pt>
    <dgm:pt modelId="{EA3E4C1A-ED76-47E2-AC0C-4020FFEDEB38}">
      <dgm:prSet phldrT="[Texte]"/>
      <dgm:spPr/>
      <dgm:t>
        <a:bodyPr/>
        <a:lstStyle/>
        <a:p>
          <a:r>
            <a:rPr lang="fr-FR" b="0" dirty="0" smtClean="0"/>
            <a:t>Etablissement d’un diagnostic partagé avec la région sur le FTJ et élaboration conjointe du PTJ</a:t>
          </a:r>
          <a:endParaRPr lang="fr-FR" b="0" dirty="0"/>
        </a:p>
      </dgm:t>
    </dgm:pt>
    <dgm:pt modelId="{1394D4B6-E43F-4952-8033-736B53A12388}" type="parTrans" cxnId="{C3FCEE0B-72C6-4839-BCFD-58B1A00312E7}">
      <dgm:prSet/>
      <dgm:spPr/>
      <dgm:t>
        <a:bodyPr/>
        <a:lstStyle/>
        <a:p>
          <a:endParaRPr lang="fr-FR"/>
        </a:p>
      </dgm:t>
    </dgm:pt>
    <dgm:pt modelId="{7A674A28-CFDD-4078-950A-9642960F7135}" type="sibTrans" cxnId="{C3FCEE0B-72C6-4839-BCFD-58B1A00312E7}">
      <dgm:prSet/>
      <dgm:spPr/>
      <dgm:t>
        <a:bodyPr/>
        <a:lstStyle/>
        <a:p>
          <a:endParaRPr lang="fr-FR"/>
        </a:p>
      </dgm:t>
    </dgm:pt>
    <dgm:pt modelId="{83DA8761-E6A2-4658-9999-40566B2F45CE}">
      <dgm:prSet phldrT="[Texte]"/>
      <dgm:spPr/>
      <dgm:t>
        <a:bodyPr/>
        <a:lstStyle/>
        <a:p>
          <a:r>
            <a:rPr lang="fr-FR" dirty="0" smtClean="0"/>
            <a:t>Réflexion autour de l’articulation entre crédits Etat et FSE+, entre plan de relance FSE REACT EU et FTJ</a:t>
          </a:r>
          <a:endParaRPr lang="fr-FR" dirty="0"/>
        </a:p>
      </dgm:t>
    </dgm:pt>
    <dgm:pt modelId="{4F578E13-F836-4D91-AE89-96CED11C398A}" type="parTrans" cxnId="{AF6B7BCA-56F0-4960-8FE6-C428F0A96234}">
      <dgm:prSet/>
      <dgm:spPr/>
      <dgm:t>
        <a:bodyPr/>
        <a:lstStyle/>
        <a:p>
          <a:endParaRPr lang="fr-FR"/>
        </a:p>
      </dgm:t>
    </dgm:pt>
    <dgm:pt modelId="{CA3B91BD-9E22-4FC6-B418-7EC2055E712F}" type="sibTrans" cxnId="{AF6B7BCA-56F0-4960-8FE6-C428F0A96234}">
      <dgm:prSet/>
      <dgm:spPr/>
      <dgm:t>
        <a:bodyPr/>
        <a:lstStyle/>
        <a:p>
          <a:endParaRPr lang="fr-FR"/>
        </a:p>
      </dgm:t>
    </dgm:pt>
    <dgm:pt modelId="{898A10E9-DBA3-4554-B15C-90F7189BDEAA}">
      <dgm:prSet phldrT="[Texte]"/>
      <dgm:spPr/>
      <dgm:t>
        <a:bodyPr/>
        <a:lstStyle/>
        <a:p>
          <a:r>
            <a:rPr lang="fr-FR" dirty="0" smtClean="0"/>
            <a:t>De janvier à juillet: RDV bilatéraux  maintenus  en continu par téléphone ou visio avec les porteurs de projets et les OI</a:t>
          </a:r>
          <a:endParaRPr lang="fr-FR" dirty="0"/>
        </a:p>
      </dgm:t>
    </dgm:pt>
    <dgm:pt modelId="{A9238AC9-3FD3-4B8D-8149-3F1FC0B79CF4}" type="parTrans" cxnId="{31E1E69D-C771-4BB5-991A-0093B123E0F6}">
      <dgm:prSet/>
      <dgm:spPr/>
      <dgm:t>
        <a:bodyPr/>
        <a:lstStyle/>
        <a:p>
          <a:endParaRPr lang="fr-FR"/>
        </a:p>
      </dgm:t>
    </dgm:pt>
    <dgm:pt modelId="{99465116-9875-4D42-98EE-8AA5D46C0F3D}" type="sibTrans" cxnId="{31E1E69D-C771-4BB5-991A-0093B123E0F6}">
      <dgm:prSet/>
      <dgm:spPr/>
      <dgm:t>
        <a:bodyPr/>
        <a:lstStyle/>
        <a:p>
          <a:endParaRPr lang="fr-FR"/>
        </a:p>
      </dgm:t>
    </dgm:pt>
    <dgm:pt modelId="{691EA07F-06F7-42EE-8BE9-AC44374F84B3}">
      <dgm:prSet phldrT="[Texte]"/>
      <dgm:spPr/>
      <dgm:t>
        <a:bodyPr/>
        <a:lstStyle/>
        <a:p>
          <a:r>
            <a:rPr lang="fr-FR" dirty="0" smtClean="0"/>
            <a:t>Négociation des lignes de partage 21/27 avec la région</a:t>
          </a:r>
          <a:endParaRPr lang="fr-FR" dirty="0"/>
        </a:p>
      </dgm:t>
    </dgm:pt>
    <dgm:pt modelId="{1B59AC20-A77F-462F-9DB5-423BFCFCD677}" type="parTrans" cxnId="{72C25BB4-F922-4EE0-BCE8-4919A0D405D0}">
      <dgm:prSet/>
      <dgm:spPr/>
      <dgm:t>
        <a:bodyPr/>
        <a:lstStyle/>
        <a:p>
          <a:endParaRPr lang="fr-FR"/>
        </a:p>
      </dgm:t>
    </dgm:pt>
    <dgm:pt modelId="{DB3D87BD-CA4B-48D6-AB98-4EE633DB2623}" type="sibTrans" cxnId="{72C25BB4-F922-4EE0-BCE8-4919A0D405D0}">
      <dgm:prSet/>
      <dgm:spPr/>
      <dgm:t>
        <a:bodyPr/>
        <a:lstStyle/>
        <a:p>
          <a:endParaRPr lang="fr-FR"/>
        </a:p>
      </dgm:t>
    </dgm:pt>
    <dgm:pt modelId="{1560C361-2559-4EAD-8652-6CE779C89E43}" type="pres">
      <dgm:prSet presAssocID="{A0239AB9-C184-4AFC-BD16-D8676775D2AF}" presName="diagram" presStyleCnt="0">
        <dgm:presLayoutVars>
          <dgm:dir/>
          <dgm:resizeHandles val="exact"/>
        </dgm:presLayoutVars>
      </dgm:prSet>
      <dgm:spPr/>
      <dgm:t>
        <a:bodyPr/>
        <a:lstStyle/>
        <a:p>
          <a:endParaRPr lang="fr-FR"/>
        </a:p>
      </dgm:t>
    </dgm:pt>
    <dgm:pt modelId="{9BC778FE-D31C-4BF6-A5B9-F4733B848370}" type="pres">
      <dgm:prSet presAssocID="{963F3CB1-BF55-4DB7-8A34-0A1A1D9799E9}" presName="node" presStyleLbl="node1" presStyleIdx="0" presStyleCnt="5">
        <dgm:presLayoutVars>
          <dgm:bulletEnabled val="1"/>
        </dgm:presLayoutVars>
      </dgm:prSet>
      <dgm:spPr/>
      <dgm:t>
        <a:bodyPr/>
        <a:lstStyle/>
        <a:p>
          <a:endParaRPr lang="fr-FR"/>
        </a:p>
      </dgm:t>
    </dgm:pt>
    <dgm:pt modelId="{ECBF4BA0-A2D1-414C-88B0-3EF797BD35BC}" type="pres">
      <dgm:prSet presAssocID="{4BA1E44A-9E2D-4AC4-9FC5-5D3A675CF7E5}" presName="sibTrans" presStyleCnt="0"/>
      <dgm:spPr/>
      <dgm:t>
        <a:bodyPr/>
        <a:lstStyle/>
        <a:p>
          <a:endParaRPr lang="fr-FR"/>
        </a:p>
      </dgm:t>
    </dgm:pt>
    <dgm:pt modelId="{2421C6EF-AD99-4419-A178-F4C129EE7767}" type="pres">
      <dgm:prSet presAssocID="{EA3E4C1A-ED76-47E2-AC0C-4020FFEDEB38}" presName="node" presStyleLbl="node1" presStyleIdx="1" presStyleCnt="5">
        <dgm:presLayoutVars>
          <dgm:bulletEnabled val="1"/>
        </dgm:presLayoutVars>
      </dgm:prSet>
      <dgm:spPr/>
      <dgm:t>
        <a:bodyPr/>
        <a:lstStyle/>
        <a:p>
          <a:endParaRPr lang="fr-FR"/>
        </a:p>
      </dgm:t>
    </dgm:pt>
    <dgm:pt modelId="{9EF6F1D2-987D-42E5-B09F-BFF784949AF2}" type="pres">
      <dgm:prSet presAssocID="{7A674A28-CFDD-4078-950A-9642960F7135}" presName="sibTrans" presStyleCnt="0"/>
      <dgm:spPr/>
      <dgm:t>
        <a:bodyPr/>
        <a:lstStyle/>
        <a:p>
          <a:endParaRPr lang="fr-FR"/>
        </a:p>
      </dgm:t>
    </dgm:pt>
    <dgm:pt modelId="{D4AE5836-C5DF-409A-88D9-4CDAF562F22E}" type="pres">
      <dgm:prSet presAssocID="{83DA8761-E6A2-4658-9999-40566B2F45CE}" presName="node" presStyleLbl="node1" presStyleIdx="2" presStyleCnt="5" custLinFactNeighborX="-653" custLinFactNeighborY="-5144">
        <dgm:presLayoutVars>
          <dgm:bulletEnabled val="1"/>
        </dgm:presLayoutVars>
      </dgm:prSet>
      <dgm:spPr/>
      <dgm:t>
        <a:bodyPr/>
        <a:lstStyle/>
        <a:p>
          <a:endParaRPr lang="fr-FR"/>
        </a:p>
      </dgm:t>
    </dgm:pt>
    <dgm:pt modelId="{7A7AD8D1-5981-400B-AD96-222C5EEE71C8}" type="pres">
      <dgm:prSet presAssocID="{CA3B91BD-9E22-4FC6-B418-7EC2055E712F}" presName="sibTrans" presStyleCnt="0"/>
      <dgm:spPr/>
      <dgm:t>
        <a:bodyPr/>
        <a:lstStyle/>
        <a:p>
          <a:endParaRPr lang="fr-FR"/>
        </a:p>
      </dgm:t>
    </dgm:pt>
    <dgm:pt modelId="{46EF2682-2E4C-4955-9F5A-7CBB98C87A29}" type="pres">
      <dgm:prSet presAssocID="{898A10E9-DBA3-4554-B15C-90F7189BDEAA}" presName="node" presStyleLbl="node1" presStyleIdx="3" presStyleCnt="5" custLinFactNeighborX="-494" custLinFactNeighborY="-5144">
        <dgm:presLayoutVars>
          <dgm:bulletEnabled val="1"/>
        </dgm:presLayoutVars>
      </dgm:prSet>
      <dgm:spPr/>
      <dgm:t>
        <a:bodyPr/>
        <a:lstStyle/>
        <a:p>
          <a:endParaRPr lang="fr-FR"/>
        </a:p>
      </dgm:t>
    </dgm:pt>
    <dgm:pt modelId="{87BF8BA8-BFD8-44DF-8B64-3A52EC4587F7}" type="pres">
      <dgm:prSet presAssocID="{99465116-9875-4D42-98EE-8AA5D46C0F3D}" presName="sibTrans" presStyleCnt="0"/>
      <dgm:spPr/>
      <dgm:t>
        <a:bodyPr/>
        <a:lstStyle/>
        <a:p>
          <a:endParaRPr lang="fr-FR"/>
        </a:p>
      </dgm:t>
    </dgm:pt>
    <dgm:pt modelId="{24D7F24D-7DB2-4181-81AC-946A86C91863}" type="pres">
      <dgm:prSet presAssocID="{691EA07F-06F7-42EE-8BE9-AC44374F84B3}" presName="node" presStyleLbl="node1" presStyleIdx="4" presStyleCnt="5">
        <dgm:presLayoutVars>
          <dgm:bulletEnabled val="1"/>
        </dgm:presLayoutVars>
      </dgm:prSet>
      <dgm:spPr/>
      <dgm:t>
        <a:bodyPr/>
        <a:lstStyle/>
        <a:p>
          <a:endParaRPr lang="fr-FR"/>
        </a:p>
      </dgm:t>
    </dgm:pt>
  </dgm:ptLst>
  <dgm:cxnLst>
    <dgm:cxn modelId="{AD69F21D-8787-4BAE-AC45-17636E03227D}" type="presOf" srcId="{691EA07F-06F7-42EE-8BE9-AC44374F84B3}" destId="{24D7F24D-7DB2-4181-81AC-946A86C91863}" srcOrd="0" destOrd="0" presId="urn:microsoft.com/office/officeart/2005/8/layout/default"/>
    <dgm:cxn modelId="{A227A5E0-EB08-4AA0-BD26-F2DE3ABA0C99}" type="presOf" srcId="{83DA8761-E6A2-4658-9999-40566B2F45CE}" destId="{D4AE5836-C5DF-409A-88D9-4CDAF562F22E}" srcOrd="0" destOrd="0" presId="urn:microsoft.com/office/officeart/2005/8/layout/default"/>
    <dgm:cxn modelId="{4322680B-3A09-4303-B207-06CF4CD3FEA8}" type="presOf" srcId="{A0239AB9-C184-4AFC-BD16-D8676775D2AF}" destId="{1560C361-2559-4EAD-8652-6CE779C89E43}" srcOrd="0" destOrd="0" presId="urn:microsoft.com/office/officeart/2005/8/layout/default"/>
    <dgm:cxn modelId="{C3FCEE0B-72C6-4839-BCFD-58B1A00312E7}" srcId="{A0239AB9-C184-4AFC-BD16-D8676775D2AF}" destId="{EA3E4C1A-ED76-47E2-AC0C-4020FFEDEB38}" srcOrd="1" destOrd="0" parTransId="{1394D4B6-E43F-4952-8033-736B53A12388}" sibTransId="{7A674A28-CFDD-4078-950A-9642960F7135}"/>
    <dgm:cxn modelId="{AF6B7BCA-56F0-4960-8FE6-C428F0A96234}" srcId="{A0239AB9-C184-4AFC-BD16-D8676775D2AF}" destId="{83DA8761-E6A2-4658-9999-40566B2F45CE}" srcOrd="2" destOrd="0" parTransId="{4F578E13-F836-4D91-AE89-96CED11C398A}" sibTransId="{CA3B91BD-9E22-4FC6-B418-7EC2055E712F}"/>
    <dgm:cxn modelId="{42195439-69F4-4665-BF1B-3E3A2F668E7D}" srcId="{A0239AB9-C184-4AFC-BD16-D8676775D2AF}" destId="{963F3CB1-BF55-4DB7-8A34-0A1A1D9799E9}" srcOrd="0" destOrd="0" parTransId="{2C9F7006-3321-4587-B8B6-D98E3846C111}" sibTransId="{4BA1E44A-9E2D-4AC4-9FC5-5D3A675CF7E5}"/>
    <dgm:cxn modelId="{6E853EEE-A4C1-4BAC-A1A8-06A2FA533E47}" type="presOf" srcId="{898A10E9-DBA3-4554-B15C-90F7189BDEAA}" destId="{46EF2682-2E4C-4955-9F5A-7CBB98C87A29}" srcOrd="0" destOrd="0" presId="urn:microsoft.com/office/officeart/2005/8/layout/default"/>
    <dgm:cxn modelId="{B530AA7C-5E10-4660-98E1-ACBF21A3AFDD}" type="presOf" srcId="{963F3CB1-BF55-4DB7-8A34-0A1A1D9799E9}" destId="{9BC778FE-D31C-4BF6-A5B9-F4733B848370}" srcOrd="0" destOrd="0" presId="urn:microsoft.com/office/officeart/2005/8/layout/default"/>
    <dgm:cxn modelId="{31E1E69D-C771-4BB5-991A-0093B123E0F6}" srcId="{A0239AB9-C184-4AFC-BD16-D8676775D2AF}" destId="{898A10E9-DBA3-4554-B15C-90F7189BDEAA}" srcOrd="3" destOrd="0" parTransId="{A9238AC9-3FD3-4B8D-8149-3F1FC0B79CF4}" sibTransId="{99465116-9875-4D42-98EE-8AA5D46C0F3D}"/>
    <dgm:cxn modelId="{72C25BB4-F922-4EE0-BCE8-4919A0D405D0}" srcId="{A0239AB9-C184-4AFC-BD16-D8676775D2AF}" destId="{691EA07F-06F7-42EE-8BE9-AC44374F84B3}" srcOrd="4" destOrd="0" parTransId="{1B59AC20-A77F-462F-9DB5-423BFCFCD677}" sibTransId="{DB3D87BD-CA4B-48D6-AB98-4EE633DB2623}"/>
    <dgm:cxn modelId="{5C247788-CBD6-4B1F-9294-F79EBB877B10}" type="presOf" srcId="{EA3E4C1A-ED76-47E2-AC0C-4020FFEDEB38}" destId="{2421C6EF-AD99-4419-A178-F4C129EE7767}" srcOrd="0" destOrd="0" presId="urn:microsoft.com/office/officeart/2005/8/layout/default"/>
    <dgm:cxn modelId="{F32B278A-71B7-4878-BE98-8F4015C6B5D2}" type="presParOf" srcId="{1560C361-2559-4EAD-8652-6CE779C89E43}" destId="{9BC778FE-D31C-4BF6-A5B9-F4733B848370}" srcOrd="0" destOrd="0" presId="urn:microsoft.com/office/officeart/2005/8/layout/default"/>
    <dgm:cxn modelId="{1F561740-2DA0-45F5-871B-9BE2A7CACEB7}" type="presParOf" srcId="{1560C361-2559-4EAD-8652-6CE779C89E43}" destId="{ECBF4BA0-A2D1-414C-88B0-3EF797BD35BC}" srcOrd="1" destOrd="0" presId="urn:microsoft.com/office/officeart/2005/8/layout/default"/>
    <dgm:cxn modelId="{59A483AC-D563-462B-B3D7-60A7A755DA65}" type="presParOf" srcId="{1560C361-2559-4EAD-8652-6CE779C89E43}" destId="{2421C6EF-AD99-4419-A178-F4C129EE7767}" srcOrd="2" destOrd="0" presId="urn:microsoft.com/office/officeart/2005/8/layout/default"/>
    <dgm:cxn modelId="{D9F552EF-F910-46A1-AC74-AED92E1E80E1}" type="presParOf" srcId="{1560C361-2559-4EAD-8652-6CE779C89E43}" destId="{9EF6F1D2-987D-42E5-B09F-BFF784949AF2}" srcOrd="3" destOrd="0" presId="urn:microsoft.com/office/officeart/2005/8/layout/default"/>
    <dgm:cxn modelId="{84D4F9AB-037A-4ED8-95AD-F7B5AA0EA50A}" type="presParOf" srcId="{1560C361-2559-4EAD-8652-6CE779C89E43}" destId="{D4AE5836-C5DF-409A-88D9-4CDAF562F22E}" srcOrd="4" destOrd="0" presId="urn:microsoft.com/office/officeart/2005/8/layout/default"/>
    <dgm:cxn modelId="{4422D39B-2F43-445F-9CFA-A8D74DA85A98}" type="presParOf" srcId="{1560C361-2559-4EAD-8652-6CE779C89E43}" destId="{7A7AD8D1-5981-400B-AD96-222C5EEE71C8}" srcOrd="5" destOrd="0" presId="urn:microsoft.com/office/officeart/2005/8/layout/default"/>
    <dgm:cxn modelId="{39CA0E53-734E-4D29-A467-A7E7014877F2}" type="presParOf" srcId="{1560C361-2559-4EAD-8652-6CE779C89E43}" destId="{46EF2682-2E4C-4955-9F5A-7CBB98C87A29}" srcOrd="6" destOrd="0" presId="urn:microsoft.com/office/officeart/2005/8/layout/default"/>
    <dgm:cxn modelId="{75C8A833-267F-4E49-9C8F-C7E621CFD474}" type="presParOf" srcId="{1560C361-2559-4EAD-8652-6CE779C89E43}" destId="{87BF8BA8-BFD8-44DF-8B64-3A52EC4587F7}" srcOrd="7" destOrd="0" presId="urn:microsoft.com/office/officeart/2005/8/layout/default"/>
    <dgm:cxn modelId="{8BB5BEF4-6C8E-4DA9-9CB3-1F2377E872D7}" type="presParOf" srcId="{1560C361-2559-4EAD-8652-6CE779C89E43}" destId="{24D7F24D-7DB2-4181-81AC-946A86C91863}"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CFE6A2B-C81E-4ADA-A6BA-264BADA03E32}" type="doc">
      <dgm:prSet loTypeId="urn:microsoft.com/office/officeart/2005/8/layout/venn2" loCatId="relationship" qsTypeId="urn:microsoft.com/office/officeart/2005/8/quickstyle/simple1" qsCatId="simple" csTypeId="urn:microsoft.com/office/officeart/2005/8/colors/accent1_1" csCatId="accent1" phldr="1"/>
      <dgm:spPr/>
      <dgm:t>
        <a:bodyPr/>
        <a:lstStyle/>
        <a:p>
          <a:endParaRPr lang="fr-FR"/>
        </a:p>
      </dgm:t>
    </dgm:pt>
    <dgm:pt modelId="{03D1D781-9FC2-43CC-8942-7CD67CE1F3F8}">
      <dgm:prSet phldrT="[Texte]" custT="1"/>
      <dgm:spPr/>
      <dgm:t>
        <a:bodyPr/>
        <a:lstStyle/>
        <a:p>
          <a:r>
            <a:rPr lang="fr-FR" sz="1200" b="1" dirty="0" smtClean="0"/>
            <a:t>41 VSP </a:t>
          </a:r>
          <a:r>
            <a:rPr lang="fr-FR" sz="1400" b="1" dirty="0" smtClean="0"/>
            <a:t>programmées</a:t>
          </a:r>
          <a:endParaRPr lang="fr-FR" sz="1200" b="1" dirty="0"/>
        </a:p>
      </dgm:t>
    </dgm:pt>
    <dgm:pt modelId="{12D55582-9027-4C23-AC3D-2C2B28E9EDA7}" type="parTrans" cxnId="{BDE9C22A-306D-4783-AEEB-4756C393059E}">
      <dgm:prSet/>
      <dgm:spPr/>
      <dgm:t>
        <a:bodyPr/>
        <a:lstStyle/>
        <a:p>
          <a:endParaRPr lang="fr-FR"/>
        </a:p>
      </dgm:t>
    </dgm:pt>
    <dgm:pt modelId="{65970BB3-6775-4EE7-A60B-115151676F9C}" type="sibTrans" cxnId="{BDE9C22A-306D-4783-AEEB-4756C393059E}">
      <dgm:prSet/>
      <dgm:spPr/>
      <dgm:t>
        <a:bodyPr/>
        <a:lstStyle/>
        <a:p>
          <a:endParaRPr lang="fr-FR"/>
        </a:p>
      </dgm:t>
    </dgm:pt>
    <dgm:pt modelId="{02D2AF11-EF78-4977-A4A9-49322B1212C4}">
      <dgm:prSet phldrT="[Texte]" custT="1"/>
      <dgm:spPr/>
      <dgm:t>
        <a:bodyPr/>
        <a:lstStyle/>
        <a:p>
          <a:endParaRPr lang="fr-FR" sz="1400" dirty="0" smtClean="0"/>
        </a:p>
        <a:p>
          <a:endParaRPr lang="fr-FR" sz="1400" dirty="0" smtClean="0"/>
        </a:p>
        <a:p>
          <a:r>
            <a:rPr lang="fr-FR" sz="1600" b="1" dirty="0" smtClean="0"/>
            <a:t>11 VSP réalisées au 31/12/2020</a:t>
          </a:r>
        </a:p>
      </dgm:t>
    </dgm:pt>
    <dgm:pt modelId="{FC4530B3-4460-4930-92A9-ED27DC964067}" type="parTrans" cxnId="{E58AF483-4986-4A3B-849F-3DB3246B8BDF}">
      <dgm:prSet/>
      <dgm:spPr/>
      <dgm:t>
        <a:bodyPr/>
        <a:lstStyle/>
        <a:p>
          <a:endParaRPr lang="fr-FR"/>
        </a:p>
      </dgm:t>
    </dgm:pt>
    <dgm:pt modelId="{8322AB2B-3088-4DED-B314-BB18EC75F8ED}" type="sibTrans" cxnId="{E58AF483-4986-4A3B-849F-3DB3246B8BDF}">
      <dgm:prSet/>
      <dgm:spPr/>
      <dgm:t>
        <a:bodyPr/>
        <a:lstStyle/>
        <a:p>
          <a:endParaRPr lang="fr-FR"/>
        </a:p>
      </dgm:t>
    </dgm:pt>
    <dgm:pt modelId="{DD354B4D-7D3F-4C4A-9B2E-F127C78E4469}" type="pres">
      <dgm:prSet presAssocID="{2CFE6A2B-C81E-4ADA-A6BA-264BADA03E32}" presName="Name0" presStyleCnt="0">
        <dgm:presLayoutVars>
          <dgm:chMax val="7"/>
          <dgm:resizeHandles val="exact"/>
        </dgm:presLayoutVars>
      </dgm:prSet>
      <dgm:spPr/>
      <dgm:t>
        <a:bodyPr/>
        <a:lstStyle/>
        <a:p>
          <a:endParaRPr lang="fr-FR"/>
        </a:p>
      </dgm:t>
    </dgm:pt>
    <dgm:pt modelId="{788DB09A-DB43-4FCF-9B19-018B7DE95163}" type="pres">
      <dgm:prSet presAssocID="{2CFE6A2B-C81E-4ADA-A6BA-264BADA03E32}" presName="comp1" presStyleCnt="0"/>
      <dgm:spPr/>
      <dgm:t>
        <a:bodyPr/>
        <a:lstStyle/>
        <a:p>
          <a:endParaRPr lang="fr-FR"/>
        </a:p>
      </dgm:t>
    </dgm:pt>
    <dgm:pt modelId="{F8C1D515-55DC-401F-A0B2-8E6E168023B4}" type="pres">
      <dgm:prSet presAssocID="{2CFE6A2B-C81E-4ADA-A6BA-264BADA03E32}" presName="circle1" presStyleLbl="node1" presStyleIdx="0" presStyleCnt="2" custScaleX="130436" custLinFactNeighborX="874"/>
      <dgm:spPr/>
      <dgm:t>
        <a:bodyPr/>
        <a:lstStyle/>
        <a:p>
          <a:endParaRPr lang="fr-FR"/>
        </a:p>
      </dgm:t>
    </dgm:pt>
    <dgm:pt modelId="{4493A0DC-80D3-465B-AFEB-A073F09E0171}" type="pres">
      <dgm:prSet presAssocID="{2CFE6A2B-C81E-4ADA-A6BA-264BADA03E32}" presName="c1text" presStyleLbl="node1" presStyleIdx="0" presStyleCnt="2">
        <dgm:presLayoutVars>
          <dgm:bulletEnabled val="1"/>
        </dgm:presLayoutVars>
      </dgm:prSet>
      <dgm:spPr/>
      <dgm:t>
        <a:bodyPr/>
        <a:lstStyle/>
        <a:p>
          <a:endParaRPr lang="fr-FR"/>
        </a:p>
      </dgm:t>
    </dgm:pt>
    <dgm:pt modelId="{B2AEA1F4-86DB-4453-ABC3-A8B70B09C3F8}" type="pres">
      <dgm:prSet presAssocID="{2CFE6A2B-C81E-4ADA-A6BA-264BADA03E32}" presName="comp2" presStyleCnt="0"/>
      <dgm:spPr/>
      <dgm:t>
        <a:bodyPr/>
        <a:lstStyle/>
        <a:p>
          <a:endParaRPr lang="fr-FR"/>
        </a:p>
      </dgm:t>
    </dgm:pt>
    <dgm:pt modelId="{92AEACEF-0476-4A3E-A0FF-7D1FE8EE4CDC}" type="pres">
      <dgm:prSet presAssocID="{2CFE6A2B-C81E-4ADA-A6BA-264BADA03E32}" presName="circle2" presStyleLbl="node1" presStyleIdx="1" presStyleCnt="2" custScaleX="157577" custScaleY="96632" custLinFactNeighborX="0"/>
      <dgm:spPr/>
      <dgm:t>
        <a:bodyPr/>
        <a:lstStyle/>
        <a:p>
          <a:endParaRPr lang="fr-FR"/>
        </a:p>
      </dgm:t>
    </dgm:pt>
    <dgm:pt modelId="{2A28D44A-750F-4395-89CC-FC237C4F556D}" type="pres">
      <dgm:prSet presAssocID="{2CFE6A2B-C81E-4ADA-A6BA-264BADA03E32}" presName="c2text" presStyleLbl="node1" presStyleIdx="1" presStyleCnt="2">
        <dgm:presLayoutVars>
          <dgm:bulletEnabled val="1"/>
        </dgm:presLayoutVars>
      </dgm:prSet>
      <dgm:spPr/>
      <dgm:t>
        <a:bodyPr/>
        <a:lstStyle/>
        <a:p>
          <a:endParaRPr lang="fr-FR"/>
        </a:p>
      </dgm:t>
    </dgm:pt>
  </dgm:ptLst>
  <dgm:cxnLst>
    <dgm:cxn modelId="{3030FD38-FD84-470C-AA0B-E434D1A41B08}" type="presOf" srcId="{02D2AF11-EF78-4977-A4A9-49322B1212C4}" destId="{92AEACEF-0476-4A3E-A0FF-7D1FE8EE4CDC}" srcOrd="0" destOrd="0" presId="urn:microsoft.com/office/officeart/2005/8/layout/venn2"/>
    <dgm:cxn modelId="{CA358502-C342-47AD-A833-8C273E6C16D1}" type="presOf" srcId="{03D1D781-9FC2-43CC-8942-7CD67CE1F3F8}" destId="{F8C1D515-55DC-401F-A0B2-8E6E168023B4}" srcOrd="0" destOrd="0" presId="urn:microsoft.com/office/officeart/2005/8/layout/venn2"/>
    <dgm:cxn modelId="{2045D777-8B53-4DA7-A1DA-8854758AAF02}" type="presOf" srcId="{2CFE6A2B-C81E-4ADA-A6BA-264BADA03E32}" destId="{DD354B4D-7D3F-4C4A-9B2E-F127C78E4469}" srcOrd="0" destOrd="0" presId="urn:microsoft.com/office/officeart/2005/8/layout/venn2"/>
    <dgm:cxn modelId="{BDE9C22A-306D-4783-AEEB-4756C393059E}" srcId="{2CFE6A2B-C81E-4ADA-A6BA-264BADA03E32}" destId="{03D1D781-9FC2-43CC-8942-7CD67CE1F3F8}" srcOrd="0" destOrd="0" parTransId="{12D55582-9027-4C23-AC3D-2C2B28E9EDA7}" sibTransId="{65970BB3-6775-4EE7-A60B-115151676F9C}"/>
    <dgm:cxn modelId="{AA2E3AEF-1974-4C46-BBDA-AC70A6A8672B}" type="presOf" srcId="{02D2AF11-EF78-4977-A4A9-49322B1212C4}" destId="{2A28D44A-750F-4395-89CC-FC237C4F556D}" srcOrd="1" destOrd="0" presId="urn:microsoft.com/office/officeart/2005/8/layout/venn2"/>
    <dgm:cxn modelId="{674CF732-6E32-42B2-89B4-65C239D0F3DC}" type="presOf" srcId="{03D1D781-9FC2-43CC-8942-7CD67CE1F3F8}" destId="{4493A0DC-80D3-465B-AFEB-A073F09E0171}" srcOrd="1" destOrd="0" presId="urn:microsoft.com/office/officeart/2005/8/layout/venn2"/>
    <dgm:cxn modelId="{E58AF483-4986-4A3B-849F-3DB3246B8BDF}" srcId="{2CFE6A2B-C81E-4ADA-A6BA-264BADA03E32}" destId="{02D2AF11-EF78-4977-A4A9-49322B1212C4}" srcOrd="1" destOrd="0" parTransId="{FC4530B3-4460-4930-92A9-ED27DC964067}" sibTransId="{8322AB2B-3088-4DED-B314-BB18EC75F8ED}"/>
    <dgm:cxn modelId="{503CDEAF-F925-486C-B364-8882C3E2029A}" type="presParOf" srcId="{DD354B4D-7D3F-4C4A-9B2E-F127C78E4469}" destId="{788DB09A-DB43-4FCF-9B19-018B7DE95163}" srcOrd="0" destOrd="0" presId="urn:microsoft.com/office/officeart/2005/8/layout/venn2"/>
    <dgm:cxn modelId="{697E41E1-A056-4FAC-BCBB-84FE5007170D}" type="presParOf" srcId="{788DB09A-DB43-4FCF-9B19-018B7DE95163}" destId="{F8C1D515-55DC-401F-A0B2-8E6E168023B4}" srcOrd="0" destOrd="0" presId="urn:microsoft.com/office/officeart/2005/8/layout/venn2"/>
    <dgm:cxn modelId="{425759E9-8E29-43DC-991E-976687AD9DF3}" type="presParOf" srcId="{788DB09A-DB43-4FCF-9B19-018B7DE95163}" destId="{4493A0DC-80D3-465B-AFEB-A073F09E0171}" srcOrd="1" destOrd="0" presId="urn:microsoft.com/office/officeart/2005/8/layout/venn2"/>
    <dgm:cxn modelId="{B89F459B-7E76-4EF5-88E5-58BB10C4C624}" type="presParOf" srcId="{DD354B4D-7D3F-4C4A-9B2E-F127C78E4469}" destId="{B2AEA1F4-86DB-4453-ABC3-A8B70B09C3F8}" srcOrd="1" destOrd="0" presId="urn:microsoft.com/office/officeart/2005/8/layout/venn2"/>
    <dgm:cxn modelId="{E24E313D-B48A-4F68-8A32-58F178FB3989}" type="presParOf" srcId="{B2AEA1F4-86DB-4453-ABC3-A8B70B09C3F8}" destId="{92AEACEF-0476-4A3E-A0FF-7D1FE8EE4CDC}" srcOrd="0" destOrd="0" presId="urn:microsoft.com/office/officeart/2005/8/layout/venn2"/>
    <dgm:cxn modelId="{90C8F781-0D2D-4C1E-9B81-D7A86E739AF1}" type="presParOf" srcId="{B2AEA1F4-86DB-4453-ABC3-A8B70B09C3F8}" destId="{2A28D44A-750F-4395-89CC-FC237C4F556D}" srcOrd="1" destOrd="0" presId="urn:microsoft.com/office/officeart/2005/8/layout/venn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AE7635-1768-46F1-8F6B-55632A17064D}">
      <dsp:nvSpPr>
        <dsp:cNvPr id="0" name=""/>
        <dsp:cNvSpPr/>
      </dsp:nvSpPr>
      <dsp:spPr>
        <a:xfrm>
          <a:off x="1155" y="368185"/>
          <a:ext cx="2341666" cy="936666"/>
        </a:xfrm>
        <a:prstGeom prst="chevron">
          <a:avLst/>
        </a:prstGeom>
        <a:solidFill>
          <a:schemeClr val="accent2">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fr-FR" sz="3600" kern="1200" dirty="0" smtClean="0"/>
            <a:t>Axe 1</a:t>
          </a:r>
          <a:endParaRPr lang="fr-FR" sz="3600" kern="1200" dirty="0"/>
        </a:p>
      </dsp:txBody>
      <dsp:txXfrm>
        <a:off x="469488" y="368185"/>
        <a:ext cx="1405000" cy="936666"/>
      </dsp:txXfrm>
    </dsp:sp>
    <dsp:sp modelId="{9E8D31F7-7F55-49A0-A4A2-F65FD22FB6AE}">
      <dsp:nvSpPr>
        <dsp:cNvPr id="0" name=""/>
        <dsp:cNvSpPr/>
      </dsp:nvSpPr>
      <dsp:spPr>
        <a:xfrm>
          <a:off x="2038405" y="447802"/>
          <a:ext cx="2386311" cy="777433"/>
        </a:xfrm>
        <a:prstGeom prst="chevron">
          <a:avLst/>
        </a:prstGeom>
        <a:solidFill>
          <a:schemeClr val="accent2">
            <a:tint val="40000"/>
            <a:alpha val="90000"/>
            <a:hueOff val="0"/>
            <a:satOff val="0"/>
            <a:lumOff val="0"/>
            <a:alphaOff val="0"/>
          </a:schemeClr>
        </a:solidFill>
        <a:ln w="425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6985" rIns="0" bIns="6985" numCol="1" spcCol="1270" anchor="ctr" anchorCtr="0">
          <a:noAutofit/>
        </a:bodyPr>
        <a:lstStyle/>
        <a:p>
          <a:pPr lvl="0" algn="ctr" defTabSz="466725">
            <a:lnSpc>
              <a:spcPct val="90000"/>
            </a:lnSpc>
            <a:spcBef>
              <a:spcPct val="0"/>
            </a:spcBef>
            <a:spcAft>
              <a:spcPct val="35000"/>
            </a:spcAft>
          </a:pPr>
          <a:r>
            <a:rPr lang="fr-FR" sz="1050" kern="1200" dirty="0" smtClean="0"/>
            <a:t>Ouverture de l’axe 1 aux dossiers crise sur le décrochage scolaire et ouverture de l’appui aux têtes de réseau créa</a:t>
          </a:r>
          <a:endParaRPr lang="fr-FR" sz="1050" kern="1200" dirty="0"/>
        </a:p>
      </dsp:txBody>
      <dsp:txXfrm>
        <a:off x="2427122" y="447802"/>
        <a:ext cx="1608878" cy="777433"/>
      </dsp:txXfrm>
    </dsp:sp>
    <dsp:sp modelId="{2EE4D999-061B-4952-88BA-9F24D87B4EA9}">
      <dsp:nvSpPr>
        <dsp:cNvPr id="0" name=""/>
        <dsp:cNvSpPr/>
      </dsp:nvSpPr>
      <dsp:spPr>
        <a:xfrm>
          <a:off x="4152615" y="447802"/>
          <a:ext cx="3842308" cy="777433"/>
        </a:xfrm>
        <a:prstGeom prst="chevron">
          <a:avLst/>
        </a:prstGeom>
        <a:solidFill>
          <a:schemeClr val="accent2">
            <a:tint val="40000"/>
            <a:alpha val="90000"/>
            <a:hueOff val="-1813247"/>
            <a:satOff val="6225"/>
            <a:lumOff val="245"/>
            <a:alphaOff val="0"/>
          </a:schemeClr>
        </a:solidFill>
        <a:ln w="42500" cap="flat" cmpd="sng" algn="ctr">
          <a:solidFill>
            <a:schemeClr val="accent2">
              <a:tint val="40000"/>
              <a:alpha val="90000"/>
              <a:hueOff val="-1813247"/>
              <a:satOff val="6225"/>
              <a:lumOff val="2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lvl="0" algn="ctr" defTabSz="622300">
            <a:lnSpc>
              <a:spcPct val="90000"/>
            </a:lnSpc>
            <a:spcBef>
              <a:spcPct val="0"/>
            </a:spcBef>
            <a:spcAft>
              <a:spcPct val="35000"/>
            </a:spcAft>
          </a:pPr>
          <a:r>
            <a:rPr lang="fr-FR" sz="1400" kern="1200" dirty="0" smtClean="0"/>
            <a:t>Couvrir la création d’activité à titre transitoire en 2021 sur l’axe 1</a:t>
          </a:r>
          <a:endParaRPr lang="fr-FR" sz="1400" b="1" kern="1200" dirty="0"/>
        </a:p>
      </dsp:txBody>
      <dsp:txXfrm>
        <a:off x="4541332" y="447802"/>
        <a:ext cx="3064875" cy="777433"/>
      </dsp:txXfrm>
    </dsp:sp>
    <dsp:sp modelId="{B4D4ED7C-5171-4A92-AFC6-3B896A197124}">
      <dsp:nvSpPr>
        <dsp:cNvPr id="0" name=""/>
        <dsp:cNvSpPr/>
      </dsp:nvSpPr>
      <dsp:spPr>
        <a:xfrm>
          <a:off x="1155" y="1435985"/>
          <a:ext cx="2341666" cy="1232484"/>
        </a:xfrm>
        <a:prstGeom prst="chevron">
          <a:avLst/>
        </a:prstGeom>
        <a:solidFill>
          <a:schemeClr val="accent2">
            <a:hueOff val="-4157948"/>
            <a:satOff val="29661"/>
            <a:lumOff val="-5098"/>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fr-FR" sz="3600" b="1" kern="1200" dirty="0" smtClean="0"/>
            <a:t>Axe 2</a:t>
          </a:r>
          <a:endParaRPr lang="fr-FR" sz="3600" b="1" kern="1200" dirty="0"/>
        </a:p>
      </dsp:txBody>
      <dsp:txXfrm>
        <a:off x="617397" y="1435985"/>
        <a:ext cx="1109182" cy="1232484"/>
      </dsp:txXfrm>
    </dsp:sp>
    <dsp:sp modelId="{5B69075B-260C-4C97-B86F-B8EF4C450387}">
      <dsp:nvSpPr>
        <dsp:cNvPr id="0" name=""/>
        <dsp:cNvSpPr/>
      </dsp:nvSpPr>
      <dsp:spPr>
        <a:xfrm>
          <a:off x="2038405" y="1500852"/>
          <a:ext cx="2651883" cy="1102750"/>
        </a:xfrm>
        <a:prstGeom prst="chevron">
          <a:avLst/>
        </a:prstGeom>
        <a:solidFill>
          <a:schemeClr val="accent2">
            <a:tint val="40000"/>
            <a:alpha val="90000"/>
            <a:hueOff val="-3626493"/>
            <a:satOff val="12450"/>
            <a:lumOff val="489"/>
            <a:alphaOff val="0"/>
          </a:schemeClr>
        </a:solidFill>
        <a:ln w="42500" cap="flat" cmpd="sng" algn="ctr">
          <a:solidFill>
            <a:schemeClr val="accent2">
              <a:tint val="40000"/>
              <a:alpha val="90000"/>
              <a:hueOff val="-3626493"/>
              <a:satOff val="12450"/>
              <a:lumOff val="48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lvl="0" algn="ctr" defTabSz="622300">
            <a:lnSpc>
              <a:spcPct val="90000"/>
            </a:lnSpc>
            <a:spcBef>
              <a:spcPct val="0"/>
            </a:spcBef>
            <a:spcAft>
              <a:spcPct val="35000"/>
            </a:spcAft>
          </a:pPr>
          <a:r>
            <a:rPr lang="fr-FR" sz="1400" b="0" kern="1200" dirty="0" smtClean="0"/>
            <a:t>Priorité principale: Couvrir l’année 2021 à titre transitoire</a:t>
          </a:r>
          <a:endParaRPr lang="fr-FR" sz="1400" b="0" kern="1200" dirty="0"/>
        </a:p>
      </dsp:txBody>
      <dsp:txXfrm>
        <a:off x="2589780" y="1500852"/>
        <a:ext cx="1549133" cy="1102750"/>
      </dsp:txXfrm>
    </dsp:sp>
    <dsp:sp modelId="{3B7E9A0D-E5D0-42B1-B710-FEE930E8D860}">
      <dsp:nvSpPr>
        <dsp:cNvPr id="0" name=""/>
        <dsp:cNvSpPr/>
      </dsp:nvSpPr>
      <dsp:spPr>
        <a:xfrm>
          <a:off x="4418186" y="1565718"/>
          <a:ext cx="2595480" cy="973019"/>
        </a:xfrm>
        <a:prstGeom prst="chevron">
          <a:avLst/>
        </a:prstGeom>
        <a:solidFill>
          <a:schemeClr val="accent2">
            <a:tint val="40000"/>
            <a:alpha val="90000"/>
            <a:hueOff val="-5439740"/>
            <a:satOff val="18675"/>
            <a:lumOff val="734"/>
            <a:alphaOff val="0"/>
          </a:schemeClr>
        </a:solidFill>
        <a:ln w="42500" cap="flat" cmpd="sng" algn="ctr">
          <a:solidFill>
            <a:schemeClr val="accent2">
              <a:tint val="40000"/>
              <a:alpha val="90000"/>
              <a:hueOff val="-5439740"/>
              <a:satOff val="18675"/>
              <a:lumOff val="73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lvl="0" algn="ctr" defTabSz="622300">
            <a:lnSpc>
              <a:spcPct val="90000"/>
            </a:lnSpc>
            <a:spcBef>
              <a:spcPct val="0"/>
            </a:spcBef>
            <a:spcAft>
              <a:spcPct val="35000"/>
            </a:spcAft>
          </a:pPr>
          <a:r>
            <a:rPr lang="fr-FR" sz="1400" kern="1200" dirty="0" smtClean="0"/>
            <a:t>basculer les reliquats de l’axe 2 sur les axes 1 et 3: effectué</a:t>
          </a:r>
          <a:endParaRPr lang="fr-FR" sz="1400" kern="1200" dirty="0"/>
        </a:p>
      </dsp:txBody>
      <dsp:txXfrm>
        <a:off x="4904696" y="1565718"/>
        <a:ext cx="1622461" cy="973019"/>
      </dsp:txXfrm>
    </dsp:sp>
    <dsp:sp modelId="{E2CDCFB2-AB18-4394-851E-F91A0732A32C}">
      <dsp:nvSpPr>
        <dsp:cNvPr id="0" name=""/>
        <dsp:cNvSpPr/>
      </dsp:nvSpPr>
      <dsp:spPr>
        <a:xfrm>
          <a:off x="1155" y="2799603"/>
          <a:ext cx="2341666" cy="936666"/>
        </a:xfrm>
        <a:prstGeom prst="chevron">
          <a:avLst/>
        </a:prstGeom>
        <a:solidFill>
          <a:schemeClr val="accent2">
            <a:hueOff val="-8315896"/>
            <a:satOff val="59322"/>
            <a:lumOff val="-10197"/>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fr-FR" sz="3600" kern="1200" dirty="0" smtClean="0"/>
            <a:t>Axe 3</a:t>
          </a:r>
          <a:endParaRPr lang="fr-FR" sz="3600" kern="1200" dirty="0"/>
        </a:p>
      </dsp:txBody>
      <dsp:txXfrm>
        <a:off x="469488" y="2799603"/>
        <a:ext cx="1405000" cy="936666"/>
      </dsp:txXfrm>
    </dsp:sp>
    <dsp:sp modelId="{09513DB6-10C4-4FEB-8122-6616C6AFA4DE}">
      <dsp:nvSpPr>
        <dsp:cNvPr id="0" name=""/>
        <dsp:cNvSpPr/>
      </dsp:nvSpPr>
      <dsp:spPr>
        <a:xfrm>
          <a:off x="2038405" y="2879220"/>
          <a:ext cx="3571528" cy="777433"/>
        </a:xfrm>
        <a:prstGeom prst="chevron">
          <a:avLst/>
        </a:prstGeom>
        <a:solidFill>
          <a:schemeClr val="accent2">
            <a:tint val="40000"/>
            <a:alpha val="90000"/>
            <a:hueOff val="-7252987"/>
            <a:satOff val="24900"/>
            <a:lumOff val="978"/>
            <a:alphaOff val="0"/>
          </a:schemeClr>
        </a:solidFill>
        <a:ln w="42500" cap="flat" cmpd="sng" algn="ctr">
          <a:solidFill>
            <a:schemeClr val="accent2">
              <a:tint val="40000"/>
              <a:alpha val="90000"/>
              <a:hueOff val="-7252987"/>
              <a:satOff val="24900"/>
              <a:lumOff val="97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lvl="0" algn="ctr" defTabSz="622300">
            <a:lnSpc>
              <a:spcPct val="90000"/>
            </a:lnSpc>
            <a:spcBef>
              <a:spcPct val="0"/>
            </a:spcBef>
            <a:spcAft>
              <a:spcPct val="35000"/>
            </a:spcAft>
          </a:pPr>
          <a:r>
            <a:rPr lang="fr-FR" sz="1400" kern="1200" dirty="0" smtClean="0"/>
            <a:t>Assurer une transition en douceur – couvrir l’année 2021 pour les Oi </a:t>
          </a:r>
          <a:endParaRPr lang="fr-FR" sz="1400" kern="1200" dirty="0"/>
        </a:p>
      </dsp:txBody>
      <dsp:txXfrm>
        <a:off x="2427122" y="2879220"/>
        <a:ext cx="2794095" cy="777433"/>
      </dsp:txXfrm>
    </dsp:sp>
    <dsp:sp modelId="{7C6BBD62-A4BB-46A6-B429-A21CFFED4785}">
      <dsp:nvSpPr>
        <dsp:cNvPr id="0" name=""/>
        <dsp:cNvSpPr/>
      </dsp:nvSpPr>
      <dsp:spPr>
        <a:xfrm>
          <a:off x="5337831" y="2879220"/>
          <a:ext cx="3301972" cy="777433"/>
        </a:xfrm>
        <a:prstGeom prst="chevron">
          <a:avLst/>
        </a:prstGeom>
        <a:solidFill>
          <a:schemeClr val="accent2">
            <a:tint val="40000"/>
            <a:alpha val="90000"/>
            <a:hueOff val="-9066233"/>
            <a:satOff val="31125"/>
            <a:lumOff val="1223"/>
            <a:alphaOff val="0"/>
          </a:schemeClr>
        </a:solidFill>
        <a:ln w="42500" cap="flat" cmpd="sng" algn="ctr">
          <a:solidFill>
            <a:schemeClr val="accent2">
              <a:tint val="40000"/>
              <a:alpha val="90000"/>
              <a:hueOff val="-9066233"/>
              <a:satOff val="31125"/>
              <a:lumOff val="122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lvl="0" algn="ctr" defTabSz="622300">
            <a:lnSpc>
              <a:spcPct val="90000"/>
            </a:lnSpc>
            <a:spcBef>
              <a:spcPct val="0"/>
            </a:spcBef>
            <a:spcAft>
              <a:spcPct val="35000"/>
            </a:spcAft>
          </a:pPr>
          <a:r>
            <a:rPr lang="fr-FR" sz="1400" kern="1200" dirty="0" smtClean="0"/>
            <a:t>Ouvrir la PI 941 et programmer les AAP crise: presque achevé</a:t>
          </a:r>
          <a:endParaRPr lang="fr-FR" sz="1400" kern="1200" dirty="0"/>
        </a:p>
      </dsp:txBody>
      <dsp:txXfrm>
        <a:off x="5726548" y="2879220"/>
        <a:ext cx="2524539" cy="77743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E0D2F7-EE3D-458B-9CB5-691C26E7376C}">
      <dsp:nvSpPr>
        <dsp:cNvPr id="0" name=""/>
        <dsp:cNvSpPr/>
      </dsp:nvSpPr>
      <dsp:spPr>
        <a:xfrm>
          <a:off x="631728" y="0"/>
          <a:ext cx="3779710" cy="3780552"/>
        </a:xfrm>
        <a:prstGeom prst="circularArrow">
          <a:avLst>
            <a:gd name="adj1" fmla="val 10980"/>
            <a:gd name="adj2" fmla="val 1142322"/>
            <a:gd name="adj3" fmla="val 9000000"/>
            <a:gd name="adj4" fmla="val 10800000"/>
            <a:gd name="adj5" fmla="val 12500"/>
          </a:avLst>
        </a:prstGeom>
        <a:solidFill>
          <a:schemeClr val="lt1"/>
        </a:solidFill>
        <a:ln w="425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sp>
    <dsp:sp modelId="{93DBDEE8-7925-46E7-953A-3AE986427442}">
      <dsp:nvSpPr>
        <dsp:cNvPr id="0" name=""/>
        <dsp:cNvSpPr/>
      </dsp:nvSpPr>
      <dsp:spPr>
        <a:xfrm>
          <a:off x="4434854" y="330894"/>
          <a:ext cx="3486025" cy="30896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228600" lvl="1" indent="-228600" algn="l" defTabSz="1066800">
            <a:lnSpc>
              <a:spcPct val="90000"/>
            </a:lnSpc>
            <a:spcBef>
              <a:spcPct val="0"/>
            </a:spcBef>
            <a:spcAft>
              <a:spcPct val="15000"/>
            </a:spcAft>
            <a:buChar char="••"/>
          </a:pPr>
          <a:endParaRPr lang="fr-FR" sz="2400" kern="1200" dirty="0"/>
        </a:p>
        <a:p>
          <a:pPr marL="228600" lvl="1" indent="-228600" algn="l" defTabSz="1066800">
            <a:lnSpc>
              <a:spcPct val="90000"/>
            </a:lnSpc>
            <a:spcBef>
              <a:spcPct val="0"/>
            </a:spcBef>
            <a:spcAft>
              <a:spcPct val="15000"/>
            </a:spcAft>
            <a:buChar char="••"/>
          </a:pPr>
          <a:r>
            <a:rPr lang="fr-FR" sz="2400" kern="1200" dirty="0" smtClean="0"/>
            <a:t>Programmation</a:t>
          </a:r>
          <a:endParaRPr lang="fr-FR" sz="2400" kern="1200" dirty="0"/>
        </a:p>
        <a:p>
          <a:pPr marL="228600" lvl="1" indent="-228600" algn="l" defTabSz="1066800">
            <a:lnSpc>
              <a:spcPct val="90000"/>
            </a:lnSpc>
            <a:spcBef>
              <a:spcPct val="0"/>
            </a:spcBef>
            <a:spcAft>
              <a:spcPct val="15000"/>
            </a:spcAft>
            <a:buChar char="••"/>
          </a:pPr>
          <a:r>
            <a:rPr lang="fr-FR" sz="2400" kern="1200" dirty="0" smtClean="0"/>
            <a:t>Reste à consommer</a:t>
          </a:r>
          <a:endParaRPr lang="fr-FR" sz="2400" kern="1200" dirty="0"/>
        </a:p>
        <a:p>
          <a:pPr marL="228600" lvl="1" indent="-228600" algn="l" defTabSz="1066800">
            <a:lnSpc>
              <a:spcPct val="90000"/>
            </a:lnSpc>
            <a:spcBef>
              <a:spcPct val="0"/>
            </a:spcBef>
            <a:spcAft>
              <a:spcPct val="15000"/>
            </a:spcAft>
            <a:buChar char="••"/>
          </a:pPr>
          <a:r>
            <a:rPr lang="fr-FR" sz="2400" kern="1200" dirty="0" smtClean="0"/>
            <a:t>Certification</a:t>
          </a:r>
          <a:endParaRPr lang="fr-FR" sz="2400" kern="1200" dirty="0"/>
        </a:p>
        <a:p>
          <a:pPr marL="228600" lvl="1" indent="-228600" algn="l" defTabSz="1066800">
            <a:lnSpc>
              <a:spcPct val="90000"/>
            </a:lnSpc>
            <a:spcBef>
              <a:spcPct val="0"/>
            </a:spcBef>
            <a:spcAft>
              <a:spcPct val="15000"/>
            </a:spcAft>
            <a:buChar char="••"/>
          </a:pPr>
          <a:r>
            <a:rPr lang="fr-FR" sz="2400" kern="1200" dirty="0" smtClean="0"/>
            <a:t>Indicateurs </a:t>
          </a:r>
          <a:endParaRPr lang="fr-FR" sz="2400" kern="1200" dirty="0"/>
        </a:p>
        <a:p>
          <a:pPr marL="228600" lvl="1" indent="-228600" algn="l" defTabSz="1066800">
            <a:lnSpc>
              <a:spcPct val="90000"/>
            </a:lnSpc>
            <a:spcBef>
              <a:spcPct val="0"/>
            </a:spcBef>
            <a:spcAft>
              <a:spcPct val="15000"/>
            </a:spcAft>
            <a:buChar char="••"/>
          </a:pPr>
          <a:r>
            <a:rPr lang="fr-FR" sz="2400" kern="1200" dirty="0" smtClean="0"/>
            <a:t>Plan d’action</a:t>
          </a:r>
          <a:endParaRPr lang="fr-FR" sz="2400" kern="1200" dirty="0"/>
        </a:p>
        <a:p>
          <a:pPr marL="228600" lvl="1" indent="-228600" algn="l" defTabSz="1066800">
            <a:lnSpc>
              <a:spcPct val="90000"/>
            </a:lnSpc>
            <a:spcBef>
              <a:spcPct val="0"/>
            </a:spcBef>
            <a:spcAft>
              <a:spcPct val="15000"/>
            </a:spcAft>
            <a:buChar char="••"/>
          </a:pPr>
          <a:endParaRPr lang="fr-FR" sz="2400" kern="1200" dirty="0"/>
        </a:p>
      </dsp:txBody>
      <dsp:txXfrm>
        <a:off x="4434854" y="330894"/>
        <a:ext cx="3486025" cy="3089619"/>
      </dsp:txXfrm>
    </dsp:sp>
    <dsp:sp modelId="{E8FA6616-4432-4236-BE1E-875B269AE984}">
      <dsp:nvSpPr>
        <dsp:cNvPr id="0" name=""/>
        <dsp:cNvSpPr/>
      </dsp:nvSpPr>
      <dsp:spPr>
        <a:xfrm>
          <a:off x="1466422" y="1368559"/>
          <a:ext cx="2109113" cy="105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fr-FR" sz="2400" b="1" kern="1200" dirty="0" smtClean="0">
              <a:solidFill>
                <a:schemeClr val="tx1"/>
              </a:solidFill>
            </a:rPr>
            <a:t>Résultats et plan d’action par axe</a:t>
          </a:r>
          <a:endParaRPr lang="fr-FR" sz="2400" b="1" kern="1200" dirty="0">
            <a:solidFill>
              <a:schemeClr val="tx1"/>
            </a:solidFill>
          </a:endParaRPr>
        </a:p>
      </dsp:txBody>
      <dsp:txXfrm>
        <a:off x="1466422" y="1368559"/>
        <a:ext cx="2109113" cy="105439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40150B-B879-4DFF-8676-1DE2BBE07645}">
      <dsp:nvSpPr>
        <dsp:cNvPr id="0" name=""/>
        <dsp:cNvSpPr/>
      </dsp:nvSpPr>
      <dsp:spPr>
        <a:xfrm>
          <a:off x="442392" y="0"/>
          <a:ext cx="3479899" cy="2087939"/>
        </a:xfrm>
        <a:prstGeom prst="rect">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r-FR" sz="1700" b="1" kern="1200" dirty="0" smtClean="0"/>
            <a:t> 53% des participants à ce stade: Sous-réalisation manifeste ou retard de saisie?</a:t>
          </a:r>
          <a:endParaRPr lang="fr-FR" sz="1700" kern="1200" dirty="0"/>
        </a:p>
      </dsp:txBody>
      <dsp:txXfrm>
        <a:off x="442392" y="0"/>
        <a:ext cx="3479899" cy="2087939"/>
      </dsp:txXfrm>
    </dsp:sp>
    <dsp:sp modelId="{098C2AC0-9BA2-4498-AC4A-4FF646FE096A}">
      <dsp:nvSpPr>
        <dsp:cNvPr id="0" name=""/>
        <dsp:cNvSpPr/>
      </dsp:nvSpPr>
      <dsp:spPr>
        <a:xfrm>
          <a:off x="4288794" y="1047"/>
          <a:ext cx="3479899" cy="2087939"/>
        </a:xfrm>
        <a:prstGeom prst="rect">
          <a:avLst/>
        </a:prstGeom>
        <a:gradFill rotWithShape="0">
          <a:gsLst>
            <a:gs pos="0">
              <a:schemeClr val="accent2">
                <a:hueOff val="-4157948"/>
                <a:satOff val="29661"/>
                <a:lumOff val="-5098"/>
                <a:alphaOff val="0"/>
                <a:shade val="45000"/>
                <a:satMod val="155000"/>
              </a:schemeClr>
            </a:gs>
            <a:gs pos="60000">
              <a:schemeClr val="accent2">
                <a:hueOff val="-4157948"/>
                <a:satOff val="29661"/>
                <a:lumOff val="-5098"/>
                <a:alphaOff val="0"/>
                <a:shade val="95000"/>
                <a:satMod val="150000"/>
              </a:schemeClr>
            </a:gs>
            <a:gs pos="100000">
              <a:schemeClr val="accent2">
                <a:hueOff val="-4157948"/>
                <a:satOff val="29661"/>
                <a:lumOff val="-5098"/>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r-FR" sz="1700" kern="1200" dirty="0" smtClean="0"/>
            <a:t>Il reste 47 bilans à recevoir mais cela ne se traduira pas forcément par une augmentation des jeunes (les chiffres déjà saisis sont déjà comptabilisés)</a:t>
          </a:r>
          <a:endParaRPr lang="fr-FR" sz="1700" kern="1200" dirty="0"/>
        </a:p>
      </dsp:txBody>
      <dsp:txXfrm>
        <a:off x="4288794" y="1047"/>
        <a:ext cx="3479899" cy="2087939"/>
      </dsp:txXfrm>
    </dsp:sp>
    <dsp:sp modelId="{47A06FFD-C8BC-4609-BEDC-6C20B084F610}">
      <dsp:nvSpPr>
        <dsp:cNvPr id="0" name=""/>
        <dsp:cNvSpPr/>
      </dsp:nvSpPr>
      <dsp:spPr>
        <a:xfrm>
          <a:off x="2374850" y="2436976"/>
          <a:ext cx="3479899" cy="2087939"/>
        </a:xfrm>
        <a:prstGeom prst="rect">
          <a:avLst/>
        </a:prstGeom>
        <a:gradFill rotWithShape="0">
          <a:gsLst>
            <a:gs pos="0">
              <a:schemeClr val="accent2">
                <a:hueOff val="-8315896"/>
                <a:satOff val="59322"/>
                <a:lumOff val="-10197"/>
                <a:alphaOff val="0"/>
                <a:shade val="45000"/>
                <a:satMod val="155000"/>
              </a:schemeClr>
            </a:gs>
            <a:gs pos="60000">
              <a:schemeClr val="accent2">
                <a:hueOff val="-8315896"/>
                <a:satOff val="59322"/>
                <a:lumOff val="-10197"/>
                <a:alphaOff val="0"/>
                <a:shade val="95000"/>
                <a:satMod val="150000"/>
              </a:schemeClr>
            </a:gs>
            <a:gs pos="100000">
              <a:schemeClr val="accent2">
                <a:hueOff val="-8315896"/>
                <a:satOff val="59322"/>
                <a:lumOff val="-10197"/>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r-FR" sz="1700" kern="1200" dirty="0" smtClean="0"/>
            <a:t>A ce stade, le SFSE table sur une forte sous-réalisation, beaucoup de porteurs ne font plus entrer les jeunes depuis mai faute de pouvoir les sortir en juin, beaucoup ne déclarent pas les jeunes à qui il manque une pièce + impact du COVID.</a:t>
          </a:r>
          <a:endParaRPr lang="fr-FR" sz="1700" kern="1200" dirty="0"/>
        </a:p>
      </dsp:txBody>
      <dsp:txXfrm>
        <a:off x="2374850" y="2436976"/>
        <a:ext cx="3479899" cy="208793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E0D2F7-EE3D-458B-9CB5-691C26E7376C}">
      <dsp:nvSpPr>
        <dsp:cNvPr id="0" name=""/>
        <dsp:cNvSpPr/>
      </dsp:nvSpPr>
      <dsp:spPr>
        <a:xfrm>
          <a:off x="723453" y="0"/>
          <a:ext cx="3779710" cy="3780551"/>
        </a:xfrm>
        <a:prstGeom prst="circularArrow">
          <a:avLst>
            <a:gd name="adj1" fmla="val 10980"/>
            <a:gd name="adj2" fmla="val 1142322"/>
            <a:gd name="adj3" fmla="val 9000000"/>
            <a:gd name="adj4" fmla="val 10800000"/>
            <a:gd name="adj5" fmla="val 12500"/>
          </a:avLst>
        </a:prstGeom>
        <a:solidFill>
          <a:schemeClr val="lt1"/>
        </a:solidFill>
        <a:ln w="425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sp>
    <dsp:sp modelId="{93DBDEE8-7925-46E7-953A-3AE986427442}">
      <dsp:nvSpPr>
        <dsp:cNvPr id="0" name=""/>
        <dsp:cNvSpPr/>
      </dsp:nvSpPr>
      <dsp:spPr>
        <a:xfrm>
          <a:off x="4417260" y="684207"/>
          <a:ext cx="3119123" cy="25269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955" tIns="20955" rIns="20955" bIns="20955" numCol="1" spcCol="1270" anchor="ctr" anchorCtr="0">
          <a:noAutofit/>
        </a:bodyPr>
        <a:lstStyle/>
        <a:p>
          <a:pPr marL="228600" lvl="1" indent="-228600" algn="l" defTabSz="1155700">
            <a:lnSpc>
              <a:spcPct val="90000"/>
            </a:lnSpc>
            <a:spcBef>
              <a:spcPct val="0"/>
            </a:spcBef>
            <a:spcAft>
              <a:spcPct val="15000"/>
            </a:spcAft>
            <a:buChar char="••"/>
          </a:pPr>
          <a:r>
            <a:rPr lang="fr-FR" sz="2600" kern="1200" dirty="0" smtClean="0"/>
            <a:t>Programmation</a:t>
          </a:r>
          <a:endParaRPr lang="fr-FR" sz="2600" kern="1200" dirty="0"/>
        </a:p>
        <a:p>
          <a:pPr marL="228600" lvl="1" indent="-228600" algn="l" defTabSz="1155700">
            <a:lnSpc>
              <a:spcPct val="90000"/>
            </a:lnSpc>
            <a:spcBef>
              <a:spcPct val="0"/>
            </a:spcBef>
            <a:spcAft>
              <a:spcPct val="15000"/>
            </a:spcAft>
            <a:buChar char="••"/>
          </a:pPr>
          <a:r>
            <a:rPr lang="fr-FR" sz="2600" kern="1200" dirty="0" smtClean="0"/>
            <a:t>Certification</a:t>
          </a:r>
          <a:endParaRPr lang="fr-FR" sz="2600" kern="1200" dirty="0"/>
        </a:p>
        <a:p>
          <a:pPr marL="228600" lvl="1" indent="-228600" algn="l" defTabSz="1155700">
            <a:lnSpc>
              <a:spcPct val="90000"/>
            </a:lnSpc>
            <a:spcBef>
              <a:spcPct val="0"/>
            </a:spcBef>
            <a:spcAft>
              <a:spcPct val="15000"/>
            </a:spcAft>
            <a:buChar char="••"/>
          </a:pPr>
          <a:r>
            <a:rPr lang="fr-FR" sz="2600" kern="1200" dirty="0" smtClean="0"/>
            <a:t>Rejet sur CSF certifiés</a:t>
          </a:r>
          <a:endParaRPr lang="fr-FR" sz="2600" kern="1200" dirty="0"/>
        </a:p>
        <a:p>
          <a:pPr marL="0" marR="0" lvl="1" indent="0" algn="l" defTabSz="914400" eaLnBrk="1" fontAlgn="auto" latinLnBrk="0" hangingPunct="1">
            <a:lnSpc>
              <a:spcPct val="100000"/>
            </a:lnSpc>
            <a:spcBef>
              <a:spcPct val="0"/>
            </a:spcBef>
            <a:spcAft>
              <a:spcPts val="0"/>
            </a:spcAft>
            <a:buClrTx/>
            <a:buSzTx/>
            <a:buFontTx/>
            <a:buChar char="••"/>
            <a:tabLst/>
            <a:defRPr/>
          </a:pPr>
          <a:r>
            <a:rPr lang="fr-FR" sz="2600" kern="1200" dirty="0" smtClean="0"/>
            <a:t>  Synthèse</a:t>
          </a:r>
        </a:p>
        <a:p>
          <a:pPr marL="0" marR="0" lvl="1" indent="0" algn="l" defTabSz="914400" eaLnBrk="1" fontAlgn="auto" latinLnBrk="0" hangingPunct="1">
            <a:lnSpc>
              <a:spcPct val="100000"/>
            </a:lnSpc>
            <a:spcBef>
              <a:spcPct val="0"/>
            </a:spcBef>
            <a:spcAft>
              <a:spcPts val="0"/>
            </a:spcAft>
            <a:buClrTx/>
            <a:buSzTx/>
            <a:buFontTx/>
            <a:buChar char="••"/>
            <a:tabLst/>
            <a:defRPr/>
          </a:pPr>
          <a:endParaRPr lang="fr-FR" sz="2600" kern="1200" dirty="0"/>
        </a:p>
      </dsp:txBody>
      <dsp:txXfrm>
        <a:off x="4417260" y="684207"/>
        <a:ext cx="3119123" cy="2526993"/>
      </dsp:txXfrm>
    </dsp:sp>
    <dsp:sp modelId="{E8FA6616-4432-4236-BE1E-875B269AE984}">
      <dsp:nvSpPr>
        <dsp:cNvPr id="0" name=""/>
        <dsp:cNvSpPr/>
      </dsp:nvSpPr>
      <dsp:spPr>
        <a:xfrm>
          <a:off x="1558147" y="1368559"/>
          <a:ext cx="2109113" cy="105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275" tIns="41275" rIns="41275" bIns="41275" numCol="1" spcCol="1270" anchor="ctr" anchorCtr="0">
          <a:noAutofit/>
        </a:bodyPr>
        <a:lstStyle/>
        <a:p>
          <a:pPr lvl="0" algn="ctr" defTabSz="2889250">
            <a:lnSpc>
              <a:spcPct val="90000"/>
            </a:lnSpc>
            <a:spcBef>
              <a:spcPct val="0"/>
            </a:spcBef>
            <a:spcAft>
              <a:spcPct val="35000"/>
            </a:spcAft>
          </a:pPr>
          <a:r>
            <a:rPr lang="fr-FR" sz="6500" kern="1200" dirty="0" smtClean="0"/>
            <a:t>Axe 1</a:t>
          </a:r>
          <a:endParaRPr lang="fr-FR" sz="6500" kern="1200" dirty="0"/>
        </a:p>
      </dsp:txBody>
      <dsp:txXfrm>
        <a:off x="1558147" y="1368559"/>
        <a:ext cx="2109113" cy="105439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E0D2F7-EE3D-458B-9CB5-691C26E7376C}">
      <dsp:nvSpPr>
        <dsp:cNvPr id="0" name=""/>
        <dsp:cNvSpPr/>
      </dsp:nvSpPr>
      <dsp:spPr>
        <a:xfrm>
          <a:off x="723453" y="0"/>
          <a:ext cx="3779710" cy="3780552"/>
        </a:xfrm>
        <a:prstGeom prst="circularArrow">
          <a:avLst>
            <a:gd name="adj1" fmla="val 10980"/>
            <a:gd name="adj2" fmla="val 1142322"/>
            <a:gd name="adj3" fmla="val 9000000"/>
            <a:gd name="adj4" fmla="val 10800000"/>
            <a:gd name="adj5" fmla="val 12500"/>
          </a:avLst>
        </a:prstGeom>
        <a:solidFill>
          <a:schemeClr val="lt1"/>
        </a:solidFill>
        <a:ln w="254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sp>
    <dsp:sp modelId="{93DBDEE8-7925-46E7-953A-3AE986427442}">
      <dsp:nvSpPr>
        <dsp:cNvPr id="0" name=""/>
        <dsp:cNvSpPr/>
      </dsp:nvSpPr>
      <dsp:spPr>
        <a:xfrm>
          <a:off x="4417260" y="684207"/>
          <a:ext cx="3119123" cy="25269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228600" lvl="1" indent="-228600" algn="l" defTabSz="1111250">
            <a:lnSpc>
              <a:spcPct val="90000"/>
            </a:lnSpc>
            <a:spcBef>
              <a:spcPct val="0"/>
            </a:spcBef>
            <a:spcAft>
              <a:spcPct val="15000"/>
            </a:spcAft>
            <a:buChar char="••"/>
          </a:pPr>
          <a:r>
            <a:rPr lang="fr-FR" sz="2500" kern="1200" dirty="0" smtClean="0"/>
            <a:t>Programmation</a:t>
          </a:r>
          <a:endParaRPr lang="fr-FR" sz="2500" kern="1200" dirty="0"/>
        </a:p>
        <a:p>
          <a:pPr marL="228600" lvl="1" indent="-228600" algn="l" defTabSz="1111250">
            <a:lnSpc>
              <a:spcPct val="90000"/>
            </a:lnSpc>
            <a:spcBef>
              <a:spcPct val="0"/>
            </a:spcBef>
            <a:spcAft>
              <a:spcPct val="15000"/>
            </a:spcAft>
            <a:buChar char="••"/>
          </a:pPr>
          <a:r>
            <a:rPr lang="fr-FR" sz="2500" kern="1200" dirty="0" smtClean="0"/>
            <a:t>Certification</a:t>
          </a:r>
          <a:endParaRPr lang="fr-FR" sz="2500" kern="1200" dirty="0"/>
        </a:p>
        <a:p>
          <a:pPr marL="228600" lvl="1" indent="-228600" algn="l" defTabSz="1111250">
            <a:lnSpc>
              <a:spcPct val="90000"/>
            </a:lnSpc>
            <a:spcBef>
              <a:spcPct val="0"/>
            </a:spcBef>
            <a:spcAft>
              <a:spcPct val="15000"/>
            </a:spcAft>
            <a:buChar char="••"/>
          </a:pPr>
          <a:r>
            <a:rPr lang="fr-FR" sz="2500" kern="1200" dirty="0" smtClean="0"/>
            <a:t>Sous réalisation</a:t>
          </a:r>
          <a:endParaRPr lang="fr-FR" sz="2500" kern="1200" dirty="0"/>
        </a:p>
        <a:p>
          <a:pPr marL="228600" lvl="1" indent="-228600" algn="l" defTabSz="1111250">
            <a:lnSpc>
              <a:spcPct val="90000"/>
            </a:lnSpc>
            <a:spcBef>
              <a:spcPct val="0"/>
            </a:spcBef>
            <a:spcAft>
              <a:spcPct val="15000"/>
            </a:spcAft>
            <a:buChar char="••"/>
          </a:pPr>
          <a:r>
            <a:rPr lang="fr-FR" sz="2500" kern="1200" dirty="0" smtClean="0"/>
            <a:t>Indicateurs</a:t>
          </a:r>
          <a:endParaRPr lang="fr-FR" sz="2500" kern="1200" dirty="0"/>
        </a:p>
        <a:p>
          <a:pPr marL="0" marR="0" lvl="1" indent="0" algn="l" defTabSz="914400" eaLnBrk="1" fontAlgn="auto" latinLnBrk="0" hangingPunct="1">
            <a:lnSpc>
              <a:spcPct val="100000"/>
            </a:lnSpc>
            <a:spcBef>
              <a:spcPct val="0"/>
            </a:spcBef>
            <a:spcAft>
              <a:spcPts val="0"/>
            </a:spcAft>
            <a:buClrTx/>
            <a:buSzTx/>
            <a:buFontTx/>
            <a:buChar char="••"/>
            <a:tabLst/>
            <a:defRPr/>
          </a:pPr>
          <a:r>
            <a:rPr lang="fr-FR" sz="2500" kern="1200" dirty="0" smtClean="0"/>
            <a:t> </a:t>
          </a:r>
          <a:r>
            <a:rPr lang="fr-FR" sz="2500" b="0" kern="1200" dirty="0" smtClean="0"/>
            <a:t>Évolutions</a:t>
          </a:r>
          <a:r>
            <a:rPr lang="fr-FR" sz="2500" kern="1200" dirty="0" smtClean="0"/>
            <a:t> </a:t>
          </a:r>
        </a:p>
        <a:p>
          <a:pPr lvl="1" algn="l">
            <a:spcBef>
              <a:spcPct val="0"/>
            </a:spcBef>
            <a:buChar char="••"/>
          </a:pPr>
          <a:endParaRPr lang="fr-FR" sz="2500" kern="1200" dirty="0"/>
        </a:p>
      </dsp:txBody>
      <dsp:txXfrm>
        <a:off x="4417260" y="684207"/>
        <a:ext cx="3119123" cy="2526993"/>
      </dsp:txXfrm>
    </dsp:sp>
    <dsp:sp modelId="{E8FA6616-4432-4236-BE1E-875B269AE984}">
      <dsp:nvSpPr>
        <dsp:cNvPr id="0" name=""/>
        <dsp:cNvSpPr/>
      </dsp:nvSpPr>
      <dsp:spPr>
        <a:xfrm>
          <a:off x="1558147" y="1368559"/>
          <a:ext cx="2109113" cy="105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275" tIns="41275" rIns="41275" bIns="41275" numCol="1" spcCol="1270" anchor="ctr" anchorCtr="0">
          <a:noAutofit/>
        </a:bodyPr>
        <a:lstStyle/>
        <a:p>
          <a:pPr lvl="0" algn="ctr" defTabSz="2889250">
            <a:lnSpc>
              <a:spcPct val="90000"/>
            </a:lnSpc>
            <a:spcBef>
              <a:spcPct val="0"/>
            </a:spcBef>
            <a:spcAft>
              <a:spcPct val="35000"/>
            </a:spcAft>
          </a:pPr>
          <a:r>
            <a:rPr lang="fr-FR" sz="6500" kern="1200" dirty="0" smtClean="0"/>
            <a:t>Axe 2</a:t>
          </a:r>
          <a:endParaRPr lang="fr-FR" sz="6500" kern="1200" dirty="0"/>
        </a:p>
      </dsp:txBody>
      <dsp:txXfrm>
        <a:off x="1558147" y="1368559"/>
        <a:ext cx="2109113" cy="1054395"/>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E0D2F7-EE3D-458B-9CB5-691C26E7376C}">
      <dsp:nvSpPr>
        <dsp:cNvPr id="0" name=""/>
        <dsp:cNvSpPr/>
      </dsp:nvSpPr>
      <dsp:spPr>
        <a:xfrm>
          <a:off x="728438" y="0"/>
          <a:ext cx="3779710" cy="3780552"/>
        </a:xfrm>
        <a:prstGeom prst="circularArrow">
          <a:avLst>
            <a:gd name="adj1" fmla="val 10980"/>
            <a:gd name="adj2" fmla="val 1142322"/>
            <a:gd name="adj3" fmla="val 9000000"/>
            <a:gd name="adj4" fmla="val 10800000"/>
            <a:gd name="adj5" fmla="val 12500"/>
          </a:avLst>
        </a:prstGeom>
        <a:solidFill>
          <a:schemeClr val="lt1"/>
        </a:solidFill>
        <a:ln w="425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sp>
    <dsp:sp modelId="{93DBDEE8-7925-46E7-953A-3AE986427442}">
      <dsp:nvSpPr>
        <dsp:cNvPr id="0" name=""/>
        <dsp:cNvSpPr/>
      </dsp:nvSpPr>
      <dsp:spPr>
        <a:xfrm>
          <a:off x="4821694" y="554486"/>
          <a:ext cx="3099185" cy="27864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228600" lvl="1" indent="-228600" algn="l" defTabSz="889000">
            <a:lnSpc>
              <a:spcPct val="90000"/>
            </a:lnSpc>
            <a:spcBef>
              <a:spcPct val="0"/>
            </a:spcBef>
            <a:spcAft>
              <a:spcPct val="15000"/>
            </a:spcAft>
            <a:buChar char="••"/>
          </a:pPr>
          <a:endParaRPr lang="fr-FR" sz="2000" kern="1200" dirty="0"/>
        </a:p>
        <a:p>
          <a:pPr marL="228600" lvl="1" indent="-228600" algn="l" defTabSz="889000">
            <a:lnSpc>
              <a:spcPct val="90000"/>
            </a:lnSpc>
            <a:spcBef>
              <a:spcPct val="0"/>
            </a:spcBef>
            <a:spcAft>
              <a:spcPct val="15000"/>
            </a:spcAft>
            <a:buChar char="••"/>
          </a:pPr>
          <a:r>
            <a:rPr lang="fr-FR" sz="2000" kern="1200" dirty="0" smtClean="0"/>
            <a:t>Effectifs</a:t>
          </a:r>
          <a:endParaRPr lang="fr-FR" sz="2000" kern="1200" dirty="0"/>
        </a:p>
        <a:p>
          <a:pPr marL="228600" lvl="1" indent="-228600" algn="l" defTabSz="889000">
            <a:lnSpc>
              <a:spcPct val="90000"/>
            </a:lnSpc>
            <a:spcBef>
              <a:spcPct val="0"/>
            </a:spcBef>
            <a:spcAft>
              <a:spcPct val="15000"/>
            </a:spcAft>
            <a:buChar char="••"/>
          </a:pPr>
          <a:r>
            <a:rPr lang="fr-FR" sz="2000" kern="1200" dirty="0" smtClean="0"/>
            <a:t>Dossiers générés</a:t>
          </a:r>
          <a:endParaRPr lang="fr-FR" sz="2000" kern="1200" dirty="0"/>
        </a:p>
        <a:p>
          <a:pPr marL="228600" lvl="1" indent="-228600" algn="l" defTabSz="889000">
            <a:lnSpc>
              <a:spcPct val="90000"/>
            </a:lnSpc>
            <a:spcBef>
              <a:spcPct val="0"/>
            </a:spcBef>
            <a:spcAft>
              <a:spcPct val="15000"/>
            </a:spcAft>
            <a:buChar char="••"/>
          </a:pPr>
          <a:r>
            <a:rPr lang="fr-FR" sz="2000" kern="1200" dirty="0" smtClean="0"/>
            <a:t>Délais de traitement</a:t>
          </a:r>
          <a:endParaRPr lang="fr-FR" sz="2000" kern="1200" dirty="0"/>
        </a:p>
        <a:p>
          <a:pPr marL="228600" lvl="1" indent="-228600" algn="l" defTabSz="889000">
            <a:lnSpc>
              <a:spcPct val="90000"/>
            </a:lnSpc>
            <a:spcBef>
              <a:spcPct val="0"/>
            </a:spcBef>
            <a:spcAft>
              <a:spcPct val="15000"/>
            </a:spcAft>
            <a:buChar char="••"/>
          </a:pPr>
          <a:r>
            <a:rPr lang="fr-FR" sz="2000" kern="1200" dirty="0" smtClean="0"/>
            <a:t>Répartition des dossiers par thématique</a:t>
          </a:r>
          <a:endParaRPr lang="fr-FR" sz="2000" kern="1200" dirty="0"/>
        </a:p>
        <a:p>
          <a:pPr marL="228600" lvl="1" indent="-228600" algn="l" defTabSz="889000">
            <a:lnSpc>
              <a:spcPct val="90000"/>
            </a:lnSpc>
            <a:spcBef>
              <a:spcPct val="0"/>
            </a:spcBef>
            <a:spcAft>
              <a:spcPct val="15000"/>
            </a:spcAft>
            <a:buChar char="••"/>
          </a:pPr>
          <a:r>
            <a:rPr lang="fr-FR" sz="2000" kern="1200" dirty="0" smtClean="0"/>
            <a:t>CSF à traiter</a:t>
          </a:r>
          <a:endParaRPr lang="fr-FR" sz="2000" kern="1200" dirty="0"/>
        </a:p>
        <a:p>
          <a:pPr marL="228600" lvl="1" indent="-228600" algn="l" defTabSz="889000">
            <a:lnSpc>
              <a:spcPct val="90000"/>
            </a:lnSpc>
            <a:spcBef>
              <a:spcPct val="0"/>
            </a:spcBef>
            <a:spcAft>
              <a:spcPct val="15000"/>
            </a:spcAft>
            <a:buChar char="••"/>
          </a:pPr>
          <a:endParaRPr lang="fr-FR" sz="2000" kern="1200" dirty="0"/>
        </a:p>
      </dsp:txBody>
      <dsp:txXfrm>
        <a:off x="4821694" y="554486"/>
        <a:ext cx="3099185" cy="2786433"/>
      </dsp:txXfrm>
    </dsp:sp>
    <dsp:sp modelId="{E8FA6616-4432-4236-BE1E-875B269AE984}">
      <dsp:nvSpPr>
        <dsp:cNvPr id="0" name=""/>
        <dsp:cNvSpPr/>
      </dsp:nvSpPr>
      <dsp:spPr>
        <a:xfrm>
          <a:off x="1563131" y="1368559"/>
          <a:ext cx="2109113" cy="1054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fr-FR" sz="2300" b="1" kern="1200" dirty="0" smtClean="0">
              <a:solidFill>
                <a:schemeClr val="tx1"/>
              </a:solidFill>
              <a:latin typeface="Arial Narrow" panose="020B0606020202030204" pitchFamily="34" charset="0"/>
            </a:rPr>
            <a:t>Synthèse de l’activité générale du service</a:t>
          </a:r>
          <a:endParaRPr lang="fr-FR" sz="2300" kern="1200" dirty="0">
            <a:solidFill>
              <a:schemeClr val="tx1"/>
            </a:solidFill>
          </a:endParaRPr>
        </a:p>
      </dsp:txBody>
      <dsp:txXfrm>
        <a:off x="1563131" y="1368559"/>
        <a:ext cx="2109113" cy="1054395"/>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A3433B-7ED3-4E11-8640-7E2E63775D97}">
      <dsp:nvSpPr>
        <dsp:cNvPr id="0" name=""/>
        <dsp:cNvSpPr/>
      </dsp:nvSpPr>
      <dsp:spPr>
        <a:xfrm>
          <a:off x="0" y="0"/>
          <a:ext cx="3944973" cy="3944973"/>
        </a:xfrm>
        <a:prstGeom prst="ellipse">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fr-FR" sz="2400" kern="1200" dirty="0" smtClean="0"/>
            <a:t>1126</a:t>
          </a:r>
          <a:endParaRPr lang="fr-FR" sz="2800" kern="1200" dirty="0"/>
        </a:p>
      </dsp:txBody>
      <dsp:txXfrm>
        <a:off x="1420979" y="197248"/>
        <a:ext cx="1103014" cy="591746"/>
      </dsp:txXfrm>
    </dsp:sp>
    <dsp:sp modelId="{3E086075-B515-46A6-B935-A3DA3EF44F65}">
      <dsp:nvSpPr>
        <dsp:cNvPr id="0" name=""/>
        <dsp:cNvSpPr/>
      </dsp:nvSpPr>
      <dsp:spPr>
        <a:xfrm>
          <a:off x="288046" y="827206"/>
          <a:ext cx="3155979" cy="3155979"/>
        </a:xfrm>
        <a:prstGeom prst="ellipse">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fr-FR" sz="2400" kern="1200" dirty="0" smtClean="0"/>
            <a:t>823</a:t>
          </a:r>
          <a:endParaRPr lang="fr-FR" sz="2400" kern="1200" dirty="0"/>
        </a:p>
      </dsp:txBody>
      <dsp:txXfrm>
        <a:off x="1314528" y="1016565"/>
        <a:ext cx="1103014" cy="568076"/>
      </dsp:txXfrm>
    </dsp:sp>
    <dsp:sp modelId="{DE58B8A4-E01D-44B8-A3F2-64C02BC5A215}">
      <dsp:nvSpPr>
        <dsp:cNvPr id="0" name=""/>
        <dsp:cNvSpPr/>
      </dsp:nvSpPr>
      <dsp:spPr>
        <a:xfrm>
          <a:off x="788994" y="1629614"/>
          <a:ext cx="2366984" cy="2366984"/>
        </a:xfrm>
        <a:prstGeom prst="ellipse">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fr-FR" sz="2400" kern="1200" dirty="0" smtClean="0"/>
            <a:t>740</a:t>
          </a:r>
          <a:endParaRPr lang="fr-FR" sz="2400" kern="1200" dirty="0"/>
        </a:p>
      </dsp:txBody>
      <dsp:txXfrm>
        <a:off x="1420979" y="1807138"/>
        <a:ext cx="1103014" cy="532571"/>
      </dsp:txXfrm>
    </dsp:sp>
    <dsp:sp modelId="{DC17EA2A-0924-4217-9EF3-66D7D1D7CFBB}">
      <dsp:nvSpPr>
        <dsp:cNvPr id="0" name=""/>
        <dsp:cNvSpPr/>
      </dsp:nvSpPr>
      <dsp:spPr>
        <a:xfrm>
          <a:off x="1303072" y="2388532"/>
          <a:ext cx="1577989" cy="1577989"/>
        </a:xfrm>
        <a:prstGeom prst="ellipse">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fr-FR" sz="2400" kern="1200" dirty="0" smtClean="0"/>
            <a:t>62</a:t>
          </a:r>
          <a:endParaRPr lang="fr-FR" sz="2400" kern="1200" dirty="0"/>
        </a:p>
      </dsp:txBody>
      <dsp:txXfrm>
        <a:off x="1534163" y="2783030"/>
        <a:ext cx="1115807" cy="788994"/>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A3433B-7ED3-4E11-8640-7E2E63775D97}">
      <dsp:nvSpPr>
        <dsp:cNvPr id="0" name=""/>
        <dsp:cNvSpPr/>
      </dsp:nvSpPr>
      <dsp:spPr>
        <a:xfrm>
          <a:off x="147959" y="0"/>
          <a:ext cx="3544167" cy="3544167"/>
        </a:xfrm>
        <a:prstGeom prst="ellipse">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fr-FR" sz="2800" kern="1200" dirty="0" smtClean="0"/>
            <a:t>616</a:t>
          </a:r>
        </a:p>
        <a:p>
          <a:pPr lvl="0" algn="ctr" defTabSz="1244600">
            <a:lnSpc>
              <a:spcPct val="90000"/>
            </a:lnSpc>
            <a:spcBef>
              <a:spcPct val="0"/>
            </a:spcBef>
            <a:spcAft>
              <a:spcPct val="35000"/>
            </a:spcAft>
          </a:pPr>
          <a:endParaRPr lang="fr-FR" sz="2800" kern="1200" dirty="0"/>
        </a:p>
      </dsp:txBody>
      <dsp:txXfrm>
        <a:off x="1424569" y="177208"/>
        <a:ext cx="990949" cy="531625"/>
      </dsp:txXfrm>
    </dsp:sp>
    <dsp:sp modelId="{3E086075-B515-46A6-B935-A3DA3EF44F65}">
      <dsp:nvSpPr>
        <dsp:cNvPr id="0" name=""/>
        <dsp:cNvSpPr/>
      </dsp:nvSpPr>
      <dsp:spPr>
        <a:xfrm>
          <a:off x="504049" y="636844"/>
          <a:ext cx="2835334" cy="2835334"/>
        </a:xfrm>
        <a:prstGeom prst="ellipse">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fr-FR" sz="2800" kern="1200" dirty="0" smtClean="0"/>
            <a:t>413</a:t>
          </a:r>
          <a:endParaRPr lang="fr-FR" sz="2800" kern="1200" dirty="0"/>
        </a:p>
      </dsp:txBody>
      <dsp:txXfrm>
        <a:off x="1426242" y="806964"/>
        <a:ext cx="990949" cy="510360"/>
      </dsp:txXfrm>
    </dsp:sp>
    <dsp:sp modelId="{DE58B8A4-E01D-44B8-A3F2-64C02BC5A215}">
      <dsp:nvSpPr>
        <dsp:cNvPr id="0" name=""/>
        <dsp:cNvSpPr/>
      </dsp:nvSpPr>
      <dsp:spPr>
        <a:xfrm>
          <a:off x="856793" y="1417667"/>
          <a:ext cx="2126500" cy="2126500"/>
        </a:xfrm>
        <a:prstGeom prst="ellipse">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fr-FR" sz="2400" kern="1200" dirty="0" smtClean="0"/>
            <a:t>378</a:t>
          </a:r>
          <a:endParaRPr lang="fr-FR" sz="2400" kern="1200" dirty="0"/>
        </a:p>
      </dsp:txBody>
      <dsp:txXfrm>
        <a:off x="1424569" y="1577154"/>
        <a:ext cx="990949" cy="478462"/>
      </dsp:txXfrm>
    </dsp:sp>
    <dsp:sp modelId="{DC17EA2A-0924-4217-9EF3-66D7D1D7CFBB}">
      <dsp:nvSpPr>
        <dsp:cNvPr id="0" name=""/>
        <dsp:cNvSpPr/>
      </dsp:nvSpPr>
      <dsp:spPr>
        <a:xfrm>
          <a:off x="1211210" y="2126500"/>
          <a:ext cx="1417667" cy="1417667"/>
        </a:xfrm>
        <a:prstGeom prst="ellipse">
          <a:avLst/>
        </a:prstGeom>
        <a:gradFill rotWithShape="0">
          <a:gsLst>
            <a:gs pos="0">
              <a:schemeClr val="lt1">
                <a:hueOff val="0"/>
                <a:satOff val="0"/>
                <a:lumOff val="0"/>
                <a:alphaOff val="0"/>
                <a:shade val="45000"/>
                <a:satMod val="155000"/>
              </a:schemeClr>
            </a:gs>
            <a:gs pos="60000">
              <a:schemeClr val="lt1">
                <a:hueOff val="0"/>
                <a:satOff val="0"/>
                <a:lumOff val="0"/>
                <a:alphaOff val="0"/>
                <a:shade val="95000"/>
                <a:satMod val="150000"/>
              </a:schemeClr>
            </a:gs>
            <a:gs pos="100000">
              <a:schemeClr val="l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fr-FR" sz="2400" kern="1200" dirty="0" smtClean="0"/>
            <a:t>24</a:t>
          </a:r>
          <a:endParaRPr lang="fr-FR" sz="2400" kern="1200" dirty="0"/>
        </a:p>
      </dsp:txBody>
      <dsp:txXfrm>
        <a:off x="1418822" y="2480917"/>
        <a:ext cx="1002442" cy="708833"/>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266F5B-7A2B-46E8-8F27-DA7C51B8ADD3}">
      <dsp:nvSpPr>
        <dsp:cNvPr id="0" name=""/>
        <dsp:cNvSpPr/>
      </dsp:nvSpPr>
      <dsp:spPr>
        <a:xfrm>
          <a:off x="0" y="591343"/>
          <a:ext cx="2571749" cy="1543050"/>
        </a:xfrm>
        <a:prstGeom prst="rect">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b="1" kern="1200" dirty="0" smtClean="0"/>
            <a:t>Fin de la collaboration avec le cabinet Sirius qui achève ses contrôles</a:t>
          </a:r>
          <a:endParaRPr lang="fr-FR" sz="1600" kern="1200" dirty="0" smtClean="0"/>
        </a:p>
      </dsp:txBody>
      <dsp:txXfrm>
        <a:off x="0" y="591343"/>
        <a:ext cx="2571749" cy="1543050"/>
      </dsp:txXfrm>
    </dsp:sp>
    <dsp:sp modelId="{5E34E816-55C0-492A-8771-11586577EFC8}">
      <dsp:nvSpPr>
        <dsp:cNvPr id="0" name=""/>
        <dsp:cNvSpPr/>
      </dsp:nvSpPr>
      <dsp:spPr>
        <a:xfrm>
          <a:off x="2828925" y="591343"/>
          <a:ext cx="2571749" cy="1543050"/>
        </a:xfrm>
        <a:prstGeom prst="rect">
          <a:avLst/>
        </a:prstGeom>
        <a:gradFill rotWithShape="0">
          <a:gsLst>
            <a:gs pos="0">
              <a:schemeClr val="accent2">
                <a:hueOff val="-2078974"/>
                <a:satOff val="14830"/>
                <a:lumOff val="-2549"/>
                <a:alphaOff val="0"/>
                <a:shade val="45000"/>
                <a:satMod val="155000"/>
              </a:schemeClr>
            </a:gs>
            <a:gs pos="60000">
              <a:schemeClr val="accent2">
                <a:hueOff val="-2078974"/>
                <a:satOff val="14830"/>
                <a:lumOff val="-2549"/>
                <a:alphaOff val="0"/>
                <a:shade val="95000"/>
                <a:satMod val="150000"/>
              </a:schemeClr>
            </a:gs>
            <a:gs pos="100000">
              <a:schemeClr val="accent2">
                <a:hueOff val="-2078974"/>
                <a:satOff val="14830"/>
                <a:lumOff val="-2549"/>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kern="1200" dirty="0" smtClean="0"/>
            <a:t> CSF en cours de validation imminente, tous ont fait l’objet d’une demande de modification – 27 dossiers en cours de traitement chez Sirius, 11 au sein du service</a:t>
          </a:r>
          <a:endParaRPr lang="fr-FR" sz="1600" kern="1200" dirty="0"/>
        </a:p>
      </dsp:txBody>
      <dsp:txXfrm>
        <a:off x="2828925" y="591343"/>
        <a:ext cx="2571749" cy="1543050"/>
      </dsp:txXfrm>
    </dsp:sp>
    <dsp:sp modelId="{B2144D84-ACE2-47F1-9CB1-4D29DDE3B0CA}">
      <dsp:nvSpPr>
        <dsp:cNvPr id="0" name=""/>
        <dsp:cNvSpPr/>
      </dsp:nvSpPr>
      <dsp:spPr>
        <a:xfrm>
          <a:off x="5657849" y="591343"/>
          <a:ext cx="2571749" cy="1543050"/>
        </a:xfrm>
        <a:prstGeom prst="rect">
          <a:avLst/>
        </a:prstGeom>
        <a:gradFill rotWithShape="0">
          <a:gsLst>
            <a:gs pos="0">
              <a:schemeClr val="accent2">
                <a:hueOff val="-4157948"/>
                <a:satOff val="29661"/>
                <a:lumOff val="-5098"/>
                <a:alphaOff val="0"/>
                <a:shade val="45000"/>
                <a:satMod val="155000"/>
              </a:schemeClr>
            </a:gs>
            <a:gs pos="60000">
              <a:schemeClr val="accent2">
                <a:hueOff val="-4157948"/>
                <a:satOff val="29661"/>
                <a:lumOff val="-5098"/>
                <a:alphaOff val="0"/>
                <a:shade val="95000"/>
                <a:satMod val="150000"/>
              </a:schemeClr>
            </a:gs>
            <a:gs pos="100000">
              <a:schemeClr val="accent2">
                <a:hueOff val="-4157948"/>
                <a:satOff val="29661"/>
                <a:lumOff val="-5098"/>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kern="1200" dirty="0" smtClean="0"/>
            <a:t>Un temps de supervision et de suivi du prestataire qui reste long </a:t>
          </a:r>
          <a:endParaRPr lang="fr-FR" sz="1600" kern="1200" dirty="0"/>
        </a:p>
      </dsp:txBody>
      <dsp:txXfrm>
        <a:off x="5657849" y="591343"/>
        <a:ext cx="2571749" cy="1543050"/>
      </dsp:txXfrm>
    </dsp:sp>
    <dsp:sp modelId="{E2CB8B54-13DF-440D-832D-07DA8304CBDA}">
      <dsp:nvSpPr>
        <dsp:cNvPr id="0" name=""/>
        <dsp:cNvSpPr/>
      </dsp:nvSpPr>
      <dsp:spPr>
        <a:xfrm>
          <a:off x="1414462" y="2391569"/>
          <a:ext cx="2571749" cy="1543050"/>
        </a:xfrm>
        <a:prstGeom prst="rect">
          <a:avLst/>
        </a:prstGeom>
        <a:gradFill rotWithShape="0">
          <a:gsLst>
            <a:gs pos="0">
              <a:schemeClr val="accent2">
                <a:hueOff val="-6236922"/>
                <a:satOff val="44491"/>
                <a:lumOff val="-7648"/>
                <a:alphaOff val="0"/>
                <a:shade val="45000"/>
                <a:satMod val="155000"/>
              </a:schemeClr>
            </a:gs>
            <a:gs pos="60000">
              <a:schemeClr val="accent2">
                <a:hueOff val="-6236922"/>
                <a:satOff val="44491"/>
                <a:lumOff val="-7648"/>
                <a:alphaOff val="0"/>
                <a:shade val="95000"/>
                <a:satMod val="150000"/>
              </a:schemeClr>
            </a:gs>
            <a:gs pos="100000">
              <a:schemeClr val="accent2">
                <a:hueOff val="-6236922"/>
                <a:satOff val="44491"/>
                <a:lumOff val="-7648"/>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kern="1200" dirty="0" smtClean="0"/>
            <a:t>Nouveau marché formalisé prévu à hauteur de 200 CSF a maxima  – 2 lots: IEJ et FSE</a:t>
          </a:r>
          <a:endParaRPr lang="fr-FR" sz="1600" kern="1200" dirty="0"/>
        </a:p>
      </dsp:txBody>
      <dsp:txXfrm>
        <a:off x="1414462" y="2391569"/>
        <a:ext cx="2571749" cy="1543050"/>
      </dsp:txXfrm>
    </dsp:sp>
    <dsp:sp modelId="{796BC769-99C1-4205-AEBD-81BB8B82731F}">
      <dsp:nvSpPr>
        <dsp:cNvPr id="0" name=""/>
        <dsp:cNvSpPr/>
      </dsp:nvSpPr>
      <dsp:spPr>
        <a:xfrm>
          <a:off x="4243387" y="2391569"/>
          <a:ext cx="2571749" cy="1543050"/>
        </a:xfrm>
        <a:prstGeom prst="rect">
          <a:avLst/>
        </a:prstGeom>
        <a:gradFill rotWithShape="0">
          <a:gsLst>
            <a:gs pos="0">
              <a:schemeClr val="accent2">
                <a:hueOff val="-8315896"/>
                <a:satOff val="59322"/>
                <a:lumOff val="-10197"/>
                <a:alphaOff val="0"/>
                <a:shade val="45000"/>
                <a:satMod val="155000"/>
              </a:schemeClr>
            </a:gs>
            <a:gs pos="60000">
              <a:schemeClr val="accent2">
                <a:hueOff val="-8315896"/>
                <a:satOff val="59322"/>
                <a:lumOff val="-10197"/>
                <a:alphaOff val="0"/>
                <a:shade val="95000"/>
                <a:satMod val="150000"/>
              </a:schemeClr>
            </a:gs>
            <a:gs pos="100000">
              <a:schemeClr val="accent2">
                <a:hueOff val="-8315896"/>
                <a:satOff val="59322"/>
                <a:lumOff val="-10197"/>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FR" sz="1600" kern="1200" dirty="0" smtClean="0"/>
            <a:t>Sourcing et rédaction en cours avec l’appui de la PRFA</a:t>
          </a:r>
        </a:p>
        <a:p>
          <a:pPr lvl="0" algn="ctr" defTabSz="711200">
            <a:lnSpc>
              <a:spcPct val="90000"/>
            </a:lnSpc>
            <a:spcBef>
              <a:spcPct val="0"/>
            </a:spcBef>
            <a:spcAft>
              <a:spcPct val="35000"/>
            </a:spcAft>
          </a:pPr>
          <a:r>
            <a:rPr lang="fr-FR" sz="1600" kern="1200" dirty="0" smtClean="0"/>
            <a:t>Lancement prévu au 31/07/2021</a:t>
          </a:r>
          <a:endParaRPr lang="fr-FR" sz="1600" kern="1200" dirty="0"/>
        </a:p>
      </dsp:txBody>
      <dsp:txXfrm>
        <a:off x="4243387" y="2391569"/>
        <a:ext cx="2571749" cy="1543050"/>
      </dsp:txXfrm>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F4BFF5-34BA-46F8-9467-AE2DFE458412}">
      <dsp:nvSpPr>
        <dsp:cNvPr id="0" name=""/>
        <dsp:cNvSpPr/>
      </dsp:nvSpPr>
      <dsp:spPr>
        <a:xfrm>
          <a:off x="0" y="591343"/>
          <a:ext cx="2571749" cy="1543050"/>
        </a:xfrm>
        <a:prstGeom prst="rect">
          <a:avLst/>
        </a:prstGeom>
        <a:solidFill>
          <a:schemeClr val="accent3">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kern="1200" dirty="0" smtClean="0"/>
            <a:t>Bilans FSE exigibles juin 2021: 46 (mais quelques reports ont été accordés)</a:t>
          </a:r>
          <a:endParaRPr lang="fr-FR" sz="2400" kern="1200" dirty="0"/>
        </a:p>
      </dsp:txBody>
      <dsp:txXfrm>
        <a:off x="0" y="591343"/>
        <a:ext cx="2571749" cy="1543050"/>
      </dsp:txXfrm>
    </dsp:sp>
    <dsp:sp modelId="{C56AD1F0-D1F8-408A-8890-54E13560D9BB}">
      <dsp:nvSpPr>
        <dsp:cNvPr id="0" name=""/>
        <dsp:cNvSpPr/>
      </dsp:nvSpPr>
      <dsp:spPr>
        <a:xfrm>
          <a:off x="2828925" y="591343"/>
          <a:ext cx="2571749" cy="1543050"/>
        </a:xfrm>
        <a:prstGeom prst="rect">
          <a:avLst/>
        </a:prstGeom>
        <a:solidFill>
          <a:schemeClr val="accent3">
            <a:hueOff val="3839592"/>
            <a:satOff val="-17647"/>
            <a:lumOff val="4118"/>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kern="1200" dirty="0" smtClean="0"/>
            <a:t>Bilans FSE exigibles fin 2021: 32</a:t>
          </a:r>
          <a:endParaRPr lang="fr-FR" sz="2400" kern="1200" dirty="0"/>
        </a:p>
      </dsp:txBody>
      <dsp:txXfrm>
        <a:off x="2828925" y="591343"/>
        <a:ext cx="2571749" cy="1543050"/>
      </dsp:txXfrm>
    </dsp:sp>
    <dsp:sp modelId="{27401E1F-8E47-4B37-B2B0-13343E64136E}">
      <dsp:nvSpPr>
        <dsp:cNvPr id="0" name=""/>
        <dsp:cNvSpPr/>
      </dsp:nvSpPr>
      <dsp:spPr>
        <a:xfrm>
          <a:off x="5657849" y="591343"/>
          <a:ext cx="2571749" cy="1543050"/>
        </a:xfrm>
        <a:prstGeom prst="rect">
          <a:avLst/>
        </a:prstGeom>
        <a:solidFill>
          <a:schemeClr val="accent3">
            <a:hueOff val="7679183"/>
            <a:satOff val="-35294"/>
            <a:lumOff val="8236"/>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kern="1200" dirty="0" smtClean="0"/>
            <a:t>bilans FSE exigibles  juin 2022: 63</a:t>
          </a:r>
          <a:endParaRPr lang="fr-FR" sz="2400" kern="1200" dirty="0"/>
        </a:p>
      </dsp:txBody>
      <dsp:txXfrm>
        <a:off x="5657849" y="591343"/>
        <a:ext cx="2571749" cy="1543050"/>
      </dsp:txXfrm>
    </dsp:sp>
    <dsp:sp modelId="{99A5F42F-7778-4085-9F64-CFF12D5803FE}">
      <dsp:nvSpPr>
        <dsp:cNvPr id="0" name=""/>
        <dsp:cNvSpPr/>
      </dsp:nvSpPr>
      <dsp:spPr>
        <a:xfrm>
          <a:off x="1414462" y="2391569"/>
          <a:ext cx="2571749" cy="1543050"/>
        </a:xfrm>
        <a:prstGeom prst="rect">
          <a:avLst/>
        </a:prstGeom>
        <a:solidFill>
          <a:schemeClr val="accent3">
            <a:hueOff val="11518775"/>
            <a:satOff val="-52941"/>
            <a:lumOff val="12353"/>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kern="1200" dirty="0" smtClean="0"/>
            <a:t>Bilans IEJ exigibles: 47 dont 35 exigibles au 30/12/2021</a:t>
          </a:r>
          <a:endParaRPr lang="fr-FR" sz="2400" kern="1200" dirty="0"/>
        </a:p>
      </dsp:txBody>
      <dsp:txXfrm>
        <a:off x="1414462" y="2391569"/>
        <a:ext cx="2571749" cy="1543050"/>
      </dsp:txXfrm>
    </dsp:sp>
    <dsp:sp modelId="{6008CC0E-D351-4E15-A02B-913527307B90}">
      <dsp:nvSpPr>
        <dsp:cNvPr id="0" name=""/>
        <dsp:cNvSpPr/>
      </dsp:nvSpPr>
      <dsp:spPr>
        <a:xfrm>
          <a:off x="4243387" y="2391569"/>
          <a:ext cx="2571749" cy="1543050"/>
        </a:xfrm>
        <a:prstGeom prst="rect">
          <a:avLst/>
        </a:prstGeom>
        <a:solidFill>
          <a:schemeClr val="accent3">
            <a:hueOff val="15358367"/>
            <a:satOff val="-70588"/>
            <a:lumOff val="16471"/>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kern="1200" dirty="0" smtClean="0"/>
            <a:t>1 seul exigible au 28/02/2022 cause suspension liée à la crise du COVID</a:t>
          </a:r>
          <a:endParaRPr lang="fr-FR" sz="2400" kern="1200" dirty="0"/>
        </a:p>
      </dsp:txBody>
      <dsp:txXfrm>
        <a:off x="4243387" y="2391569"/>
        <a:ext cx="2571749" cy="1543050"/>
      </dsp:txXfrm>
    </dsp:sp>
  </dsp:spTree>
</dsp:drawing>
</file>

<file path=ppt/diagrams/drawing6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871D9A-F404-4478-832C-AD47916D99C3}">
      <dsp:nvSpPr>
        <dsp:cNvPr id="0" name=""/>
        <dsp:cNvSpPr/>
      </dsp:nvSpPr>
      <dsp:spPr>
        <a:xfrm rot="5400000">
          <a:off x="3607778" y="-867827"/>
          <a:ext cx="2953275" cy="4783618"/>
        </a:xfrm>
        <a:prstGeom prst="round2SameRect">
          <a:avLst/>
        </a:prstGeom>
        <a:solidFill>
          <a:schemeClr val="accent2">
            <a:tint val="40000"/>
            <a:alpha val="90000"/>
            <a:hueOff val="0"/>
            <a:satOff val="0"/>
            <a:lumOff val="0"/>
            <a:alphaOff val="0"/>
          </a:schemeClr>
        </a:solidFill>
        <a:ln w="425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fr-FR" sz="1600" kern="1200" dirty="0" smtClean="0"/>
            <a:t>38 jours en moyenne (59 jours pour la DREETS seule)</a:t>
          </a:r>
          <a:endParaRPr lang="fr-FR" sz="1600" kern="1200" dirty="0"/>
        </a:p>
      </dsp:txBody>
      <dsp:txXfrm rot="-5400000">
        <a:off x="2692607" y="191511"/>
        <a:ext cx="4639451" cy="2664941"/>
      </dsp:txXfrm>
    </dsp:sp>
    <dsp:sp modelId="{4DF6EFAB-47BD-4DB8-BD0A-9BCCFA2A8618}">
      <dsp:nvSpPr>
        <dsp:cNvPr id="0" name=""/>
        <dsp:cNvSpPr/>
      </dsp:nvSpPr>
      <dsp:spPr>
        <a:xfrm>
          <a:off x="1821" y="106"/>
          <a:ext cx="2690785" cy="3047750"/>
        </a:xfrm>
        <a:prstGeom prst="roundRect">
          <a:avLst/>
        </a:prstGeom>
        <a:solidFill>
          <a:schemeClr val="accent2">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fr-FR" sz="3000" kern="1200" dirty="0" smtClean="0"/>
            <a:t>Délai moyen entre le dépôt de la première demande et la recevabilité</a:t>
          </a:r>
          <a:endParaRPr lang="fr-FR" sz="3000" kern="1200" dirty="0"/>
        </a:p>
      </dsp:txBody>
      <dsp:txXfrm>
        <a:off x="133174" y="131459"/>
        <a:ext cx="2428079" cy="2785044"/>
      </dsp:txXfrm>
    </dsp:sp>
    <dsp:sp modelId="{03E2F285-EF6B-48B6-BD3E-804E68A71010}">
      <dsp:nvSpPr>
        <dsp:cNvPr id="0" name=""/>
        <dsp:cNvSpPr/>
      </dsp:nvSpPr>
      <dsp:spPr>
        <a:xfrm rot="5400000">
          <a:off x="5364034" y="2322914"/>
          <a:ext cx="1134125" cy="3061138"/>
        </a:xfrm>
        <a:prstGeom prst="round2SameRect">
          <a:avLst/>
        </a:prstGeom>
        <a:solidFill>
          <a:schemeClr val="accent2">
            <a:tint val="40000"/>
            <a:alpha val="90000"/>
            <a:hueOff val="-9066233"/>
            <a:satOff val="31125"/>
            <a:lumOff val="1223"/>
            <a:alphaOff val="0"/>
          </a:schemeClr>
        </a:solidFill>
        <a:ln w="42500" cap="flat" cmpd="sng" algn="ctr">
          <a:solidFill>
            <a:schemeClr val="accent2">
              <a:tint val="40000"/>
              <a:alpha val="90000"/>
              <a:hueOff val="-9066233"/>
              <a:satOff val="31125"/>
              <a:lumOff val="122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fr-FR" sz="1800" kern="1200" dirty="0" smtClean="0"/>
            <a:t>158 </a:t>
          </a:r>
          <a:r>
            <a:rPr lang="fr-FR" sz="2000" kern="1200" dirty="0" smtClean="0"/>
            <a:t>jours en moyenne, </a:t>
          </a:r>
          <a:r>
            <a:rPr lang="fr-FR" sz="2000" b="1" kern="1200" dirty="0" smtClean="0"/>
            <a:t>négociation et révisions incluses (165 pour la DREETS)</a:t>
          </a:r>
          <a:endParaRPr lang="fr-FR" sz="1800" b="1" kern="1200" dirty="0"/>
        </a:p>
      </dsp:txBody>
      <dsp:txXfrm rot="-5400000">
        <a:off x="4400528" y="3341784"/>
        <a:ext cx="3005775" cy="1023399"/>
      </dsp:txXfrm>
    </dsp:sp>
    <dsp:sp modelId="{6A4B1DDB-F0C4-40D4-A7AA-A750E8AE9064}">
      <dsp:nvSpPr>
        <dsp:cNvPr id="0" name=""/>
        <dsp:cNvSpPr/>
      </dsp:nvSpPr>
      <dsp:spPr>
        <a:xfrm>
          <a:off x="1821" y="3118740"/>
          <a:ext cx="4424242" cy="1417657"/>
        </a:xfrm>
        <a:prstGeom prst="roundRect">
          <a:avLst/>
        </a:prstGeom>
        <a:solidFill>
          <a:schemeClr val="accent2">
            <a:hueOff val="-8315896"/>
            <a:satOff val="59322"/>
            <a:lumOff val="-10197"/>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fr-FR" sz="3000" kern="1200" smtClean="0"/>
            <a:t>Délai entre date de dépôt et présentation en CRP</a:t>
          </a:r>
          <a:endParaRPr lang="fr-FR" sz="3000" kern="1200" dirty="0"/>
        </a:p>
      </dsp:txBody>
      <dsp:txXfrm>
        <a:off x="71025" y="3187944"/>
        <a:ext cx="4285834" cy="127924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C778FE-D31C-4BF6-A5B9-F4733B848370}">
      <dsp:nvSpPr>
        <dsp:cNvPr id="0" name=""/>
        <dsp:cNvSpPr/>
      </dsp:nvSpPr>
      <dsp:spPr>
        <a:xfrm>
          <a:off x="0" y="233731"/>
          <a:ext cx="2546014" cy="1527609"/>
        </a:xfrm>
        <a:prstGeom prst="rect">
          <a:avLst/>
        </a:prstGeom>
        <a:gradFill rotWithShape="0">
          <a:gsLst>
            <a:gs pos="0">
              <a:schemeClr val="accent2">
                <a:hueOff val="0"/>
                <a:satOff val="0"/>
                <a:lumOff val="0"/>
                <a:alphaOff val="0"/>
                <a:shade val="45000"/>
                <a:satMod val="155000"/>
              </a:schemeClr>
            </a:gs>
            <a:gs pos="60000">
              <a:schemeClr val="accent2">
                <a:hueOff val="0"/>
                <a:satOff val="0"/>
                <a:lumOff val="0"/>
                <a:alphaOff val="0"/>
                <a:shade val="95000"/>
                <a:satMod val="150000"/>
              </a:schemeClr>
            </a:gs>
            <a:gs pos="100000">
              <a:schemeClr val="accent2">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kern="1200" dirty="0" smtClean="0"/>
            <a:t>Reconduction de la majorité des actions 2021 par voie d’addendum, reconduction des actions des OI</a:t>
          </a:r>
          <a:endParaRPr lang="fr-FR" sz="1800" kern="1200" dirty="0"/>
        </a:p>
      </dsp:txBody>
      <dsp:txXfrm>
        <a:off x="0" y="233731"/>
        <a:ext cx="2546014" cy="1527609"/>
      </dsp:txXfrm>
    </dsp:sp>
    <dsp:sp modelId="{2421C6EF-AD99-4419-A178-F4C129EE7767}">
      <dsp:nvSpPr>
        <dsp:cNvPr id="0" name=""/>
        <dsp:cNvSpPr/>
      </dsp:nvSpPr>
      <dsp:spPr>
        <a:xfrm>
          <a:off x="2800616" y="233731"/>
          <a:ext cx="2546014" cy="1527609"/>
        </a:xfrm>
        <a:prstGeom prst="rect">
          <a:avLst/>
        </a:prstGeom>
        <a:gradFill rotWithShape="0">
          <a:gsLst>
            <a:gs pos="0">
              <a:schemeClr val="accent2">
                <a:hueOff val="-2078974"/>
                <a:satOff val="14830"/>
                <a:lumOff val="-2549"/>
                <a:alphaOff val="0"/>
                <a:shade val="45000"/>
                <a:satMod val="155000"/>
              </a:schemeClr>
            </a:gs>
            <a:gs pos="60000">
              <a:schemeClr val="accent2">
                <a:hueOff val="-2078974"/>
                <a:satOff val="14830"/>
                <a:lumOff val="-2549"/>
                <a:alphaOff val="0"/>
                <a:shade val="95000"/>
                <a:satMod val="150000"/>
              </a:schemeClr>
            </a:gs>
            <a:gs pos="100000">
              <a:schemeClr val="accent2">
                <a:hueOff val="-2078974"/>
                <a:satOff val="14830"/>
                <a:lumOff val="-2549"/>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b="0" kern="1200" dirty="0" smtClean="0"/>
            <a:t>Etablissement d’un diagnostic partagé avec la région sur le FTJ et élaboration conjointe du PTJ</a:t>
          </a:r>
          <a:endParaRPr lang="fr-FR" sz="1800" b="0" kern="1200" dirty="0"/>
        </a:p>
      </dsp:txBody>
      <dsp:txXfrm>
        <a:off x="2800616" y="233731"/>
        <a:ext cx="2546014" cy="1527609"/>
      </dsp:txXfrm>
    </dsp:sp>
    <dsp:sp modelId="{D4AE5836-C5DF-409A-88D9-4CDAF562F22E}">
      <dsp:nvSpPr>
        <dsp:cNvPr id="0" name=""/>
        <dsp:cNvSpPr/>
      </dsp:nvSpPr>
      <dsp:spPr>
        <a:xfrm>
          <a:off x="5584607" y="155151"/>
          <a:ext cx="2546014" cy="1527609"/>
        </a:xfrm>
        <a:prstGeom prst="rect">
          <a:avLst/>
        </a:prstGeom>
        <a:gradFill rotWithShape="0">
          <a:gsLst>
            <a:gs pos="0">
              <a:schemeClr val="accent2">
                <a:hueOff val="-4157948"/>
                <a:satOff val="29661"/>
                <a:lumOff val="-5098"/>
                <a:alphaOff val="0"/>
                <a:shade val="45000"/>
                <a:satMod val="155000"/>
              </a:schemeClr>
            </a:gs>
            <a:gs pos="60000">
              <a:schemeClr val="accent2">
                <a:hueOff val="-4157948"/>
                <a:satOff val="29661"/>
                <a:lumOff val="-5098"/>
                <a:alphaOff val="0"/>
                <a:shade val="95000"/>
                <a:satMod val="150000"/>
              </a:schemeClr>
            </a:gs>
            <a:gs pos="100000">
              <a:schemeClr val="accent2">
                <a:hueOff val="-4157948"/>
                <a:satOff val="29661"/>
                <a:lumOff val="-5098"/>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kern="1200" dirty="0" smtClean="0"/>
            <a:t>Réflexion autour de l’articulation entre crédits Etat et FSE+, entre plan de relance FSE REACT EU et FTJ</a:t>
          </a:r>
          <a:endParaRPr lang="fr-FR" sz="1800" kern="1200" dirty="0"/>
        </a:p>
      </dsp:txBody>
      <dsp:txXfrm>
        <a:off x="5584607" y="155151"/>
        <a:ext cx="2546014" cy="1527609"/>
      </dsp:txXfrm>
    </dsp:sp>
    <dsp:sp modelId="{46EF2682-2E4C-4955-9F5A-7CBB98C87A29}">
      <dsp:nvSpPr>
        <dsp:cNvPr id="0" name=""/>
        <dsp:cNvSpPr/>
      </dsp:nvSpPr>
      <dsp:spPr>
        <a:xfrm>
          <a:off x="1387730" y="1937362"/>
          <a:ext cx="2546014" cy="1527609"/>
        </a:xfrm>
        <a:prstGeom prst="rect">
          <a:avLst/>
        </a:prstGeom>
        <a:gradFill rotWithShape="0">
          <a:gsLst>
            <a:gs pos="0">
              <a:schemeClr val="accent2">
                <a:hueOff val="-6236922"/>
                <a:satOff val="44491"/>
                <a:lumOff val="-7648"/>
                <a:alphaOff val="0"/>
                <a:shade val="45000"/>
                <a:satMod val="155000"/>
              </a:schemeClr>
            </a:gs>
            <a:gs pos="60000">
              <a:schemeClr val="accent2">
                <a:hueOff val="-6236922"/>
                <a:satOff val="44491"/>
                <a:lumOff val="-7648"/>
                <a:alphaOff val="0"/>
                <a:shade val="95000"/>
                <a:satMod val="150000"/>
              </a:schemeClr>
            </a:gs>
            <a:gs pos="100000">
              <a:schemeClr val="accent2">
                <a:hueOff val="-6236922"/>
                <a:satOff val="44491"/>
                <a:lumOff val="-7648"/>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kern="1200" dirty="0" smtClean="0"/>
            <a:t>De janvier à juillet: RDV bilatéraux  maintenus  en continu par téléphone ou visio avec les porteurs de projets et les OI</a:t>
          </a:r>
          <a:endParaRPr lang="fr-FR" sz="1800" kern="1200" dirty="0"/>
        </a:p>
      </dsp:txBody>
      <dsp:txXfrm>
        <a:off x="1387730" y="1937362"/>
        <a:ext cx="2546014" cy="1527609"/>
      </dsp:txXfrm>
    </dsp:sp>
    <dsp:sp modelId="{24D7F24D-7DB2-4181-81AC-946A86C91863}">
      <dsp:nvSpPr>
        <dsp:cNvPr id="0" name=""/>
        <dsp:cNvSpPr/>
      </dsp:nvSpPr>
      <dsp:spPr>
        <a:xfrm>
          <a:off x="4200924" y="2015942"/>
          <a:ext cx="2546014" cy="1527609"/>
        </a:xfrm>
        <a:prstGeom prst="rect">
          <a:avLst/>
        </a:prstGeom>
        <a:gradFill rotWithShape="0">
          <a:gsLst>
            <a:gs pos="0">
              <a:schemeClr val="accent2">
                <a:hueOff val="-8315896"/>
                <a:satOff val="59322"/>
                <a:lumOff val="-10197"/>
                <a:alphaOff val="0"/>
                <a:shade val="45000"/>
                <a:satMod val="155000"/>
              </a:schemeClr>
            </a:gs>
            <a:gs pos="60000">
              <a:schemeClr val="accent2">
                <a:hueOff val="-8315896"/>
                <a:satOff val="59322"/>
                <a:lumOff val="-10197"/>
                <a:alphaOff val="0"/>
                <a:shade val="95000"/>
                <a:satMod val="150000"/>
              </a:schemeClr>
            </a:gs>
            <a:gs pos="100000">
              <a:schemeClr val="accent2">
                <a:hueOff val="-8315896"/>
                <a:satOff val="59322"/>
                <a:lumOff val="-10197"/>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kern="1200" dirty="0" smtClean="0"/>
            <a:t>Négociation des lignes de partage 21/27 avec la région</a:t>
          </a:r>
          <a:endParaRPr lang="fr-FR" sz="1800" kern="1200" dirty="0"/>
        </a:p>
      </dsp:txBody>
      <dsp:txXfrm>
        <a:off x="4200924" y="2015942"/>
        <a:ext cx="2546014" cy="152760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C1D515-55DC-401F-A0B2-8E6E168023B4}">
      <dsp:nvSpPr>
        <dsp:cNvPr id="0" name=""/>
        <dsp:cNvSpPr/>
      </dsp:nvSpPr>
      <dsp:spPr>
        <a:xfrm>
          <a:off x="144015" y="0"/>
          <a:ext cx="3576320" cy="2741820"/>
        </a:xfrm>
        <a:prstGeom prst="ellips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fr-FR" sz="1200" b="1" kern="1200" dirty="0" smtClean="0"/>
            <a:t>41 VSP </a:t>
          </a:r>
          <a:r>
            <a:rPr lang="fr-FR" sz="1400" b="1" kern="1200" dirty="0" smtClean="0"/>
            <a:t>programmées</a:t>
          </a:r>
          <a:endParaRPr lang="fr-FR" sz="1200" b="1" kern="1200" dirty="0"/>
        </a:p>
      </dsp:txBody>
      <dsp:txXfrm>
        <a:off x="993391" y="205636"/>
        <a:ext cx="1877568" cy="466109"/>
      </dsp:txXfrm>
    </dsp:sp>
    <dsp:sp modelId="{92AEACEF-0476-4A3E-A0FF-7D1FE8EE4CDC}">
      <dsp:nvSpPr>
        <dsp:cNvPr id="0" name=""/>
        <dsp:cNvSpPr/>
      </dsp:nvSpPr>
      <dsp:spPr>
        <a:xfrm>
          <a:off x="288032" y="720084"/>
          <a:ext cx="3240358" cy="1987106"/>
        </a:xfrm>
        <a:prstGeom prst="ellips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endParaRPr lang="fr-FR" sz="1400" kern="1200" dirty="0" smtClean="0"/>
        </a:p>
        <a:p>
          <a:pPr lvl="0" algn="ctr" defTabSz="622300">
            <a:lnSpc>
              <a:spcPct val="90000"/>
            </a:lnSpc>
            <a:spcBef>
              <a:spcPct val="0"/>
            </a:spcBef>
            <a:spcAft>
              <a:spcPct val="35000"/>
            </a:spcAft>
          </a:pPr>
          <a:endParaRPr lang="fr-FR" sz="1400" kern="1200" dirty="0" smtClean="0"/>
        </a:p>
        <a:p>
          <a:pPr lvl="0" algn="ctr" defTabSz="622300">
            <a:lnSpc>
              <a:spcPct val="90000"/>
            </a:lnSpc>
            <a:spcBef>
              <a:spcPct val="0"/>
            </a:spcBef>
            <a:spcAft>
              <a:spcPct val="35000"/>
            </a:spcAft>
          </a:pPr>
          <a:r>
            <a:rPr lang="fr-FR" sz="1600" b="1" kern="1200" dirty="0" smtClean="0"/>
            <a:t>11 VSP réalisées au 31/12/2020</a:t>
          </a:r>
        </a:p>
      </dsp:txBody>
      <dsp:txXfrm>
        <a:off x="762572" y="1216860"/>
        <a:ext cx="2291279" cy="993553"/>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5.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7.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0.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2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3.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2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30.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3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3.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4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6.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7.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4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9.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0.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5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5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7.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58.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59.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0.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drawings/drawing1.xml><?xml version="1.0" encoding="utf-8"?>
<c:userShapes xmlns:c="http://schemas.openxmlformats.org/drawingml/2006/chart">
  <cdr:relSizeAnchor xmlns:cdr="http://schemas.openxmlformats.org/drawingml/2006/chartDrawing">
    <cdr:from>
      <cdr:x>0.66457</cdr:x>
      <cdr:y>0.56863</cdr:y>
    </cdr:from>
    <cdr:to>
      <cdr:x>0.73572</cdr:x>
      <cdr:y>0.62745</cdr:y>
    </cdr:to>
    <cdr:sp macro="" textlink="">
      <cdr:nvSpPr>
        <cdr:cNvPr id="2" name="Rectangle 1"/>
        <cdr:cNvSpPr/>
      </cdr:nvSpPr>
      <cdr:spPr>
        <a:xfrm xmlns:a="http://schemas.openxmlformats.org/drawingml/2006/main">
          <a:off x="4707878" y="2088232"/>
          <a:ext cx="504056" cy="216024"/>
        </a:xfrm>
        <a:prstGeom xmlns:a="http://schemas.openxmlformats.org/drawingml/2006/main" prst="rect">
          <a:avLst/>
        </a:prstGeom>
        <a:solidFill xmlns:a="http://schemas.openxmlformats.org/drawingml/2006/main">
          <a:schemeClr val="bg1"/>
        </a:solidFill>
        <a:ln xmlns:a="http://schemas.openxmlformats.org/drawingml/2006/main">
          <a:solidFill>
            <a:schemeClr val="bg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fr-FR" dirty="0"/>
        </a:p>
      </cdr:txBody>
    </cdr:sp>
  </cdr:relSizeAnchor>
</c:userShapes>
</file>

<file path=ppt/drawings/drawing2.xml><?xml version="1.0" encoding="utf-8"?>
<c:userShapes xmlns:c="http://schemas.openxmlformats.org/drawingml/2006/chart">
  <cdr:relSizeAnchor xmlns:cdr="http://schemas.openxmlformats.org/drawingml/2006/chartDrawing">
    <cdr:from>
      <cdr:x>0.80237</cdr:x>
      <cdr:y>0.56799</cdr:y>
    </cdr:from>
    <cdr:to>
      <cdr:x>0.94898</cdr:x>
      <cdr:y>0.62374</cdr:y>
    </cdr:to>
    <cdr:sp macro="" textlink="">
      <cdr:nvSpPr>
        <cdr:cNvPr id="2" name="ZoneTexte 1"/>
        <cdr:cNvSpPr txBox="1"/>
      </cdr:nvSpPr>
      <cdr:spPr>
        <a:xfrm xmlns:a="http://schemas.openxmlformats.org/drawingml/2006/main">
          <a:off x="3969304" y="2934904"/>
          <a:ext cx="725296"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fr-FR" sz="1500" b="1"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302125" cy="339725"/>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5622925" y="0"/>
            <a:ext cx="4302125" cy="339725"/>
          </a:xfrm>
          <a:prstGeom prst="rect">
            <a:avLst/>
          </a:prstGeom>
        </p:spPr>
        <p:txBody>
          <a:bodyPr vert="horz" lIns="91440" tIns="45720" rIns="91440" bIns="45720" rtlCol="0"/>
          <a:lstStyle>
            <a:lvl1pPr algn="r">
              <a:defRPr sz="1200"/>
            </a:lvl1pPr>
          </a:lstStyle>
          <a:p>
            <a:fld id="{9D818674-D83E-4A72-B2C5-180DD2B7606C}" type="datetimeFigureOut">
              <a:rPr lang="fr-FR" smtClean="0"/>
              <a:t>12/07/2021</a:t>
            </a:fld>
            <a:endParaRPr lang="fr-FR" dirty="0"/>
          </a:p>
        </p:txBody>
      </p:sp>
      <p:sp>
        <p:nvSpPr>
          <p:cNvPr id="4" name="Espace réservé du pied de page 3"/>
          <p:cNvSpPr>
            <a:spLocks noGrp="1"/>
          </p:cNvSpPr>
          <p:nvPr>
            <p:ph type="ftr" sz="quarter" idx="2"/>
          </p:nvPr>
        </p:nvSpPr>
        <p:spPr>
          <a:xfrm>
            <a:off x="0" y="6456363"/>
            <a:ext cx="4302125" cy="339725"/>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5622925" y="6456363"/>
            <a:ext cx="4302125" cy="339725"/>
          </a:xfrm>
          <a:prstGeom prst="rect">
            <a:avLst/>
          </a:prstGeom>
        </p:spPr>
        <p:txBody>
          <a:bodyPr vert="horz" lIns="91440" tIns="45720" rIns="91440" bIns="45720" rtlCol="0" anchor="b"/>
          <a:lstStyle>
            <a:lvl1pPr algn="r">
              <a:defRPr sz="1200"/>
            </a:lvl1pPr>
          </a:lstStyle>
          <a:p>
            <a:fld id="{C3F53F14-86C3-4B45-9529-690792365019}" type="slidenum">
              <a:rPr lang="fr-FR" smtClean="0"/>
              <a:t>‹N°›</a:t>
            </a:fld>
            <a:endParaRPr lang="fr-FR" dirty="0"/>
          </a:p>
        </p:txBody>
      </p:sp>
    </p:spTree>
    <p:extLst>
      <p:ext uri="{BB962C8B-B14F-4D97-AF65-F5344CB8AC3E}">
        <p14:creationId xmlns:p14="http://schemas.microsoft.com/office/powerpoint/2010/main" val="3497044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302125" cy="339725"/>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5622925" y="0"/>
            <a:ext cx="4302125" cy="339725"/>
          </a:xfrm>
          <a:prstGeom prst="rect">
            <a:avLst/>
          </a:prstGeom>
        </p:spPr>
        <p:txBody>
          <a:bodyPr vert="horz" lIns="91440" tIns="45720" rIns="91440" bIns="45720" rtlCol="0"/>
          <a:lstStyle>
            <a:lvl1pPr algn="r">
              <a:defRPr sz="1200"/>
            </a:lvl1pPr>
          </a:lstStyle>
          <a:p>
            <a:fld id="{1D6B59EB-2C6D-4708-BFBD-8F0B75C4A97C}" type="datetimeFigureOut">
              <a:rPr lang="fr-FR" smtClean="0"/>
              <a:t>12/07/2021</a:t>
            </a:fld>
            <a:endParaRPr lang="fr-FR" dirty="0"/>
          </a:p>
        </p:txBody>
      </p:sp>
      <p:sp>
        <p:nvSpPr>
          <p:cNvPr id="4" name="Espace réservé de l'image des diapositives 3"/>
          <p:cNvSpPr>
            <a:spLocks noGrp="1" noRot="1" noChangeAspect="1"/>
          </p:cNvSpPr>
          <p:nvPr>
            <p:ph type="sldImg" idx="2"/>
          </p:nvPr>
        </p:nvSpPr>
        <p:spPr>
          <a:xfrm>
            <a:off x="3263900" y="509588"/>
            <a:ext cx="3398838" cy="2549525"/>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992188" y="3228975"/>
            <a:ext cx="7942262" cy="3059113"/>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6456363"/>
            <a:ext cx="4302125" cy="339725"/>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5622925" y="6456363"/>
            <a:ext cx="4302125" cy="339725"/>
          </a:xfrm>
          <a:prstGeom prst="rect">
            <a:avLst/>
          </a:prstGeom>
        </p:spPr>
        <p:txBody>
          <a:bodyPr vert="horz" lIns="91440" tIns="45720" rIns="91440" bIns="45720" rtlCol="0" anchor="b"/>
          <a:lstStyle>
            <a:lvl1pPr algn="r">
              <a:defRPr sz="1200"/>
            </a:lvl1pPr>
          </a:lstStyle>
          <a:p>
            <a:fld id="{89024B8C-53B6-4712-A1EF-39C47FD17EA9}" type="slidenum">
              <a:rPr lang="fr-FR" smtClean="0"/>
              <a:t>‹N°›</a:t>
            </a:fld>
            <a:endParaRPr lang="fr-FR" dirty="0"/>
          </a:p>
        </p:txBody>
      </p:sp>
    </p:spTree>
    <p:extLst>
      <p:ext uri="{BB962C8B-B14F-4D97-AF65-F5344CB8AC3E}">
        <p14:creationId xmlns:p14="http://schemas.microsoft.com/office/powerpoint/2010/main" val="1218713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1</a:t>
            </a:fld>
            <a:endParaRPr lang="fr-FR" dirty="0"/>
          </a:p>
        </p:txBody>
      </p:sp>
    </p:spTree>
    <p:extLst>
      <p:ext uri="{BB962C8B-B14F-4D97-AF65-F5344CB8AC3E}">
        <p14:creationId xmlns:p14="http://schemas.microsoft.com/office/powerpoint/2010/main" val="975048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0" dirty="0" smtClean="0">
                <a:solidFill>
                  <a:srgbClr val="FF0000"/>
                </a:solidFill>
              </a:rPr>
              <a:t>SD 172 en 2020. Il n’y avait que la DREETS on met tout</a:t>
            </a:r>
            <a:endParaRPr lang="fr-FR" b="0" dirty="0">
              <a:solidFill>
                <a:srgbClr val="FF0000"/>
              </a:solidFill>
            </a:endParaRPr>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11</a:t>
            </a:fld>
            <a:endParaRPr lang="fr-FR" dirty="0"/>
          </a:p>
        </p:txBody>
      </p:sp>
    </p:spTree>
    <p:extLst>
      <p:ext uri="{BB962C8B-B14F-4D97-AF65-F5344CB8AC3E}">
        <p14:creationId xmlns:p14="http://schemas.microsoft.com/office/powerpoint/2010/main" val="16378108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OK SD</a:t>
            </a:r>
            <a:endParaRPr lang="fr-FR" dirty="0"/>
          </a:p>
        </p:txBody>
      </p:sp>
      <p:sp>
        <p:nvSpPr>
          <p:cNvPr id="4" name="Espace réservé du numéro de diapositive 3"/>
          <p:cNvSpPr>
            <a:spLocks noGrp="1"/>
          </p:cNvSpPr>
          <p:nvPr>
            <p:ph type="sldNum" sz="quarter" idx="10"/>
          </p:nvPr>
        </p:nvSpPr>
        <p:spPr/>
        <p:txBody>
          <a:bodyPr/>
          <a:lstStyle/>
          <a:p>
            <a:fld id="{C5D3B365-5FDF-4663-BB54-3D7DF812DEA2}" type="slidenum">
              <a:rPr lang="fr-FR" smtClean="0">
                <a:solidFill>
                  <a:prstClr val="black"/>
                </a:solidFill>
              </a:rPr>
              <a:pPr/>
              <a:t>12</a:t>
            </a:fld>
            <a:endParaRPr lang="fr-FR" dirty="0">
              <a:solidFill>
                <a:prstClr val="black"/>
              </a:solidFill>
            </a:endParaRPr>
          </a:p>
        </p:txBody>
      </p:sp>
    </p:spTree>
    <p:extLst>
      <p:ext uri="{BB962C8B-B14F-4D97-AF65-F5344CB8AC3E}">
        <p14:creationId xmlns:p14="http://schemas.microsoft.com/office/powerpoint/2010/main" val="19342328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solidFill>
                  <a:srgbClr val="FF0000"/>
                </a:solidFill>
              </a:rPr>
              <a:t>OK AL</a:t>
            </a:r>
            <a:endParaRPr lang="fr-FR" dirty="0">
              <a:solidFill>
                <a:srgbClr val="FF0000"/>
              </a:solidFill>
            </a:endParaRPr>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solidFill>
                  <a:prstClr val="black"/>
                </a:solidFill>
              </a:rPr>
              <a:pPr/>
              <a:t>13</a:t>
            </a:fld>
            <a:endParaRPr lang="fr-FR" dirty="0">
              <a:solidFill>
                <a:prstClr val="black"/>
              </a:solidFill>
            </a:endParaRPr>
          </a:p>
        </p:txBody>
      </p:sp>
    </p:spTree>
    <p:extLst>
      <p:ext uri="{BB962C8B-B14F-4D97-AF65-F5344CB8AC3E}">
        <p14:creationId xmlns:p14="http://schemas.microsoft.com/office/powerpoint/2010/main" val="24644240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0109184-FBBA-4EAA-9B9E-69FB97D9A0A1}" type="slidenum">
              <a:rPr lang="fr-FR" smtClean="0">
                <a:solidFill>
                  <a:prstClr val="black"/>
                </a:solidFill>
              </a:rPr>
              <a:pPr/>
              <a:t>14</a:t>
            </a:fld>
            <a:endParaRPr lang="fr-FR" dirty="0">
              <a:solidFill>
                <a:prstClr val="black"/>
              </a:solidFill>
            </a:endParaRPr>
          </a:p>
        </p:txBody>
      </p:sp>
    </p:spTree>
    <p:extLst>
      <p:ext uri="{BB962C8B-B14F-4D97-AF65-F5344CB8AC3E}">
        <p14:creationId xmlns:p14="http://schemas.microsoft.com/office/powerpoint/2010/main" val="3741670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6C197CD1-59D0-406D-94E8-6FE0DFD7FD73}" type="slidenum">
              <a:rPr lang="fr-FR" smtClean="0"/>
              <a:t>15</a:t>
            </a:fld>
            <a:endParaRPr lang="fr-FR" dirty="0"/>
          </a:p>
        </p:txBody>
      </p:sp>
    </p:spTree>
    <p:extLst>
      <p:ext uri="{BB962C8B-B14F-4D97-AF65-F5344CB8AC3E}">
        <p14:creationId xmlns:p14="http://schemas.microsoft.com/office/powerpoint/2010/main" val="40677372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16</a:t>
            </a:fld>
            <a:endParaRPr lang="fr-FR" dirty="0"/>
          </a:p>
        </p:txBody>
      </p:sp>
    </p:spTree>
    <p:extLst>
      <p:ext uri="{BB962C8B-B14F-4D97-AF65-F5344CB8AC3E}">
        <p14:creationId xmlns:p14="http://schemas.microsoft.com/office/powerpoint/2010/main" val="31549507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17</a:t>
            </a:fld>
            <a:endParaRPr lang="fr-FR" dirty="0"/>
          </a:p>
        </p:txBody>
      </p:sp>
    </p:spTree>
    <p:extLst>
      <p:ext uri="{BB962C8B-B14F-4D97-AF65-F5344CB8AC3E}">
        <p14:creationId xmlns:p14="http://schemas.microsoft.com/office/powerpoint/2010/main" val="975048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4D561A8-4EC8-46B2-A362-B707023F2094}" type="slidenum">
              <a:rPr lang="fr-FR" smtClean="0">
                <a:solidFill>
                  <a:prstClr val="black"/>
                </a:solidFill>
              </a:rPr>
              <a:pPr/>
              <a:t>18</a:t>
            </a:fld>
            <a:endParaRPr lang="fr-FR" dirty="0">
              <a:solidFill>
                <a:prstClr val="black"/>
              </a:solidFill>
            </a:endParaRPr>
          </a:p>
        </p:txBody>
      </p:sp>
    </p:spTree>
    <p:extLst>
      <p:ext uri="{BB962C8B-B14F-4D97-AF65-F5344CB8AC3E}">
        <p14:creationId xmlns:p14="http://schemas.microsoft.com/office/powerpoint/2010/main" val="35071882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4D561A8-4EC8-46B2-A362-B707023F2094}" type="slidenum">
              <a:rPr lang="fr-FR" smtClean="0">
                <a:solidFill>
                  <a:prstClr val="black"/>
                </a:solidFill>
              </a:rPr>
              <a:pPr/>
              <a:t>19</a:t>
            </a:fld>
            <a:endParaRPr lang="fr-FR" dirty="0">
              <a:solidFill>
                <a:prstClr val="black"/>
              </a:solidFill>
            </a:endParaRPr>
          </a:p>
        </p:txBody>
      </p:sp>
    </p:spTree>
    <p:extLst>
      <p:ext uri="{BB962C8B-B14F-4D97-AF65-F5344CB8AC3E}">
        <p14:creationId xmlns:p14="http://schemas.microsoft.com/office/powerpoint/2010/main" val="35071882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4D561A8-4EC8-46B2-A362-B707023F2094}" type="slidenum">
              <a:rPr lang="fr-FR" smtClean="0">
                <a:solidFill>
                  <a:prstClr val="black"/>
                </a:solidFill>
              </a:rPr>
              <a:pPr/>
              <a:t>20</a:t>
            </a:fld>
            <a:endParaRPr lang="fr-FR" dirty="0">
              <a:solidFill>
                <a:prstClr val="black"/>
              </a:solidFill>
            </a:endParaRPr>
          </a:p>
        </p:txBody>
      </p:sp>
    </p:spTree>
    <p:extLst>
      <p:ext uri="{BB962C8B-B14F-4D97-AF65-F5344CB8AC3E}">
        <p14:creationId xmlns:p14="http://schemas.microsoft.com/office/powerpoint/2010/main" val="3507188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2</a:t>
            </a:fld>
            <a:endParaRPr lang="fr-FR" dirty="0"/>
          </a:p>
        </p:txBody>
      </p:sp>
    </p:spTree>
    <p:extLst>
      <p:ext uri="{BB962C8B-B14F-4D97-AF65-F5344CB8AC3E}">
        <p14:creationId xmlns:p14="http://schemas.microsoft.com/office/powerpoint/2010/main" val="31511404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4D561A8-4EC8-46B2-A362-B707023F2094}" type="slidenum">
              <a:rPr lang="fr-FR" smtClean="0">
                <a:solidFill>
                  <a:prstClr val="black"/>
                </a:solidFill>
              </a:rPr>
              <a:pPr/>
              <a:t>21</a:t>
            </a:fld>
            <a:endParaRPr lang="fr-FR" dirty="0">
              <a:solidFill>
                <a:prstClr val="black"/>
              </a:solidFill>
            </a:endParaRPr>
          </a:p>
        </p:txBody>
      </p:sp>
    </p:spTree>
    <p:extLst>
      <p:ext uri="{BB962C8B-B14F-4D97-AF65-F5344CB8AC3E}">
        <p14:creationId xmlns:p14="http://schemas.microsoft.com/office/powerpoint/2010/main" val="35071882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4D561A8-4EC8-46B2-A362-B707023F2094}" type="slidenum">
              <a:rPr lang="fr-FR" smtClean="0">
                <a:solidFill>
                  <a:prstClr val="black"/>
                </a:solidFill>
              </a:rPr>
              <a:pPr/>
              <a:t>22</a:t>
            </a:fld>
            <a:endParaRPr lang="fr-FR" dirty="0">
              <a:solidFill>
                <a:prstClr val="black"/>
              </a:solidFill>
            </a:endParaRPr>
          </a:p>
        </p:txBody>
      </p:sp>
    </p:spTree>
    <p:extLst>
      <p:ext uri="{BB962C8B-B14F-4D97-AF65-F5344CB8AC3E}">
        <p14:creationId xmlns:p14="http://schemas.microsoft.com/office/powerpoint/2010/main" val="35071882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4D561A8-4EC8-46B2-A362-B707023F2094}" type="slidenum">
              <a:rPr lang="fr-FR" smtClean="0">
                <a:solidFill>
                  <a:prstClr val="black"/>
                </a:solidFill>
              </a:rPr>
              <a:pPr/>
              <a:t>23</a:t>
            </a:fld>
            <a:endParaRPr lang="fr-FR" dirty="0">
              <a:solidFill>
                <a:prstClr val="black"/>
              </a:solidFill>
            </a:endParaRPr>
          </a:p>
        </p:txBody>
      </p:sp>
    </p:spTree>
    <p:extLst>
      <p:ext uri="{BB962C8B-B14F-4D97-AF65-F5344CB8AC3E}">
        <p14:creationId xmlns:p14="http://schemas.microsoft.com/office/powerpoint/2010/main" val="35071882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4D561A8-4EC8-46B2-A362-B707023F2094}" type="slidenum">
              <a:rPr lang="fr-FR" smtClean="0">
                <a:solidFill>
                  <a:prstClr val="black"/>
                </a:solidFill>
              </a:rPr>
              <a:pPr/>
              <a:t>24</a:t>
            </a:fld>
            <a:endParaRPr lang="fr-FR" dirty="0">
              <a:solidFill>
                <a:prstClr val="black"/>
              </a:solidFill>
            </a:endParaRPr>
          </a:p>
        </p:txBody>
      </p:sp>
    </p:spTree>
    <p:extLst>
      <p:ext uri="{BB962C8B-B14F-4D97-AF65-F5344CB8AC3E}">
        <p14:creationId xmlns:p14="http://schemas.microsoft.com/office/powerpoint/2010/main" val="35071882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4D561A8-4EC8-46B2-A362-B707023F2094}" type="slidenum">
              <a:rPr lang="fr-FR" smtClean="0">
                <a:solidFill>
                  <a:prstClr val="black"/>
                </a:solidFill>
              </a:rPr>
              <a:pPr/>
              <a:t>25</a:t>
            </a:fld>
            <a:endParaRPr lang="fr-FR" dirty="0">
              <a:solidFill>
                <a:prstClr val="black"/>
              </a:solidFill>
            </a:endParaRPr>
          </a:p>
        </p:txBody>
      </p:sp>
    </p:spTree>
    <p:extLst>
      <p:ext uri="{BB962C8B-B14F-4D97-AF65-F5344CB8AC3E}">
        <p14:creationId xmlns:p14="http://schemas.microsoft.com/office/powerpoint/2010/main" val="35071882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4D561A8-4EC8-46B2-A362-B707023F2094}" type="slidenum">
              <a:rPr lang="fr-FR" smtClean="0">
                <a:solidFill>
                  <a:prstClr val="black"/>
                </a:solidFill>
              </a:rPr>
              <a:pPr/>
              <a:t>26</a:t>
            </a:fld>
            <a:endParaRPr lang="fr-FR" dirty="0">
              <a:solidFill>
                <a:prstClr val="black"/>
              </a:solidFill>
            </a:endParaRPr>
          </a:p>
        </p:txBody>
      </p:sp>
    </p:spTree>
    <p:extLst>
      <p:ext uri="{BB962C8B-B14F-4D97-AF65-F5344CB8AC3E}">
        <p14:creationId xmlns:p14="http://schemas.microsoft.com/office/powerpoint/2010/main" val="35071882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dirty="0" smtClean="0">
                <a:solidFill>
                  <a:schemeClr val="tx2"/>
                </a:solidFill>
              </a:rPr>
              <a:t>participants ayant achevé une opération IEJ (bimdfse – indicateurs de qualité)</a:t>
            </a:r>
          </a:p>
          <a:p>
            <a:r>
              <a:rPr lang="fr-FR" sz="1100" dirty="0" smtClean="0">
                <a:solidFill>
                  <a:schemeClr val="tx2"/>
                </a:solidFill>
              </a:rPr>
              <a:t>participants prévisionnels</a:t>
            </a:r>
            <a:r>
              <a:rPr lang="fr-FR" sz="1100" baseline="0" dirty="0" smtClean="0">
                <a:solidFill>
                  <a:schemeClr val="tx2"/>
                </a:solidFill>
              </a:rPr>
              <a:t> (extraction Ma Démarche)</a:t>
            </a:r>
          </a:p>
          <a:p>
            <a:endParaRPr lang="fr-FR" dirty="0"/>
          </a:p>
        </p:txBody>
      </p:sp>
      <p:sp>
        <p:nvSpPr>
          <p:cNvPr id="4" name="Espace réservé du numéro de diapositive 3"/>
          <p:cNvSpPr>
            <a:spLocks noGrp="1"/>
          </p:cNvSpPr>
          <p:nvPr>
            <p:ph type="sldNum" sz="quarter" idx="10"/>
          </p:nvPr>
        </p:nvSpPr>
        <p:spPr/>
        <p:txBody>
          <a:bodyPr/>
          <a:lstStyle/>
          <a:p>
            <a:fld id="{F4D561A8-4EC8-46B2-A362-B707023F2094}" type="slidenum">
              <a:rPr lang="fr-FR" smtClean="0">
                <a:solidFill>
                  <a:prstClr val="black"/>
                </a:solidFill>
              </a:rPr>
              <a:pPr/>
              <a:t>27</a:t>
            </a:fld>
            <a:endParaRPr lang="fr-FR" dirty="0">
              <a:solidFill>
                <a:prstClr val="black"/>
              </a:solidFill>
            </a:endParaRPr>
          </a:p>
        </p:txBody>
      </p:sp>
    </p:spTree>
    <p:extLst>
      <p:ext uri="{BB962C8B-B14F-4D97-AF65-F5344CB8AC3E}">
        <p14:creationId xmlns:p14="http://schemas.microsoft.com/office/powerpoint/2010/main" val="3507188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29</a:t>
            </a:fld>
            <a:endParaRPr lang="fr-FR" dirty="0"/>
          </a:p>
        </p:txBody>
      </p:sp>
    </p:spTree>
    <p:extLst>
      <p:ext uri="{BB962C8B-B14F-4D97-AF65-F5344CB8AC3E}">
        <p14:creationId xmlns:p14="http://schemas.microsoft.com/office/powerpoint/2010/main" val="15454573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smtClean="0"/>
          </a:p>
        </p:txBody>
      </p:sp>
      <p:sp>
        <p:nvSpPr>
          <p:cNvPr id="4" name="Espace réservé du numéro de diapositive 3"/>
          <p:cNvSpPr>
            <a:spLocks noGrp="1"/>
          </p:cNvSpPr>
          <p:nvPr>
            <p:ph type="sldNum" sz="quarter" idx="10"/>
          </p:nvPr>
        </p:nvSpPr>
        <p:spPr/>
        <p:txBody>
          <a:bodyPr/>
          <a:lstStyle/>
          <a:p>
            <a:fld id="{F4D561A8-4EC8-46B2-A362-B707023F2094}" type="slidenum">
              <a:rPr lang="fr-FR" smtClean="0">
                <a:solidFill>
                  <a:prstClr val="black"/>
                </a:solidFill>
              </a:rPr>
              <a:pPr/>
              <a:t>30</a:t>
            </a:fld>
            <a:endParaRPr lang="fr-FR" dirty="0">
              <a:solidFill>
                <a:prstClr val="black"/>
              </a:solidFill>
            </a:endParaRPr>
          </a:p>
        </p:txBody>
      </p:sp>
    </p:spTree>
    <p:extLst>
      <p:ext uri="{BB962C8B-B14F-4D97-AF65-F5344CB8AC3E}">
        <p14:creationId xmlns:p14="http://schemas.microsoft.com/office/powerpoint/2010/main" val="35071882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Raymond</a:t>
            </a:r>
            <a:endParaRPr lang="fr-FR" dirty="0"/>
          </a:p>
        </p:txBody>
      </p:sp>
      <p:sp>
        <p:nvSpPr>
          <p:cNvPr id="4" name="Espace réservé du numéro de diapositive 3"/>
          <p:cNvSpPr>
            <a:spLocks noGrp="1"/>
          </p:cNvSpPr>
          <p:nvPr>
            <p:ph type="sldNum" sz="quarter" idx="10"/>
          </p:nvPr>
        </p:nvSpPr>
        <p:spPr/>
        <p:txBody>
          <a:bodyPr/>
          <a:lstStyle/>
          <a:p>
            <a:fld id="{F4D561A8-4EC8-46B2-A362-B707023F2094}" type="slidenum">
              <a:rPr lang="fr-FR" smtClean="0">
                <a:solidFill>
                  <a:prstClr val="black"/>
                </a:solidFill>
              </a:rPr>
              <a:pPr/>
              <a:t>31</a:t>
            </a:fld>
            <a:endParaRPr lang="fr-FR" dirty="0">
              <a:solidFill>
                <a:prstClr val="black"/>
              </a:solidFill>
            </a:endParaRPr>
          </a:p>
        </p:txBody>
      </p:sp>
    </p:spTree>
    <p:extLst>
      <p:ext uri="{BB962C8B-B14F-4D97-AF65-F5344CB8AC3E}">
        <p14:creationId xmlns:p14="http://schemas.microsoft.com/office/powerpoint/2010/main" val="3507188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3</a:t>
            </a:fld>
            <a:endParaRPr lang="fr-FR" dirty="0"/>
          </a:p>
        </p:txBody>
      </p:sp>
    </p:spTree>
    <p:extLst>
      <p:ext uri="{BB962C8B-B14F-4D97-AF65-F5344CB8AC3E}">
        <p14:creationId xmlns:p14="http://schemas.microsoft.com/office/powerpoint/2010/main" val="31549507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Avril 2020</a:t>
            </a:r>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solidFill>
                  <a:prstClr val="black"/>
                </a:solidFill>
              </a:rPr>
              <a:pPr/>
              <a:t>32</a:t>
            </a:fld>
            <a:endParaRPr lang="fr-FR" dirty="0">
              <a:solidFill>
                <a:prstClr val="black"/>
              </a:solidFill>
            </a:endParaRPr>
          </a:p>
        </p:txBody>
      </p:sp>
    </p:spTree>
    <p:extLst>
      <p:ext uri="{BB962C8B-B14F-4D97-AF65-F5344CB8AC3E}">
        <p14:creationId xmlns:p14="http://schemas.microsoft.com/office/powerpoint/2010/main" val="31549507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baseline="0" dirty="0" smtClean="0"/>
              <a:t>Ok Ishak</a:t>
            </a:r>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solidFill>
                  <a:prstClr val="black"/>
                </a:solidFill>
              </a:rPr>
              <a:pPr/>
              <a:t>33</a:t>
            </a:fld>
            <a:endParaRPr lang="fr-FR" dirty="0">
              <a:solidFill>
                <a:prstClr val="black"/>
              </a:solidFill>
            </a:endParaRPr>
          </a:p>
        </p:txBody>
      </p:sp>
    </p:spTree>
    <p:extLst>
      <p:ext uri="{BB962C8B-B14F-4D97-AF65-F5344CB8AC3E}">
        <p14:creationId xmlns:p14="http://schemas.microsoft.com/office/powerpoint/2010/main" val="2945118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IG</a:t>
            </a:r>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34</a:t>
            </a:fld>
            <a:endParaRPr lang="fr-FR" dirty="0"/>
          </a:p>
        </p:txBody>
      </p:sp>
    </p:spTree>
    <p:extLst>
      <p:ext uri="{BB962C8B-B14F-4D97-AF65-F5344CB8AC3E}">
        <p14:creationId xmlns:p14="http://schemas.microsoft.com/office/powerpoint/2010/main" val="2945118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err="1" smtClean="0"/>
              <a:t>ig</a:t>
            </a: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UPDATE</a:t>
            </a:r>
            <a:r>
              <a:rPr lang="fr-FR" baseline="0" dirty="0" smtClean="0"/>
              <a:t>  05/11/2019 : </a:t>
            </a:r>
            <a:r>
              <a:rPr lang="fr-FR" b="1" baseline="0" dirty="0" smtClean="0">
                <a:solidFill>
                  <a:srgbClr val="FF0000"/>
                </a:solidFill>
              </a:rPr>
              <a:t>OK</a:t>
            </a:r>
            <a:endParaRPr lang="fr-FR" b="1"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1.8.1.1 : déclaré – retenu : 536 930 - 371 240 = 165 690</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On ne</a:t>
            </a:r>
            <a:r>
              <a:rPr lang="fr-FR" baseline="0" dirty="0" smtClean="0"/>
              <a:t> prend que les bilans validés pour calcul du taux de rejet : montant bilans validés – montant bilans retenu soit 30,9% de rejet (Un CSF à 0 (201603018) et un CSF à 2 000€ (201703962) ) </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1.8.3.1 : déclaré – retenu : 2 132 278 – 1 923 957</a:t>
            </a:r>
            <a:r>
              <a:rPr lang="fr-FR" baseline="0" dirty="0" smtClean="0"/>
              <a:t> = 208 321</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On ne</a:t>
            </a:r>
            <a:r>
              <a:rPr lang="fr-FR" baseline="0" dirty="0" smtClean="0"/>
              <a:t> prend que les bilans validés pour calcul du taux de rejet : montant bilans validés – montant bilans retenu 9,8 % de rejet</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baseline="0" dirty="0" smtClean="0"/>
              <a:t>Traité AGD = validé provisoirement. L’appel de fonds venant d’avoir lieu, peu de CSF sont en statut traité AGD (validé provisoirement) ce qui explique que les dossiers certifiés soient plus nombreux,</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baseline="0" dirty="0" smtClean="0"/>
              <a:t>1.8.3.1 : 49 dossiers (nb de bilans, ce qui explique la différence avec le nb de dossiers conventionnés. 1 dossier déposé (cosens) après le 31 oct) </a:t>
            </a:r>
          </a:p>
          <a:p>
            <a:pPr marL="0" marR="0" indent="0" algn="l" defTabSz="914400" rtl="0" eaLnBrk="1" fontAlgn="auto" latinLnBrk="0" hangingPunct="1">
              <a:lnSpc>
                <a:spcPct val="100000"/>
              </a:lnSpc>
              <a:spcBef>
                <a:spcPts val="0"/>
              </a:spcBef>
              <a:spcAft>
                <a:spcPts val="0"/>
              </a:spcAft>
              <a:buClrTx/>
              <a:buSzTx/>
              <a:buFontTx/>
              <a:buNone/>
              <a:tabLst/>
              <a:defRPr/>
            </a:pPr>
            <a:endParaRPr lang="fr-FR"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baseline="0" dirty="0" smtClean="0"/>
              <a:t>Calcul taux de rejet: on s’est basé sur les opérations terminées, nous n’avons retenu que les opérations qui avaient un bilan final</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Calcul taux</a:t>
            </a:r>
            <a:r>
              <a:rPr lang="fr-FR" baseline="0" dirty="0" smtClean="0"/>
              <a:t> de sous-réalisation : on s’est basé sur les opérations terminées, nous n’avons retenu que les opérations qui avaient un bilan final et  des bilans intermédiaires avec bilan final. </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35</a:t>
            </a:fld>
            <a:endParaRPr lang="fr-FR" dirty="0"/>
          </a:p>
        </p:txBody>
      </p:sp>
    </p:spTree>
    <p:extLst>
      <p:ext uri="{BB962C8B-B14F-4D97-AF65-F5344CB8AC3E}">
        <p14:creationId xmlns:p14="http://schemas.microsoft.com/office/powerpoint/2010/main" val="2945118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pPr marL="0" indent="0">
              <a:buFont typeface="Arial" charset="0"/>
              <a:buNone/>
            </a:pPr>
            <a:r>
              <a:rPr lang="fr-FR" baseline="0" dirty="0" smtClean="0"/>
              <a:t>IG </a:t>
            </a:r>
          </a:p>
          <a:p>
            <a:pPr marL="0" indent="0">
              <a:buFont typeface="Arial" charset="0"/>
              <a:buNone/>
            </a:pPr>
            <a:endParaRPr lang="fr-FR" baseline="0" dirty="0" smtClean="0"/>
          </a:p>
          <a:p>
            <a:pPr marL="0" indent="0">
              <a:buFont typeface="Arial" charset="0"/>
              <a:buNone/>
            </a:pPr>
            <a:r>
              <a:rPr lang="fr-FR" baseline="0" dirty="0" smtClean="0"/>
              <a:t>Fait depuis ACCESS </a:t>
            </a:r>
          </a:p>
          <a:p>
            <a:pPr marL="0" indent="0">
              <a:buFont typeface="Arial" charset="0"/>
              <a:buNone/>
            </a:pPr>
            <a:endParaRPr lang="fr-FR" baseline="0" dirty="0" smtClean="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36</a:t>
            </a:fld>
            <a:endParaRPr lang="fr-FR" dirty="0"/>
          </a:p>
        </p:txBody>
      </p:sp>
    </p:spTree>
    <p:extLst>
      <p:ext uri="{BB962C8B-B14F-4D97-AF65-F5344CB8AC3E}">
        <p14:creationId xmlns:p14="http://schemas.microsoft.com/office/powerpoint/2010/main" val="36859699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fr-FR" dirty="0" smtClean="0"/>
              <a:t>IG</a:t>
            </a:r>
            <a:endParaRPr lang="fr-FR" baseline="0" dirty="0" smtClean="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37</a:t>
            </a:fld>
            <a:endParaRPr lang="fr-FR" dirty="0"/>
          </a:p>
        </p:txBody>
      </p:sp>
    </p:spTree>
    <p:extLst>
      <p:ext uri="{BB962C8B-B14F-4D97-AF65-F5344CB8AC3E}">
        <p14:creationId xmlns:p14="http://schemas.microsoft.com/office/powerpoint/2010/main" val="368596997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fr-FR" dirty="0" smtClean="0"/>
              <a:t>IG</a:t>
            </a:r>
            <a:endParaRPr lang="fr-FR" baseline="0" dirty="0" smtClean="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38</a:t>
            </a:fld>
            <a:endParaRPr lang="fr-FR"/>
          </a:p>
        </p:txBody>
      </p:sp>
    </p:spTree>
    <p:extLst>
      <p:ext uri="{BB962C8B-B14F-4D97-AF65-F5344CB8AC3E}">
        <p14:creationId xmlns:p14="http://schemas.microsoft.com/office/powerpoint/2010/main" val="36859699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fr-FR" dirty="0" smtClean="0"/>
              <a:t>IG</a:t>
            </a:r>
          </a:p>
          <a:p>
            <a:pPr marL="0" indent="0">
              <a:buFont typeface="Arial" charset="0"/>
              <a:buNone/>
            </a:pPr>
            <a:endParaRPr lang="fr-FR" baseline="0" dirty="0" smtClean="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39</a:t>
            </a:fld>
            <a:endParaRPr lang="fr-FR" dirty="0"/>
          </a:p>
        </p:txBody>
      </p:sp>
    </p:spTree>
    <p:extLst>
      <p:ext uri="{BB962C8B-B14F-4D97-AF65-F5344CB8AC3E}">
        <p14:creationId xmlns:p14="http://schemas.microsoft.com/office/powerpoint/2010/main" val="368596997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fr-FR" baseline="0" dirty="0" smtClean="0"/>
              <a:t>IG</a:t>
            </a:r>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40</a:t>
            </a:fld>
            <a:endParaRPr lang="fr-FR" dirty="0"/>
          </a:p>
        </p:txBody>
      </p:sp>
    </p:spTree>
    <p:extLst>
      <p:ext uri="{BB962C8B-B14F-4D97-AF65-F5344CB8AC3E}">
        <p14:creationId xmlns:p14="http://schemas.microsoft.com/office/powerpoint/2010/main" val="36859699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Introduction axe</a:t>
            </a:r>
            <a:r>
              <a:rPr lang="fr-FR" baseline="0" dirty="0" smtClean="0"/>
              <a:t> 2 par Aude qui donne la parole à Simone</a:t>
            </a:r>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solidFill>
                  <a:prstClr val="black"/>
                </a:solidFill>
              </a:rPr>
              <a:pPr/>
              <a:t>41</a:t>
            </a:fld>
            <a:endParaRPr lang="fr-FR" dirty="0">
              <a:solidFill>
                <a:prstClr val="black"/>
              </a:solidFill>
            </a:endParaRPr>
          </a:p>
        </p:txBody>
      </p:sp>
    </p:spTree>
    <p:extLst>
      <p:ext uri="{BB962C8B-B14F-4D97-AF65-F5344CB8AC3E}">
        <p14:creationId xmlns:p14="http://schemas.microsoft.com/office/powerpoint/2010/main" val="31549507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AL -Evolution du</a:t>
            </a:r>
            <a:r>
              <a:rPr lang="fr-FR" baseline="0" dirty="0" smtClean="0"/>
              <a:t> service: une seule personne affectée à la gestion financière – recrutement d’un (e) assistant (e) annulé. </a:t>
            </a:r>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solidFill>
                  <a:prstClr val="black"/>
                </a:solidFill>
              </a:rPr>
              <a:pPr/>
              <a:t>4</a:t>
            </a:fld>
            <a:endParaRPr lang="fr-FR" dirty="0">
              <a:solidFill>
                <a:prstClr val="black"/>
              </a:solidFill>
            </a:endParaRPr>
          </a:p>
        </p:txBody>
      </p:sp>
    </p:spTree>
    <p:extLst>
      <p:ext uri="{BB962C8B-B14F-4D97-AF65-F5344CB8AC3E}">
        <p14:creationId xmlns:p14="http://schemas.microsoft.com/office/powerpoint/2010/main" val="98648412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OK juillet 2021 SB</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solidFill>
                  <a:prstClr val="black"/>
                </a:solidFill>
              </a:rPr>
              <a:pPr/>
              <a:t>42</a:t>
            </a:fld>
            <a:endParaRPr lang="fr-FR" dirty="0">
              <a:solidFill>
                <a:prstClr val="black"/>
              </a:solidFill>
            </a:endParaRPr>
          </a:p>
        </p:txBody>
      </p:sp>
    </p:spTree>
    <p:extLst>
      <p:ext uri="{BB962C8B-B14F-4D97-AF65-F5344CB8AC3E}">
        <p14:creationId xmlns:p14="http://schemas.microsoft.com/office/powerpoint/2010/main" val="29451187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OK juillet 2021 SB</a:t>
            </a:r>
          </a:p>
          <a:p>
            <a:endParaRPr lang="fr-FR" dirty="0"/>
          </a:p>
        </p:txBody>
      </p:sp>
      <p:sp>
        <p:nvSpPr>
          <p:cNvPr id="4" name="Espace réservé du numéro de diapositive 3"/>
          <p:cNvSpPr>
            <a:spLocks noGrp="1"/>
          </p:cNvSpPr>
          <p:nvPr>
            <p:ph type="sldNum" sz="quarter" idx="10"/>
          </p:nvPr>
        </p:nvSpPr>
        <p:spPr/>
        <p:txBody>
          <a:bodyPr/>
          <a:lstStyle/>
          <a:p>
            <a:fld id="{C5D3B365-5FDF-4663-BB54-3D7DF812DEA2}" type="slidenum">
              <a:rPr lang="fr-FR" smtClean="0">
                <a:solidFill>
                  <a:prstClr val="black"/>
                </a:solidFill>
              </a:rPr>
              <a:pPr/>
              <a:t>43</a:t>
            </a:fld>
            <a:endParaRPr lang="fr-FR" dirty="0">
              <a:solidFill>
                <a:prstClr val="black"/>
              </a:solidFill>
            </a:endParaRPr>
          </a:p>
        </p:txBody>
      </p:sp>
    </p:spTree>
    <p:extLst>
      <p:ext uri="{BB962C8B-B14F-4D97-AF65-F5344CB8AC3E}">
        <p14:creationId xmlns:p14="http://schemas.microsoft.com/office/powerpoint/2010/main" val="193423289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OK juillet 2021 SB</a:t>
            </a:r>
          </a:p>
          <a:p>
            <a:endParaRPr lang="fr-FR" dirty="0"/>
          </a:p>
        </p:txBody>
      </p:sp>
      <p:sp>
        <p:nvSpPr>
          <p:cNvPr id="4" name="Espace réservé du numéro de diapositive 3"/>
          <p:cNvSpPr>
            <a:spLocks noGrp="1"/>
          </p:cNvSpPr>
          <p:nvPr>
            <p:ph type="sldNum" sz="quarter" idx="10"/>
          </p:nvPr>
        </p:nvSpPr>
        <p:spPr/>
        <p:txBody>
          <a:bodyPr/>
          <a:lstStyle/>
          <a:p>
            <a:fld id="{C5D3B365-5FDF-4663-BB54-3D7DF812DEA2}" type="slidenum">
              <a:rPr lang="fr-FR" smtClean="0">
                <a:solidFill>
                  <a:prstClr val="black"/>
                </a:solidFill>
              </a:rPr>
              <a:pPr/>
              <a:t>44</a:t>
            </a:fld>
            <a:endParaRPr lang="fr-FR" dirty="0">
              <a:solidFill>
                <a:prstClr val="black"/>
              </a:solidFill>
            </a:endParaRPr>
          </a:p>
        </p:txBody>
      </p:sp>
    </p:spTree>
    <p:extLst>
      <p:ext uri="{BB962C8B-B14F-4D97-AF65-F5344CB8AC3E}">
        <p14:creationId xmlns:p14="http://schemas.microsoft.com/office/powerpoint/2010/main" val="19342328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OK juillet 2021 SB </a:t>
            </a:r>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solidFill>
                  <a:prstClr val="black"/>
                </a:solidFill>
              </a:rPr>
              <a:pPr/>
              <a:t>45</a:t>
            </a:fld>
            <a:endParaRPr lang="fr-FR" dirty="0">
              <a:solidFill>
                <a:prstClr val="black"/>
              </a:solidFill>
            </a:endParaRPr>
          </a:p>
        </p:txBody>
      </p:sp>
    </p:spTree>
    <p:extLst>
      <p:ext uri="{BB962C8B-B14F-4D97-AF65-F5344CB8AC3E}">
        <p14:creationId xmlns:p14="http://schemas.microsoft.com/office/powerpoint/2010/main" val="29451187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OK juillet 2021 SB </a:t>
            </a:r>
          </a:p>
          <a:p>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solidFill>
                  <a:prstClr val="black"/>
                </a:solidFill>
              </a:rPr>
              <a:pPr/>
              <a:t>46</a:t>
            </a:fld>
            <a:endParaRPr lang="fr-FR" dirty="0">
              <a:solidFill>
                <a:prstClr val="black"/>
              </a:solidFill>
            </a:endParaRPr>
          </a:p>
        </p:txBody>
      </p:sp>
    </p:spTree>
    <p:extLst>
      <p:ext uri="{BB962C8B-B14F-4D97-AF65-F5344CB8AC3E}">
        <p14:creationId xmlns:p14="http://schemas.microsoft.com/office/powerpoint/2010/main" val="92354180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OK juillet 2021 SB </a:t>
            </a:r>
          </a:p>
          <a:p>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solidFill>
                  <a:prstClr val="black"/>
                </a:solidFill>
              </a:rPr>
              <a:pPr/>
              <a:t>47</a:t>
            </a:fld>
            <a:endParaRPr lang="fr-FR" dirty="0">
              <a:solidFill>
                <a:prstClr val="black"/>
              </a:solidFill>
            </a:endParaRPr>
          </a:p>
        </p:txBody>
      </p:sp>
    </p:spTree>
    <p:extLst>
      <p:ext uri="{BB962C8B-B14F-4D97-AF65-F5344CB8AC3E}">
        <p14:creationId xmlns:p14="http://schemas.microsoft.com/office/powerpoint/2010/main" val="92354180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OK juillet 2021 SB </a:t>
            </a:r>
          </a:p>
          <a:p>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solidFill>
                  <a:prstClr val="black"/>
                </a:solidFill>
              </a:rPr>
              <a:pPr/>
              <a:t>48</a:t>
            </a:fld>
            <a:endParaRPr lang="fr-FR" dirty="0">
              <a:solidFill>
                <a:prstClr val="black"/>
              </a:solidFill>
            </a:endParaRPr>
          </a:p>
        </p:txBody>
      </p:sp>
    </p:spTree>
    <p:extLst>
      <p:ext uri="{BB962C8B-B14F-4D97-AF65-F5344CB8AC3E}">
        <p14:creationId xmlns:p14="http://schemas.microsoft.com/office/powerpoint/2010/main" val="92354180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OK juillet 2021 SB</a:t>
            </a:r>
          </a:p>
          <a:p>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solidFill>
                  <a:prstClr val="black"/>
                </a:solidFill>
              </a:rPr>
              <a:pPr/>
              <a:t>49</a:t>
            </a:fld>
            <a:endParaRPr lang="fr-FR" dirty="0">
              <a:solidFill>
                <a:prstClr val="black"/>
              </a:solidFill>
            </a:endParaRPr>
          </a:p>
        </p:txBody>
      </p:sp>
    </p:spTree>
    <p:extLst>
      <p:ext uri="{BB962C8B-B14F-4D97-AF65-F5344CB8AC3E}">
        <p14:creationId xmlns:p14="http://schemas.microsoft.com/office/powerpoint/2010/main" val="92354180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Introduction axe</a:t>
            </a:r>
            <a:r>
              <a:rPr lang="fr-FR" baseline="0" dirty="0" smtClean="0"/>
              <a:t> 3 par Aude qui donne la parole à Pauline</a:t>
            </a:r>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solidFill>
                  <a:prstClr val="black"/>
                </a:solidFill>
              </a:rPr>
              <a:pPr/>
              <a:t>50</a:t>
            </a:fld>
            <a:endParaRPr lang="fr-FR" dirty="0">
              <a:solidFill>
                <a:prstClr val="black"/>
              </a:solidFill>
            </a:endParaRPr>
          </a:p>
        </p:txBody>
      </p:sp>
    </p:spTree>
    <p:extLst>
      <p:ext uri="{BB962C8B-B14F-4D97-AF65-F5344CB8AC3E}">
        <p14:creationId xmlns:p14="http://schemas.microsoft.com/office/powerpoint/2010/main" val="315495075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06/07/21</a:t>
            </a:r>
            <a:r>
              <a:rPr lang="fr-FR" baseline="0" dirty="0" smtClean="0"/>
              <a:t> ok</a:t>
            </a:r>
            <a:endParaRPr lang="fr-FR" dirty="0"/>
          </a:p>
        </p:txBody>
      </p:sp>
      <p:sp>
        <p:nvSpPr>
          <p:cNvPr id="4" name="Espace réservé du numéro de diapositive 3"/>
          <p:cNvSpPr>
            <a:spLocks noGrp="1"/>
          </p:cNvSpPr>
          <p:nvPr>
            <p:ph type="sldNum" sz="quarter" idx="10"/>
          </p:nvPr>
        </p:nvSpPr>
        <p:spPr/>
        <p:txBody>
          <a:bodyPr/>
          <a:lstStyle/>
          <a:p>
            <a:fld id="{4B7E54BC-91BF-4B23-A76C-52692F7620F0}" type="slidenum">
              <a:rPr lang="fr-FR" smtClean="0">
                <a:solidFill>
                  <a:prstClr val="black"/>
                </a:solidFill>
              </a:rPr>
              <a:pPr/>
              <a:t>51</a:t>
            </a:fld>
            <a:endParaRPr lang="fr-FR" dirty="0">
              <a:solidFill>
                <a:prstClr val="black"/>
              </a:solidFill>
            </a:endParaRPr>
          </a:p>
        </p:txBody>
      </p:sp>
    </p:spTree>
    <p:extLst>
      <p:ext uri="{BB962C8B-B14F-4D97-AF65-F5344CB8AC3E}">
        <p14:creationId xmlns:p14="http://schemas.microsoft.com/office/powerpoint/2010/main" val="32247997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baseline="0" dirty="0" smtClean="0"/>
              <a:t>SDMAJ au 05/07/2021</a:t>
            </a:r>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5</a:t>
            </a:fld>
            <a:endParaRPr lang="fr-FR" dirty="0"/>
          </a:p>
        </p:txBody>
      </p:sp>
    </p:spTree>
    <p:extLst>
      <p:ext uri="{BB962C8B-B14F-4D97-AF65-F5344CB8AC3E}">
        <p14:creationId xmlns:p14="http://schemas.microsoft.com/office/powerpoint/2010/main" val="391052876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06/07/21</a:t>
            </a:r>
            <a:r>
              <a:rPr lang="fr-FR" baseline="0" dirty="0" smtClean="0"/>
              <a:t> ok</a:t>
            </a:r>
            <a:endParaRPr lang="fr-FR" dirty="0"/>
          </a:p>
        </p:txBody>
      </p:sp>
      <p:sp>
        <p:nvSpPr>
          <p:cNvPr id="4" name="Espace réservé du numéro de diapositive 3"/>
          <p:cNvSpPr>
            <a:spLocks noGrp="1"/>
          </p:cNvSpPr>
          <p:nvPr>
            <p:ph type="sldNum" sz="quarter" idx="10"/>
          </p:nvPr>
        </p:nvSpPr>
        <p:spPr/>
        <p:txBody>
          <a:bodyPr/>
          <a:lstStyle/>
          <a:p>
            <a:fld id="{4B7E54BC-91BF-4B23-A76C-52692F7620F0}" type="slidenum">
              <a:rPr lang="fr-FR" smtClean="0">
                <a:solidFill>
                  <a:prstClr val="black"/>
                </a:solidFill>
              </a:rPr>
              <a:pPr/>
              <a:t>52</a:t>
            </a:fld>
            <a:endParaRPr lang="fr-FR" dirty="0">
              <a:solidFill>
                <a:prstClr val="black"/>
              </a:solidFill>
            </a:endParaRPr>
          </a:p>
        </p:txBody>
      </p:sp>
    </p:spTree>
    <p:extLst>
      <p:ext uri="{BB962C8B-B14F-4D97-AF65-F5344CB8AC3E}">
        <p14:creationId xmlns:p14="http://schemas.microsoft.com/office/powerpoint/2010/main" val="322479974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Tableau</a:t>
            </a:r>
            <a:r>
              <a:rPr lang="fr-FR" baseline="0" dirty="0" smtClean="0"/>
              <a:t> à jour du 06/07/21 </a:t>
            </a:r>
            <a:endParaRPr lang="fr-FR" dirty="0" smtClean="0"/>
          </a:p>
        </p:txBody>
      </p:sp>
      <p:sp>
        <p:nvSpPr>
          <p:cNvPr id="4" name="Espace réservé du numéro de diapositive 3"/>
          <p:cNvSpPr>
            <a:spLocks noGrp="1"/>
          </p:cNvSpPr>
          <p:nvPr>
            <p:ph type="sldNum" sz="quarter" idx="10"/>
          </p:nvPr>
        </p:nvSpPr>
        <p:spPr/>
        <p:txBody>
          <a:bodyPr/>
          <a:lstStyle/>
          <a:p>
            <a:fld id="{F4D561A8-4EC8-46B2-A362-B707023F2094}" type="slidenum">
              <a:rPr lang="fr-FR" smtClean="0">
                <a:solidFill>
                  <a:prstClr val="black"/>
                </a:solidFill>
              </a:rPr>
              <a:pPr/>
              <a:t>53</a:t>
            </a:fld>
            <a:endParaRPr lang="fr-FR" dirty="0">
              <a:solidFill>
                <a:prstClr val="black"/>
              </a:solidFill>
            </a:endParaRPr>
          </a:p>
        </p:txBody>
      </p:sp>
    </p:spTree>
    <p:extLst>
      <p:ext uri="{BB962C8B-B14F-4D97-AF65-F5344CB8AC3E}">
        <p14:creationId xmlns:p14="http://schemas.microsoft.com/office/powerpoint/2010/main" val="130701503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Tableau à jour au 06/07/21</a:t>
            </a:r>
            <a:endParaRPr lang="fr-FR" dirty="0"/>
          </a:p>
        </p:txBody>
      </p:sp>
      <p:sp>
        <p:nvSpPr>
          <p:cNvPr id="4" name="Espace réservé du numéro de diapositive 3"/>
          <p:cNvSpPr>
            <a:spLocks noGrp="1"/>
          </p:cNvSpPr>
          <p:nvPr>
            <p:ph type="sldNum" sz="quarter" idx="10"/>
          </p:nvPr>
        </p:nvSpPr>
        <p:spPr/>
        <p:txBody>
          <a:bodyPr/>
          <a:lstStyle/>
          <a:p>
            <a:fld id="{90109184-FBBA-4EAA-9B9E-69FB97D9A0A1}" type="slidenum">
              <a:rPr lang="fr-FR" smtClean="0">
                <a:solidFill>
                  <a:prstClr val="black"/>
                </a:solidFill>
              </a:rPr>
              <a:pPr/>
              <a:t>54</a:t>
            </a:fld>
            <a:endParaRPr lang="fr-FR" dirty="0">
              <a:solidFill>
                <a:prstClr val="black"/>
              </a:solidFill>
            </a:endParaRPr>
          </a:p>
        </p:txBody>
      </p:sp>
    </p:spTree>
    <p:extLst>
      <p:ext uri="{BB962C8B-B14F-4D97-AF65-F5344CB8AC3E}">
        <p14:creationId xmlns:p14="http://schemas.microsoft.com/office/powerpoint/2010/main" val="37416702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Tableau</a:t>
            </a:r>
            <a:r>
              <a:rPr lang="fr-FR" baseline="0" dirty="0" smtClean="0"/>
              <a:t> à jour du 06/07/2021 </a:t>
            </a:r>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solidFill>
                  <a:prstClr val="black"/>
                </a:solidFill>
              </a:rPr>
              <a:pPr/>
              <a:t>55</a:t>
            </a:fld>
            <a:endParaRPr lang="fr-FR" dirty="0">
              <a:solidFill>
                <a:prstClr val="black"/>
              </a:solidFill>
            </a:endParaRPr>
          </a:p>
        </p:txBody>
      </p:sp>
    </p:spTree>
    <p:extLst>
      <p:ext uri="{BB962C8B-B14F-4D97-AF65-F5344CB8AC3E}">
        <p14:creationId xmlns:p14="http://schemas.microsoft.com/office/powerpoint/2010/main" val="163781082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fr-FR" dirty="0" smtClean="0"/>
              <a:t>Ok au</a:t>
            </a:r>
            <a:r>
              <a:rPr lang="fr-FR" baseline="0" dirty="0" smtClean="0"/>
              <a:t> 06/07/21</a:t>
            </a:r>
            <a:endParaRPr lang="fr-FR" dirty="0" smtClean="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solidFill>
                  <a:prstClr val="black"/>
                </a:solidFill>
              </a:rPr>
              <a:pPr/>
              <a:t>56</a:t>
            </a:fld>
            <a:endParaRPr lang="fr-FR" dirty="0">
              <a:solidFill>
                <a:prstClr val="black"/>
              </a:solidFill>
            </a:endParaRPr>
          </a:p>
        </p:txBody>
      </p:sp>
    </p:spTree>
    <p:extLst>
      <p:ext uri="{BB962C8B-B14F-4D97-AF65-F5344CB8AC3E}">
        <p14:creationId xmlns:p14="http://schemas.microsoft.com/office/powerpoint/2010/main" val="368596997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smtClean="0"/>
              <a:t>Ok 06/07/2021</a:t>
            </a:r>
            <a:endParaRPr lang="fr-FR" dirty="0"/>
          </a:p>
        </p:txBody>
      </p:sp>
      <p:sp>
        <p:nvSpPr>
          <p:cNvPr id="4" name="Espace réservé du numéro de diapositive 3"/>
          <p:cNvSpPr>
            <a:spLocks noGrp="1"/>
          </p:cNvSpPr>
          <p:nvPr>
            <p:ph type="sldNum" sz="quarter" idx="10"/>
          </p:nvPr>
        </p:nvSpPr>
        <p:spPr/>
        <p:txBody>
          <a:bodyPr/>
          <a:lstStyle/>
          <a:p>
            <a:fld id="{F4D561A8-4EC8-46B2-A362-B707023F2094}" type="slidenum">
              <a:rPr lang="fr-FR" smtClean="0">
                <a:solidFill>
                  <a:prstClr val="black"/>
                </a:solidFill>
              </a:rPr>
              <a:pPr/>
              <a:t>57</a:t>
            </a:fld>
            <a:endParaRPr lang="fr-FR" dirty="0">
              <a:solidFill>
                <a:prstClr val="black"/>
              </a:solidFill>
            </a:endParaRPr>
          </a:p>
        </p:txBody>
      </p:sp>
    </p:spTree>
    <p:extLst>
      <p:ext uri="{BB962C8B-B14F-4D97-AF65-F5344CB8AC3E}">
        <p14:creationId xmlns:p14="http://schemas.microsoft.com/office/powerpoint/2010/main" val="286165742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58</a:t>
            </a:fld>
            <a:endParaRPr lang="fr-FR"/>
          </a:p>
        </p:txBody>
      </p:sp>
    </p:spTree>
    <p:extLst>
      <p:ext uri="{BB962C8B-B14F-4D97-AF65-F5344CB8AC3E}">
        <p14:creationId xmlns:p14="http://schemas.microsoft.com/office/powerpoint/2010/main" val="315495075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OK SD</a:t>
            </a:r>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59</a:t>
            </a:fld>
            <a:endParaRPr lang="fr-FR"/>
          </a:p>
        </p:txBody>
      </p:sp>
    </p:spTree>
    <p:extLst>
      <p:ext uri="{BB962C8B-B14F-4D97-AF65-F5344CB8AC3E}">
        <p14:creationId xmlns:p14="http://schemas.microsoft.com/office/powerpoint/2010/main" val="296608999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OK SD</a:t>
            </a:r>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60</a:t>
            </a:fld>
            <a:endParaRPr lang="fr-FR"/>
          </a:p>
        </p:txBody>
      </p:sp>
    </p:spTree>
    <p:extLst>
      <p:ext uri="{BB962C8B-B14F-4D97-AF65-F5344CB8AC3E}">
        <p14:creationId xmlns:p14="http://schemas.microsoft.com/office/powerpoint/2010/main" val="194672943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SD OK 09 07 21</a:t>
            </a:r>
          </a:p>
          <a:p>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solidFill>
                  <a:prstClr val="black"/>
                </a:solidFill>
              </a:rPr>
              <a:pPr/>
              <a:t>61</a:t>
            </a:fld>
            <a:endParaRPr lang="fr-FR">
              <a:solidFill>
                <a:prstClr val="black"/>
              </a:solidFill>
            </a:endParaRPr>
          </a:p>
        </p:txBody>
      </p:sp>
    </p:spTree>
    <p:extLst>
      <p:ext uri="{BB962C8B-B14F-4D97-AF65-F5344CB8AC3E}">
        <p14:creationId xmlns:p14="http://schemas.microsoft.com/office/powerpoint/2010/main" val="2803762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u="sng" dirty="0" smtClean="0">
                <a:solidFill>
                  <a:srgbClr val="FF0000"/>
                </a:solidFill>
              </a:rPr>
              <a:t>AL Dossiers en création et abandons des dossiers en cours de création: 203 – </a:t>
            </a:r>
            <a:r>
              <a:rPr lang="fr-FR" b="1" u="sng" dirty="0" smtClean="0">
                <a:solidFill>
                  <a:srgbClr val="FF0000"/>
                </a:solidFill>
              </a:rPr>
              <a:t>abandons</a:t>
            </a:r>
            <a:r>
              <a:rPr lang="fr-FR" b="1" u="sng" baseline="0" dirty="0" smtClean="0">
                <a:solidFill>
                  <a:srgbClr val="FF0000"/>
                </a:solidFill>
              </a:rPr>
              <a:t> déposés: 17 – Abandonné recevable ou refusé  76 : explique le delta avec les dossiers restant à traiter.</a:t>
            </a:r>
          </a:p>
          <a:p>
            <a:r>
              <a:rPr lang="fr-FR" u="sng" baseline="0" dirty="0" smtClean="0">
                <a:solidFill>
                  <a:srgbClr val="FF0000"/>
                </a:solidFill>
              </a:rPr>
              <a:t>59 dossiers restant à traiter – 73 en octobre 2020</a:t>
            </a:r>
            <a:endParaRPr lang="fr-FR" u="sng" dirty="0" smtClean="0">
              <a:solidFill>
                <a:srgbClr val="FF0000"/>
              </a:solidFill>
            </a:endParaRPr>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6</a:t>
            </a:fld>
            <a:endParaRPr lang="fr-FR" dirty="0"/>
          </a:p>
        </p:txBody>
      </p:sp>
    </p:spTree>
    <p:extLst>
      <p:ext uri="{BB962C8B-B14F-4D97-AF65-F5344CB8AC3E}">
        <p14:creationId xmlns:p14="http://schemas.microsoft.com/office/powerpoint/2010/main" val="391052876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Ok</a:t>
            </a:r>
            <a:endParaRPr lang="fr-FR" dirty="0"/>
          </a:p>
        </p:txBody>
      </p:sp>
      <p:sp>
        <p:nvSpPr>
          <p:cNvPr id="4" name="Espace réservé du numéro de diapositive 3"/>
          <p:cNvSpPr>
            <a:spLocks noGrp="1"/>
          </p:cNvSpPr>
          <p:nvPr>
            <p:ph type="sldNum" sz="quarter" idx="10"/>
          </p:nvPr>
        </p:nvSpPr>
        <p:spPr/>
        <p:txBody>
          <a:bodyPr/>
          <a:lstStyle/>
          <a:p>
            <a:fld id="{C5D3B365-5FDF-4663-BB54-3D7DF812DEA2}" type="slidenum">
              <a:rPr lang="fr-FR" smtClean="0">
                <a:solidFill>
                  <a:prstClr val="black"/>
                </a:solidFill>
              </a:rPr>
              <a:pPr/>
              <a:t>62</a:t>
            </a:fld>
            <a:endParaRPr lang="fr-FR">
              <a:solidFill>
                <a:prstClr val="black"/>
              </a:solidFill>
            </a:endParaRPr>
          </a:p>
        </p:txBody>
      </p:sp>
    </p:spTree>
    <p:extLst>
      <p:ext uri="{BB962C8B-B14F-4D97-AF65-F5344CB8AC3E}">
        <p14:creationId xmlns:p14="http://schemas.microsoft.com/office/powerpoint/2010/main" val="193423289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OK SD</a:t>
            </a:r>
            <a:endParaRPr lang="fr-FR" dirty="0"/>
          </a:p>
        </p:txBody>
      </p:sp>
      <p:sp>
        <p:nvSpPr>
          <p:cNvPr id="4" name="Espace réservé du numéro de diapositive 3"/>
          <p:cNvSpPr>
            <a:spLocks noGrp="1"/>
          </p:cNvSpPr>
          <p:nvPr>
            <p:ph type="sldNum" sz="quarter" idx="10"/>
          </p:nvPr>
        </p:nvSpPr>
        <p:spPr/>
        <p:txBody>
          <a:bodyPr/>
          <a:lstStyle/>
          <a:p>
            <a:fld id="{C5D3B365-5FDF-4663-BB54-3D7DF812DEA2}" type="slidenum">
              <a:rPr lang="fr-FR" smtClean="0">
                <a:solidFill>
                  <a:prstClr val="black"/>
                </a:solidFill>
              </a:rPr>
              <a:pPr/>
              <a:t>63</a:t>
            </a:fld>
            <a:endParaRPr lang="fr-FR">
              <a:solidFill>
                <a:prstClr val="black"/>
              </a:solidFill>
            </a:endParaRPr>
          </a:p>
        </p:txBody>
      </p:sp>
    </p:spTree>
    <p:extLst>
      <p:ext uri="{BB962C8B-B14F-4D97-AF65-F5344CB8AC3E}">
        <p14:creationId xmlns:p14="http://schemas.microsoft.com/office/powerpoint/2010/main" val="193423289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 OK SD</a:t>
            </a:r>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solidFill>
                  <a:prstClr val="black"/>
                </a:solidFill>
              </a:rPr>
              <a:pPr/>
              <a:t>64</a:t>
            </a:fld>
            <a:endParaRPr lang="fr-FR">
              <a:solidFill>
                <a:prstClr val="black"/>
              </a:solidFill>
            </a:endParaRPr>
          </a:p>
        </p:txBody>
      </p:sp>
    </p:spTree>
    <p:extLst>
      <p:ext uri="{BB962C8B-B14F-4D97-AF65-F5344CB8AC3E}">
        <p14:creationId xmlns:p14="http://schemas.microsoft.com/office/powerpoint/2010/main" val="173106453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 OK SD</a:t>
            </a:r>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solidFill>
                  <a:prstClr val="black"/>
                </a:solidFill>
              </a:rPr>
              <a:pPr/>
              <a:t>65</a:t>
            </a:fld>
            <a:endParaRPr lang="fr-FR">
              <a:solidFill>
                <a:prstClr val="black"/>
              </a:solidFill>
            </a:endParaRPr>
          </a:p>
        </p:txBody>
      </p:sp>
    </p:spTree>
    <p:extLst>
      <p:ext uri="{BB962C8B-B14F-4D97-AF65-F5344CB8AC3E}">
        <p14:creationId xmlns:p14="http://schemas.microsoft.com/office/powerpoint/2010/main" val="173106453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 OK SD</a:t>
            </a:r>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solidFill>
                  <a:prstClr val="black"/>
                </a:solidFill>
              </a:rPr>
              <a:pPr/>
              <a:t>66</a:t>
            </a:fld>
            <a:endParaRPr lang="fr-FR">
              <a:solidFill>
                <a:prstClr val="black"/>
              </a:solidFill>
            </a:endParaRPr>
          </a:p>
        </p:txBody>
      </p:sp>
    </p:spTree>
    <p:extLst>
      <p:ext uri="{BB962C8B-B14F-4D97-AF65-F5344CB8AC3E}">
        <p14:creationId xmlns:p14="http://schemas.microsoft.com/office/powerpoint/2010/main" val="173106453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 OK SD</a:t>
            </a:r>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solidFill>
                  <a:prstClr val="black"/>
                </a:solidFill>
              </a:rPr>
              <a:pPr/>
              <a:t>67</a:t>
            </a:fld>
            <a:endParaRPr lang="fr-FR">
              <a:solidFill>
                <a:prstClr val="black"/>
              </a:solidFill>
            </a:endParaRPr>
          </a:p>
        </p:txBody>
      </p:sp>
    </p:spTree>
    <p:extLst>
      <p:ext uri="{BB962C8B-B14F-4D97-AF65-F5344CB8AC3E}">
        <p14:creationId xmlns:p14="http://schemas.microsoft.com/office/powerpoint/2010/main" val="173106453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solidFill>
                  <a:prstClr val="black"/>
                </a:solidFill>
              </a:rPr>
              <a:pPr/>
              <a:t>68</a:t>
            </a:fld>
            <a:endParaRPr lang="fr-FR">
              <a:solidFill>
                <a:prstClr val="black"/>
              </a:solidFill>
            </a:endParaRPr>
          </a:p>
        </p:txBody>
      </p:sp>
    </p:spTree>
    <p:extLst>
      <p:ext uri="{BB962C8B-B14F-4D97-AF65-F5344CB8AC3E}">
        <p14:creationId xmlns:p14="http://schemas.microsoft.com/office/powerpoint/2010/main" val="236760615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Aude</a:t>
            </a:r>
            <a:r>
              <a:rPr lang="fr-FR" baseline="0" dirty="0" smtClean="0"/>
              <a:t> </a:t>
            </a:r>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70</a:t>
            </a:fld>
            <a:endParaRPr lang="fr-FR"/>
          </a:p>
        </p:txBody>
      </p:sp>
    </p:spTree>
    <p:extLst>
      <p:ext uri="{BB962C8B-B14F-4D97-AF65-F5344CB8AC3E}">
        <p14:creationId xmlns:p14="http://schemas.microsoft.com/office/powerpoint/2010/main" val="315495075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74</a:t>
            </a:fld>
            <a:endParaRPr lang="fr-FR" dirty="0"/>
          </a:p>
        </p:txBody>
      </p:sp>
    </p:spTree>
    <p:extLst>
      <p:ext uri="{BB962C8B-B14F-4D97-AF65-F5344CB8AC3E}">
        <p14:creationId xmlns:p14="http://schemas.microsoft.com/office/powerpoint/2010/main" val="409061883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endParaRPr lang="fr-FR" baseline="0" dirty="0" smtClean="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solidFill>
                  <a:prstClr val="black"/>
                </a:solidFill>
              </a:rPr>
              <a:pPr/>
              <a:t>84</a:t>
            </a:fld>
            <a:endParaRPr lang="fr-FR" dirty="0">
              <a:solidFill>
                <a:prstClr val="black"/>
              </a:solidFill>
            </a:endParaRPr>
          </a:p>
        </p:txBody>
      </p:sp>
    </p:spTree>
    <p:extLst>
      <p:ext uri="{BB962C8B-B14F-4D97-AF65-F5344CB8AC3E}">
        <p14:creationId xmlns:p14="http://schemas.microsoft.com/office/powerpoint/2010/main" val="9864841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MAJ SD (hors Iej sur dossiers conventionnés</a:t>
            </a:r>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7</a:t>
            </a:fld>
            <a:endParaRPr lang="fr-FR" dirty="0"/>
          </a:p>
        </p:txBody>
      </p:sp>
    </p:spTree>
    <p:extLst>
      <p:ext uri="{BB962C8B-B14F-4D97-AF65-F5344CB8AC3E}">
        <p14:creationId xmlns:p14="http://schemas.microsoft.com/office/powerpoint/2010/main" val="391052876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Aude</a:t>
            </a:r>
            <a:r>
              <a:rPr lang="fr-FR" baseline="0" dirty="0" smtClean="0"/>
              <a:t> </a:t>
            </a:r>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85</a:t>
            </a:fld>
            <a:endParaRPr lang="fr-FR" dirty="0"/>
          </a:p>
        </p:txBody>
      </p:sp>
    </p:spTree>
    <p:extLst>
      <p:ext uri="{BB962C8B-B14F-4D97-AF65-F5344CB8AC3E}">
        <p14:creationId xmlns:p14="http://schemas.microsoft.com/office/powerpoint/2010/main" val="315495075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Dans le cadre de REACT-UE, la Commission européenne met en avant 3 enjeux : </a:t>
            </a:r>
          </a:p>
          <a:p>
            <a:r>
              <a:rPr lang="fr-FR" sz="1200" kern="1200" dirty="0" smtClean="0">
                <a:solidFill>
                  <a:schemeClr val="tx1"/>
                </a:solidFill>
                <a:effectLst/>
                <a:latin typeface="+mn-lt"/>
                <a:ea typeface="+mn-ea"/>
                <a:cs typeface="+mn-cs"/>
              </a:rPr>
              <a:t>- l’emploi des jeunes (très forte préoccupation du gouvernement) ;</a:t>
            </a:r>
          </a:p>
          <a:p>
            <a:r>
              <a:rPr lang="fr-FR" sz="1200" kern="1200" dirty="0" smtClean="0">
                <a:solidFill>
                  <a:schemeClr val="tx1"/>
                </a:solidFill>
                <a:effectLst/>
                <a:latin typeface="+mn-lt"/>
                <a:ea typeface="+mn-ea"/>
                <a:cs typeface="+mn-cs"/>
              </a:rPr>
              <a:t>- les compétences des salariés notamment ce qui sont affectés par des licenciements économiques ;</a:t>
            </a:r>
          </a:p>
          <a:p>
            <a:r>
              <a:rPr lang="fr-FR" sz="1200" kern="1200" dirty="0" smtClean="0">
                <a:solidFill>
                  <a:schemeClr val="tx1"/>
                </a:solidFill>
                <a:effectLst/>
                <a:latin typeface="+mn-lt"/>
                <a:ea typeface="+mn-ea"/>
                <a:cs typeface="+mn-cs"/>
              </a:rPr>
              <a:t>- l’insertion dans l’emploi des plus éloignés (chômeurs de longue durée et bénéficiaires du RSA).</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 </a:t>
            </a:r>
          </a:p>
          <a:p>
            <a:endParaRPr lang="fr-FR" dirty="0"/>
          </a:p>
        </p:txBody>
      </p:sp>
      <p:sp>
        <p:nvSpPr>
          <p:cNvPr id="4" name="Espace réservé du numéro de diapositive 3"/>
          <p:cNvSpPr>
            <a:spLocks noGrp="1"/>
          </p:cNvSpPr>
          <p:nvPr>
            <p:ph type="sldNum" sz="quarter" idx="10"/>
          </p:nvPr>
        </p:nvSpPr>
        <p:spPr/>
        <p:txBody>
          <a:bodyPr/>
          <a:lstStyle/>
          <a:p>
            <a:fld id="{B38EC4E9-845B-433C-9E3D-43A44A143888}" type="slidenum">
              <a:rPr lang="fr-FR" smtClean="0"/>
              <a:t>87</a:t>
            </a:fld>
            <a:endParaRPr lang="fr-FR" dirty="0"/>
          </a:p>
        </p:txBody>
      </p:sp>
    </p:spTree>
    <p:extLst>
      <p:ext uri="{BB962C8B-B14F-4D97-AF65-F5344CB8AC3E}">
        <p14:creationId xmlns:p14="http://schemas.microsoft.com/office/powerpoint/2010/main" val="173990956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Aude</a:t>
            </a:r>
            <a:r>
              <a:rPr lang="fr-FR" baseline="0" dirty="0" smtClean="0"/>
              <a:t> </a:t>
            </a:r>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88</a:t>
            </a:fld>
            <a:endParaRPr lang="fr-FR" dirty="0"/>
          </a:p>
        </p:txBody>
      </p:sp>
    </p:spTree>
    <p:extLst>
      <p:ext uri="{BB962C8B-B14F-4D97-AF65-F5344CB8AC3E}">
        <p14:creationId xmlns:p14="http://schemas.microsoft.com/office/powerpoint/2010/main" val="315495075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Nota: hors allocation Garantie Jeune et PACEA.</a:t>
            </a:r>
          </a:p>
          <a:p>
            <a:r>
              <a:rPr lang="fr-FR" dirty="0" smtClean="0"/>
              <a:t>Attention contrats aidés dans FSE + voire FSE en dépenses de personnel., oui formation</a:t>
            </a:r>
            <a:endParaRPr lang="fr-FR" dirty="0"/>
          </a:p>
        </p:txBody>
      </p:sp>
      <p:sp>
        <p:nvSpPr>
          <p:cNvPr id="4" name="Espace réservé du numéro de diapositive 3"/>
          <p:cNvSpPr>
            <a:spLocks noGrp="1"/>
          </p:cNvSpPr>
          <p:nvPr>
            <p:ph type="sldNum" sz="quarter" idx="10"/>
          </p:nvPr>
        </p:nvSpPr>
        <p:spPr/>
        <p:txBody>
          <a:bodyPr/>
          <a:lstStyle/>
          <a:p>
            <a:fld id="{8007C28C-8E7E-46DA-9759-7217BFB11897}" type="slidenum">
              <a:rPr lang="fr-FR" smtClean="0"/>
              <a:t>91</a:t>
            </a:fld>
            <a:endParaRPr lang="fr-FR" dirty="0"/>
          </a:p>
        </p:txBody>
      </p:sp>
    </p:spTree>
    <p:extLst>
      <p:ext uri="{BB962C8B-B14F-4D97-AF65-F5344CB8AC3E}">
        <p14:creationId xmlns:p14="http://schemas.microsoft.com/office/powerpoint/2010/main" val="342204859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8007C28C-8E7E-46DA-9759-7217BFB11897}" type="slidenum">
              <a:rPr lang="fr-FR" smtClean="0"/>
              <a:t>93</a:t>
            </a:fld>
            <a:endParaRPr lang="fr-FR" dirty="0"/>
          </a:p>
        </p:txBody>
      </p:sp>
    </p:spTree>
    <p:extLst>
      <p:ext uri="{BB962C8B-B14F-4D97-AF65-F5344CB8AC3E}">
        <p14:creationId xmlns:p14="http://schemas.microsoft.com/office/powerpoint/2010/main" val="46219514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Aude</a:t>
            </a:r>
            <a:r>
              <a:rPr lang="fr-FR" baseline="0" dirty="0" smtClean="0"/>
              <a:t> </a:t>
            </a:r>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95</a:t>
            </a:fld>
            <a:endParaRPr lang="fr-FR"/>
          </a:p>
        </p:txBody>
      </p:sp>
    </p:spTree>
    <p:extLst>
      <p:ext uri="{BB962C8B-B14F-4D97-AF65-F5344CB8AC3E}">
        <p14:creationId xmlns:p14="http://schemas.microsoft.com/office/powerpoint/2010/main" val="315495075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HP</a:t>
            </a:r>
            <a:endParaRPr lang="fr-FR" dirty="0"/>
          </a:p>
        </p:txBody>
      </p:sp>
      <p:sp>
        <p:nvSpPr>
          <p:cNvPr id="4" name="Espace réservé du numéro de diapositive 3"/>
          <p:cNvSpPr>
            <a:spLocks noGrp="1"/>
          </p:cNvSpPr>
          <p:nvPr>
            <p:ph type="sldNum" sz="quarter" idx="10"/>
          </p:nvPr>
        </p:nvSpPr>
        <p:spPr/>
        <p:txBody>
          <a:bodyPr/>
          <a:lstStyle/>
          <a:p>
            <a:fld id="{F4D561A8-4EC8-46B2-A362-B707023F2094}" type="slidenum">
              <a:rPr lang="fr-FR" smtClean="0">
                <a:solidFill>
                  <a:prstClr val="black"/>
                </a:solidFill>
              </a:rPr>
              <a:pPr/>
              <a:t>96</a:t>
            </a:fld>
            <a:endParaRPr lang="fr-FR" dirty="0">
              <a:solidFill>
                <a:prstClr val="black"/>
              </a:solidFill>
            </a:endParaRPr>
          </a:p>
        </p:txBody>
      </p:sp>
    </p:spTree>
    <p:extLst>
      <p:ext uri="{BB962C8B-B14F-4D97-AF65-F5344CB8AC3E}">
        <p14:creationId xmlns:p14="http://schemas.microsoft.com/office/powerpoint/2010/main" val="350718822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Oj AL</a:t>
            </a:r>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103</a:t>
            </a:fld>
            <a:endParaRPr lang="fr-FR" dirty="0"/>
          </a:p>
        </p:txBody>
      </p:sp>
    </p:spTree>
    <p:extLst>
      <p:ext uri="{BB962C8B-B14F-4D97-AF65-F5344CB8AC3E}">
        <p14:creationId xmlns:p14="http://schemas.microsoft.com/office/powerpoint/2010/main" val="302188528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104</a:t>
            </a:fld>
            <a:endParaRPr lang="fr-FR" dirty="0"/>
          </a:p>
        </p:txBody>
      </p:sp>
    </p:spTree>
    <p:extLst>
      <p:ext uri="{BB962C8B-B14F-4D97-AF65-F5344CB8AC3E}">
        <p14:creationId xmlns:p14="http://schemas.microsoft.com/office/powerpoint/2010/main" val="315495075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BA9D15-C695-4BDD-AF9D-1567D9E5D73D}" type="slidenum">
              <a:rPr lang="fr-FR" smtClean="0">
                <a:solidFill>
                  <a:prstClr val="black"/>
                </a:solidFill>
              </a:rPr>
              <a:pPr/>
              <a:t>105</a:t>
            </a:fld>
            <a:endParaRPr lang="fr-FR" dirty="0">
              <a:solidFill>
                <a:prstClr val="black"/>
              </a:solidFill>
            </a:endParaRPr>
          </a:p>
        </p:txBody>
      </p:sp>
    </p:spTree>
    <p:extLst>
      <p:ext uri="{BB962C8B-B14F-4D97-AF65-F5344CB8AC3E}">
        <p14:creationId xmlns:p14="http://schemas.microsoft.com/office/powerpoint/2010/main" val="38833179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r>
              <a:rPr lang="fr-FR" dirty="0" smtClean="0"/>
              <a:t>OK SD</a:t>
            </a:r>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8</a:t>
            </a:fld>
            <a:endParaRPr lang="fr-FR" dirty="0"/>
          </a:p>
        </p:txBody>
      </p:sp>
    </p:spTree>
    <p:extLst>
      <p:ext uri="{BB962C8B-B14F-4D97-AF65-F5344CB8AC3E}">
        <p14:creationId xmlns:p14="http://schemas.microsoft.com/office/powerpoint/2010/main" val="391052876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BA9D15-C695-4BDD-AF9D-1567D9E5D73D}" type="slidenum">
              <a:rPr lang="fr-FR" smtClean="0"/>
              <a:t>106</a:t>
            </a:fld>
            <a:endParaRPr lang="fr-FR" dirty="0"/>
          </a:p>
        </p:txBody>
      </p:sp>
    </p:spTree>
    <p:extLst>
      <p:ext uri="{BB962C8B-B14F-4D97-AF65-F5344CB8AC3E}">
        <p14:creationId xmlns:p14="http://schemas.microsoft.com/office/powerpoint/2010/main" val="388331798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BA9D15-C695-4BDD-AF9D-1567D9E5D73D}" type="slidenum">
              <a:rPr lang="fr-FR" smtClean="0"/>
              <a:t>107</a:t>
            </a:fld>
            <a:endParaRPr lang="fr-FR" dirty="0"/>
          </a:p>
        </p:txBody>
      </p:sp>
    </p:spTree>
    <p:extLst>
      <p:ext uri="{BB962C8B-B14F-4D97-AF65-F5344CB8AC3E}">
        <p14:creationId xmlns:p14="http://schemas.microsoft.com/office/powerpoint/2010/main" val="388331798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BA9D15-C695-4BDD-AF9D-1567D9E5D73D}" type="slidenum">
              <a:rPr lang="fr-FR" smtClean="0"/>
              <a:t>108</a:t>
            </a:fld>
            <a:endParaRPr lang="fr-FR" dirty="0"/>
          </a:p>
        </p:txBody>
      </p:sp>
    </p:spTree>
    <p:extLst>
      <p:ext uri="{BB962C8B-B14F-4D97-AF65-F5344CB8AC3E}">
        <p14:creationId xmlns:p14="http://schemas.microsoft.com/office/powerpoint/2010/main" val="3883317983"/>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BA9D15-C695-4BDD-AF9D-1567D9E5D73D}" type="slidenum">
              <a:rPr lang="fr-FR" smtClean="0"/>
              <a:t>109</a:t>
            </a:fld>
            <a:endParaRPr lang="fr-FR" dirty="0"/>
          </a:p>
        </p:txBody>
      </p:sp>
    </p:spTree>
    <p:extLst>
      <p:ext uri="{BB962C8B-B14F-4D97-AF65-F5344CB8AC3E}">
        <p14:creationId xmlns:p14="http://schemas.microsoft.com/office/powerpoint/2010/main" val="3883317983"/>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110</a:t>
            </a:fld>
            <a:endParaRPr lang="fr-FR" dirty="0"/>
          </a:p>
        </p:txBody>
      </p:sp>
    </p:spTree>
    <p:extLst>
      <p:ext uri="{BB962C8B-B14F-4D97-AF65-F5344CB8AC3E}">
        <p14:creationId xmlns:p14="http://schemas.microsoft.com/office/powerpoint/2010/main" val="31549507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263900" y="509588"/>
            <a:ext cx="3398838" cy="2549525"/>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A93B1C5-14CE-4A3F-BA0A-C90E87F5E6DF}" type="slidenum">
              <a:rPr lang="fr-FR" smtClean="0"/>
              <a:t>9</a:t>
            </a:fld>
            <a:endParaRPr lang="fr-FR" dirty="0"/>
          </a:p>
        </p:txBody>
      </p:sp>
    </p:spTree>
    <p:extLst>
      <p:ext uri="{BB962C8B-B14F-4D97-AF65-F5344CB8AC3E}">
        <p14:creationId xmlns:p14="http://schemas.microsoft.com/office/powerpoint/2010/main" val="24260582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8"/>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7E8C1BA8-2D1F-4B46-981E-A9806BE6CF0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9527B48-B548-4D84-85DA-BC76E8918527}"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287190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E8C1BA8-2D1F-4B46-981E-A9806BE6CF0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9527B48-B548-4D84-85DA-BC76E8918527}"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699797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9"/>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E8C1BA8-2D1F-4B46-981E-A9806BE6CF0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9527B48-B548-4D84-85DA-BC76E8918527}"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6151182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re / sous-titre / texte">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 xmlns:a16="http://schemas.microsoft.com/office/drawing/2014/main" id="{5A4F0766-6309-644C-9BCE-2E607A270B78}"/>
              </a:ext>
            </a:extLst>
          </p:cNvPr>
          <p:cNvSpPr>
            <a:spLocks noGrp="1"/>
          </p:cNvSpPr>
          <p:nvPr>
            <p:ph type="sldNum" sz="quarter" idx="12"/>
          </p:nvPr>
        </p:nvSpPr>
        <p:spPr/>
        <p:txBody>
          <a:bodyPr/>
          <a:lstStyle/>
          <a:p>
            <a:fld id="{733122C9-A0B9-462F-8757-0847AD287B63}" type="slidenum">
              <a:rPr lang="fr-FR" smtClean="0"/>
              <a:pPr/>
              <a:t>‹N°›</a:t>
            </a:fld>
            <a:endParaRPr lang="fr-FR" dirty="0"/>
          </a:p>
        </p:txBody>
      </p:sp>
      <p:sp>
        <p:nvSpPr>
          <p:cNvPr id="9" name="Espace réservé de la date 3">
            <a:extLst>
              <a:ext uri="{FF2B5EF4-FFF2-40B4-BE49-F238E27FC236}">
                <a16:creationId xmlns="" xmlns:a16="http://schemas.microsoft.com/office/drawing/2014/main" id="{E9918C01-3017-D749-B811-9FCBA8038409}"/>
              </a:ext>
            </a:extLst>
          </p:cNvPr>
          <p:cNvSpPr>
            <a:spLocks noGrp="1"/>
          </p:cNvSpPr>
          <p:nvPr>
            <p:ph type="dt" sz="half" idx="2"/>
          </p:nvPr>
        </p:nvSpPr>
        <p:spPr bwMode="gray">
          <a:xfrm>
            <a:off x="323850" y="6396842"/>
            <a:ext cx="1170000" cy="461159"/>
          </a:xfrm>
          <a:prstGeom prst="rect">
            <a:avLst/>
          </a:prstGeom>
        </p:spPr>
        <p:txBody>
          <a:bodyPr vert="horz" lIns="0" tIns="0" rIns="0" bIns="0" rtlCol="0" anchor="ctr" anchorCtr="0">
            <a:noAutofit/>
          </a:bodyPr>
          <a:lstStyle>
            <a:lvl1pPr algn="l">
              <a:defRPr sz="750" b="1">
                <a:solidFill>
                  <a:schemeClr val="tx1"/>
                </a:solidFill>
              </a:defRPr>
            </a:lvl1pPr>
          </a:lstStyle>
          <a:p>
            <a:fld id="{6A4A60EE-9D13-3442-9796-E718C6343EC1}" type="datetime1">
              <a:rPr lang="fr-FR" cap="all" smtClean="0"/>
              <a:pPr/>
              <a:t>12/07/2021</a:t>
            </a:fld>
            <a:endParaRPr lang="fr-FR" cap="all" dirty="0"/>
          </a:p>
        </p:txBody>
      </p:sp>
      <p:sp>
        <p:nvSpPr>
          <p:cNvPr id="16" name="Espace réservé du texte 7">
            <a:extLst>
              <a:ext uri="{FF2B5EF4-FFF2-40B4-BE49-F238E27FC236}">
                <a16:creationId xmlns="" xmlns:a16="http://schemas.microsoft.com/office/drawing/2014/main" id="{EB9C9A62-C54B-3841-9346-5A54D3715808}"/>
              </a:ext>
            </a:extLst>
          </p:cNvPr>
          <p:cNvSpPr>
            <a:spLocks noGrp="1"/>
          </p:cNvSpPr>
          <p:nvPr>
            <p:ph type="body" sz="quarter" idx="13" hasCustomPrompt="1"/>
          </p:nvPr>
        </p:nvSpPr>
        <p:spPr bwMode="gray">
          <a:xfrm>
            <a:off x="323851" y="1856927"/>
            <a:ext cx="8424614" cy="323935"/>
          </a:xfrm>
        </p:spPr>
        <p:txBody>
          <a:bodyPr/>
          <a:lstStyle>
            <a:lvl1pPr marL="9525" indent="85725">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 xmlns:a16="http://schemas.microsoft.com/office/drawing/2014/main" id="{8B219A12-DAFE-504E-9ED9-CFD78BD6A790}"/>
              </a:ext>
            </a:extLst>
          </p:cNvPr>
          <p:cNvSpPr>
            <a:spLocks noGrp="1"/>
          </p:cNvSpPr>
          <p:nvPr>
            <p:ph type="title" hasCustomPrompt="1"/>
          </p:nvPr>
        </p:nvSpPr>
        <p:spPr>
          <a:xfrm>
            <a:off x="323851" y="1136939"/>
            <a:ext cx="8424863" cy="719988"/>
          </a:xfrm>
        </p:spPr>
        <p:txBody>
          <a:bodyPr/>
          <a:lstStyle/>
          <a:p>
            <a:r>
              <a:rPr lang="fr-FR" dirty="0"/>
              <a:t>Titre</a:t>
            </a:r>
          </a:p>
        </p:txBody>
      </p:sp>
      <p:sp>
        <p:nvSpPr>
          <p:cNvPr id="8" name="Espace réservé du texte 11">
            <a:extLst>
              <a:ext uri="{FF2B5EF4-FFF2-40B4-BE49-F238E27FC236}">
                <a16:creationId xmlns="" xmlns:a16="http://schemas.microsoft.com/office/drawing/2014/main" id="{0AF74C14-DE22-FE4D-B865-03FBE975D57C}"/>
              </a:ext>
            </a:extLst>
          </p:cNvPr>
          <p:cNvSpPr>
            <a:spLocks noGrp="1"/>
          </p:cNvSpPr>
          <p:nvPr>
            <p:ph type="body" sz="quarter" idx="14" hasCustomPrompt="1"/>
          </p:nvPr>
        </p:nvSpPr>
        <p:spPr bwMode="gray">
          <a:xfrm>
            <a:off x="323850" y="2276872"/>
            <a:ext cx="8424334"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100161882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re, sous-titre, textes 3, et graphique ">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2" name="Espace réservé du texte 11"/>
          <p:cNvSpPr>
            <a:spLocks noGrp="1"/>
          </p:cNvSpPr>
          <p:nvPr>
            <p:ph type="body" sz="quarter" idx="14" hasCustomPrompt="1"/>
          </p:nvPr>
        </p:nvSpPr>
        <p:spPr bwMode="gray">
          <a:xfrm>
            <a:off x="6228184" y="2276872"/>
            <a:ext cx="2520000"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 xmlns:a16="http://schemas.microsoft.com/office/drawing/2014/main" id="{CEFA8BB7-D3E4-254A-BB0E-3D1C8C64E198}"/>
              </a:ext>
            </a:extLst>
          </p:cNvPr>
          <p:cNvSpPr>
            <a:spLocks noGrp="1"/>
          </p:cNvSpPr>
          <p:nvPr>
            <p:ph type="dt" sz="half" idx="2"/>
          </p:nvPr>
        </p:nvSpPr>
        <p:spPr bwMode="gray">
          <a:xfrm>
            <a:off x="323851" y="6396842"/>
            <a:ext cx="1210435" cy="461159"/>
          </a:xfrm>
          <a:prstGeom prst="rect">
            <a:avLst/>
          </a:prstGeom>
        </p:spPr>
        <p:txBody>
          <a:bodyPr vert="horz" lIns="0" tIns="0" rIns="0" bIns="0" rtlCol="0" anchor="ctr" anchorCtr="0">
            <a:noAutofit/>
          </a:bodyPr>
          <a:lstStyle>
            <a:lvl1pPr algn="l">
              <a:defRPr sz="750" b="1">
                <a:solidFill>
                  <a:schemeClr val="tx1"/>
                </a:solidFill>
              </a:defRPr>
            </a:lvl1pPr>
          </a:lstStyle>
          <a:p>
            <a:fld id="{8E1290DD-BE4D-794B-919C-D565D1B9C67D}" type="datetime1">
              <a:rPr lang="fr-FR" cap="all" smtClean="0"/>
              <a:pPr/>
              <a:t>12/07/2021</a:t>
            </a:fld>
            <a:endParaRPr lang="fr-FR" cap="all" dirty="0"/>
          </a:p>
        </p:txBody>
      </p:sp>
      <p:sp>
        <p:nvSpPr>
          <p:cNvPr id="18" name="Espace réservé du texte 7">
            <a:extLst>
              <a:ext uri="{FF2B5EF4-FFF2-40B4-BE49-F238E27FC236}">
                <a16:creationId xmlns="" xmlns:a16="http://schemas.microsoft.com/office/drawing/2014/main" id="{35840C24-F178-C44C-B5A1-3EB8F3EF4B92}"/>
              </a:ext>
            </a:extLst>
          </p:cNvPr>
          <p:cNvSpPr>
            <a:spLocks noGrp="1"/>
          </p:cNvSpPr>
          <p:nvPr>
            <p:ph type="body" sz="quarter" idx="13" hasCustomPrompt="1"/>
          </p:nvPr>
        </p:nvSpPr>
        <p:spPr bwMode="gray">
          <a:xfrm>
            <a:off x="323851" y="1856927"/>
            <a:ext cx="8424614" cy="323935"/>
          </a:xfrm>
        </p:spPr>
        <p:txBody>
          <a:bodyPr/>
          <a:lstStyle>
            <a:lvl1pPr marL="0" indent="95250">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 xmlns:a16="http://schemas.microsoft.com/office/drawing/2014/main" id="{0271A58A-1CC5-D145-89AA-12537E5CE304}"/>
              </a:ext>
            </a:extLst>
          </p:cNvPr>
          <p:cNvSpPr>
            <a:spLocks noGrp="1"/>
          </p:cNvSpPr>
          <p:nvPr>
            <p:ph type="title" hasCustomPrompt="1"/>
          </p:nvPr>
        </p:nvSpPr>
        <p:spPr>
          <a:xfrm>
            <a:off x="323851" y="1102423"/>
            <a:ext cx="8424863" cy="719988"/>
          </a:xfrm>
        </p:spPr>
        <p:txBody>
          <a:bodyPr/>
          <a:lstStyle/>
          <a:p>
            <a:r>
              <a:rPr lang="fr-FR" dirty="0"/>
              <a:t>Titre</a:t>
            </a:r>
          </a:p>
        </p:txBody>
      </p:sp>
      <p:sp>
        <p:nvSpPr>
          <p:cNvPr id="3" name="Espace réservé du graphique 2">
            <a:extLst>
              <a:ext uri="{FF2B5EF4-FFF2-40B4-BE49-F238E27FC236}">
                <a16:creationId xmlns="" xmlns:a16="http://schemas.microsoft.com/office/drawing/2014/main" id="{66D3B633-BB7B-4941-BF9B-161C5342E3AA}"/>
              </a:ext>
            </a:extLst>
          </p:cNvPr>
          <p:cNvSpPr>
            <a:spLocks noGrp="1"/>
          </p:cNvSpPr>
          <p:nvPr>
            <p:ph type="chart" sz="quarter" idx="15"/>
          </p:nvPr>
        </p:nvSpPr>
        <p:spPr>
          <a:xfrm>
            <a:off x="323528" y="2276873"/>
            <a:ext cx="5761038" cy="3839633"/>
          </a:xfrm>
        </p:spPr>
        <p:txBody>
          <a:bodyPr/>
          <a:lstStyle/>
          <a:p>
            <a:r>
              <a:rPr lang="fr-FR" smtClean="0"/>
              <a:t>Cliquez sur l'icône pour ajouter un graphique</a:t>
            </a:r>
            <a:endParaRPr lang="fr-FR"/>
          </a:p>
        </p:txBody>
      </p:sp>
    </p:spTree>
    <p:extLst>
      <p:ext uri="{BB962C8B-B14F-4D97-AF65-F5344CB8AC3E}">
        <p14:creationId xmlns:p14="http://schemas.microsoft.com/office/powerpoint/2010/main" val="211074169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itre, sous-titre, textes 3 et image ">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2" name="Espace réservé du texte 11"/>
          <p:cNvSpPr>
            <a:spLocks noGrp="1"/>
          </p:cNvSpPr>
          <p:nvPr>
            <p:ph type="body" sz="quarter" idx="14" hasCustomPrompt="1"/>
          </p:nvPr>
        </p:nvSpPr>
        <p:spPr bwMode="gray">
          <a:xfrm>
            <a:off x="323528" y="2276872"/>
            <a:ext cx="2520000"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 xmlns:a16="http://schemas.microsoft.com/office/drawing/2014/main" id="{CEFA8BB7-D3E4-254A-BB0E-3D1C8C64E198}"/>
              </a:ext>
            </a:extLst>
          </p:cNvPr>
          <p:cNvSpPr>
            <a:spLocks noGrp="1"/>
          </p:cNvSpPr>
          <p:nvPr>
            <p:ph type="dt" sz="half" idx="2"/>
          </p:nvPr>
        </p:nvSpPr>
        <p:spPr bwMode="gray">
          <a:xfrm>
            <a:off x="323851" y="6396842"/>
            <a:ext cx="1210435" cy="461159"/>
          </a:xfrm>
          <a:prstGeom prst="rect">
            <a:avLst/>
          </a:prstGeom>
        </p:spPr>
        <p:txBody>
          <a:bodyPr vert="horz" lIns="0" tIns="0" rIns="0" bIns="0" rtlCol="0" anchor="ctr" anchorCtr="0">
            <a:noAutofit/>
          </a:bodyPr>
          <a:lstStyle>
            <a:lvl1pPr algn="l">
              <a:defRPr sz="750" b="1">
                <a:solidFill>
                  <a:schemeClr val="tx1"/>
                </a:solidFill>
              </a:defRPr>
            </a:lvl1pPr>
          </a:lstStyle>
          <a:p>
            <a:fld id="{0597CDB5-73DC-8641-8CC1-FAD9379FD627}" type="datetime1">
              <a:rPr lang="fr-FR" cap="all" smtClean="0"/>
              <a:pPr/>
              <a:t>12/07/2021</a:t>
            </a:fld>
            <a:endParaRPr lang="fr-FR" cap="all" dirty="0"/>
          </a:p>
        </p:txBody>
      </p:sp>
      <p:sp>
        <p:nvSpPr>
          <p:cNvPr id="18" name="Espace réservé du texte 7">
            <a:extLst>
              <a:ext uri="{FF2B5EF4-FFF2-40B4-BE49-F238E27FC236}">
                <a16:creationId xmlns="" xmlns:a16="http://schemas.microsoft.com/office/drawing/2014/main" id="{35840C24-F178-C44C-B5A1-3EB8F3EF4B92}"/>
              </a:ext>
            </a:extLst>
          </p:cNvPr>
          <p:cNvSpPr>
            <a:spLocks noGrp="1"/>
          </p:cNvSpPr>
          <p:nvPr>
            <p:ph type="body" sz="quarter" idx="13" hasCustomPrompt="1"/>
          </p:nvPr>
        </p:nvSpPr>
        <p:spPr bwMode="gray">
          <a:xfrm>
            <a:off x="323851" y="1856927"/>
            <a:ext cx="8424614" cy="323935"/>
          </a:xfrm>
        </p:spPr>
        <p:txBody>
          <a:bodyPr/>
          <a:lstStyle>
            <a:lvl1pPr marL="0" indent="95250">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 xmlns:a16="http://schemas.microsoft.com/office/drawing/2014/main" id="{0271A58A-1CC5-D145-89AA-12537E5CE304}"/>
              </a:ext>
            </a:extLst>
          </p:cNvPr>
          <p:cNvSpPr>
            <a:spLocks noGrp="1"/>
          </p:cNvSpPr>
          <p:nvPr>
            <p:ph type="title" hasCustomPrompt="1"/>
          </p:nvPr>
        </p:nvSpPr>
        <p:spPr>
          <a:xfrm>
            <a:off x="323851" y="1102423"/>
            <a:ext cx="8424863" cy="719988"/>
          </a:xfrm>
        </p:spPr>
        <p:txBody>
          <a:bodyPr/>
          <a:lstStyle/>
          <a:p>
            <a:r>
              <a:rPr lang="fr-FR" dirty="0"/>
              <a:t>Titre</a:t>
            </a:r>
          </a:p>
        </p:txBody>
      </p:sp>
      <p:sp>
        <p:nvSpPr>
          <p:cNvPr id="8" name="Espace réservé pour une image  7">
            <a:extLst>
              <a:ext uri="{FF2B5EF4-FFF2-40B4-BE49-F238E27FC236}">
                <a16:creationId xmlns="" xmlns:a16="http://schemas.microsoft.com/office/drawing/2014/main" id="{7004A35F-FCE5-0248-9AD4-C4E7502EF166}"/>
              </a:ext>
            </a:extLst>
          </p:cNvPr>
          <p:cNvSpPr>
            <a:spLocks noGrp="1"/>
          </p:cNvSpPr>
          <p:nvPr>
            <p:ph type="pic" sz="quarter" idx="15"/>
          </p:nvPr>
        </p:nvSpPr>
        <p:spPr>
          <a:xfrm>
            <a:off x="3131840" y="2276872"/>
            <a:ext cx="5616624" cy="3840427"/>
          </a:xfrm>
        </p:spPr>
        <p:txBody>
          <a:bodyPr/>
          <a:lstStyle/>
          <a:p>
            <a:r>
              <a:rPr lang="fr-FR" smtClean="0"/>
              <a:t>Cliquez sur l'icône pour ajouter une image</a:t>
            </a:r>
            <a:endParaRPr lang="fr-FR"/>
          </a:p>
        </p:txBody>
      </p:sp>
    </p:spTree>
    <p:extLst>
      <p:ext uri="{BB962C8B-B14F-4D97-AF65-F5344CB8AC3E}">
        <p14:creationId xmlns:p14="http://schemas.microsoft.com/office/powerpoint/2010/main" val="12312452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Sommai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23528" y="2084851"/>
            <a:ext cx="2520000" cy="3840427"/>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2084851"/>
            <a:ext cx="2520000" cy="3814349"/>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2084851"/>
            <a:ext cx="2520000" cy="3814349"/>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23" name="Espace réservé de la date 3">
            <a:extLst>
              <a:ext uri="{FF2B5EF4-FFF2-40B4-BE49-F238E27FC236}">
                <a16:creationId xmlns="" xmlns:a16="http://schemas.microsoft.com/office/drawing/2014/main" id="{15CA4CAF-6729-AB4D-9354-99C08AEAB1B8}"/>
              </a:ext>
            </a:extLst>
          </p:cNvPr>
          <p:cNvSpPr>
            <a:spLocks noGrp="1"/>
          </p:cNvSpPr>
          <p:nvPr>
            <p:ph type="dt" sz="half" idx="2"/>
          </p:nvPr>
        </p:nvSpPr>
        <p:spPr bwMode="gray">
          <a:xfrm>
            <a:off x="323851" y="6396842"/>
            <a:ext cx="1210435" cy="461159"/>
          </a:xfrm>
          <a:prstGeom prst="rect">
            <a:avLst/>
          </a:prstGeom>
        </p:spPr>
        <p:txBody>
          <a:bodyPr vert="horz" lIns="0" tIns="0" rIns="0" bIns="0" rtlCol="0" anchor="ctr" anchorCtr="0">
            <a:noAutofit/>
          </a:bodyPr>
          <a:lstStyle>
            <a:lvl1pPr algn="l">
              <a:defRPr sz="750" b="1">
                <a:solidFill>
                  <a:schemeClr val="tx1"/>
                </a:solidFill>
              </a:defRPr>
            </a:lvl1pPr>
          </a:lstStyle>
          <a:p>
            <a:fld id="{251C71F6-E0A6-1740-B64F-38F332886BAF}" type="datetime1">
              <a:rPr lang="fr-FR" cap="all" smtClean="0"/>
              <a:pPr/>
              <a:t>12/07/2021</a:t>
            </a:fld>
            <a:endParaRPr lang="fr-FR" cap="all" dirty="0"/>
          </a:p>
        </p:txBody>
      </p:sp>
      <p:sp>
        <p:nvSpPr>
          <p:cNvPr id="25" name="Titre 18">
            <a:extLst>
              <a:ext uri="{FF2B5EF4-FFF2-40B4-BE49-F238E27FC236}">
                <a16:creationId xmlns="" xmlns:a16="http://schemas.microsoft.com/office/drawing/2014/main" id="{8909A550-9D66-7141-BF64-73CAD209688B}"/>
              </a:ext>
            </a:extLst>
          </p:cNvPr>
          <p:cNvSpPr>
            <a:spLocks noGrp="1"/>
          </p:cNvSpPr>
          <p:nvPr>
            <p:ph type="title" hasCustomPrompt="1"/>
          </p:nvPr>
        </p:nvSpPr>
        <p:spPr>
          <a:xfrm>
            <a:off x="323851" y="910402"/>
            <a:ext cx="8424863" cy="719988"/>
          </a:xfrm>
        </p:spPr>
        <p:txBody>
          <a:bodyPr/>
          <a:lstStyle/>
          <a:p>
            <a:r>
              <a:rPr lang="fr-FR" dirty="0"/>
              <a:t>Sommaire</a:t>
            </a:r>
          </a:p>
        </p:txBody>
      </p:sp>
      <p:sp>
        <p:nvSpPr>
          <p:cNvPr id="11" name="Espace réservé du pied de page 4"/>
          <p:cNvSpPr>
            <a:spLocks noGrp="1"/>
          </p:cNvSpPr>
          <p:nvPr>
            <p:ph type="ftr" sz="quarter" idx="3"/>
          </p:nvPr>
        </p:nvSpPr>
        <p:spPr bwMode="gray">
          <a:xfrm>
            <a:off x="2868783" y="260648"/>
            <a:ext cx="5879931" cy="480000"/>
          </a:xfrm>
          <a:prstGeom prst="rect">
            <a:avLst/>
          </a:prstGeom>
        </p:spPr>
        <p:txBody>
          <a:bodyPr vert="horz" lIns="0" tIns="0" rIns="0" bIns="0" rtlCol="0" anchor="ctr" anchorCtr="0">
            <a:noAutofit/>
          </a:bodyPr>
          <a:lstStyle>
            <a:lvl1pPr algn="r">
              <a:defRPr sz="750" b="1">
                <a:solidFill>
                  <a:schemeClr val="tx1"/>
                </a:solidFill>
              </a:defRPr>
            </a:lvl1pPr>
          </a:lstStyle>
          <a:p>
            <a:r>
              <a:rPr lang="fr-FR" dirty="0" smtClean="0"/>
              <a:t>Direction régionale de l'économie, de l'emploi, du travail et des solidarités</a:t>
            </a:r>
          </a:p>
        </p:txBody>
      </p:sp>
    </p:spTree>
    <p:extLst>
      <p:ext uri="{BB962C8B-B14F-4D97-AF65-F5344CB8AC3E}">
        <p14:creationId xmlns:p14="http://schemas.microsoft.com/office/powerpoint/2010/main" val="13358231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re / sous-titre / texte">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xmlns="" id="{5A4F0766-6309-644C-9BCE-2E607A270B78}"/>
              </a:ext>
            </a:extLst>
          </p:cNvPr>
          <p:cNvSpPr>
            <a:spLocks noGrp="1"/>
          </p:cNvSpPr>
          <p:nvPr>
            <p:ph type="sldNum" sz="quarter" idx="12"/>
          </p:nvPr>
        </p:nvSpPr>
        <p:spPr/>
        <p:txBody>
          <a:bodyPr/>
          <a:lstStyle/>
          <a:p>
            <a:fld id="{733122C9-A0B9-462F-8757-0847AD287B63}" type="slidenum">
              <a:rPr lang="fr-FR" smtClean="0">
                <a:solidFill>
                  <a:srgbClr val="000000"/>
                </a:solidFill>
              </a:rPr>
              <a:pPr/>
              <a:t>‹N°›</a:t>
            </a:fld>
            <a:endParaRPr lang="fr-FR" dirty="0">
              <a:solidFill>
                <a:srgbClr val="000000"/>
              </a:solidFill>
            </a:endParaRPr>
          </a:p>
        </p:txBody>
      </p:sp>
      <p:sp>
        <p:nvSpPr>
          <p:cNvPr id="9" name="Espace réservé de la date 3">
            <a:extLst>
              <a:ext uri="{FF2B5EF4-FFF2-40B4-BE49-F238E27FC236}">
                <a16:creationId xmlns:a16="http://schemas.microsoft.com/office/drawing/2014/main" xmlns="" id="{E9918C01-3017-D749-B811-9FCBA8038409}"/>
              </a:ext>
            </a:extLst>
          </p:cNvPr>
          <p:cNvSpPr>
            <a:spLocks noGrp="1"/>
          </p:cNvSpPr>
          <p:nvPr>
            <p:ph type="dt" sz="half" idx="2"/>
          </p:nvPr>
        </p:nvSpPr>
        <p:spPr bwMode="gray">
          <a:xfrm>
            <a:off x="323850" y="6396845"/>
            <a:ext cx="1170000" cy="461159"/>
          </a:xfrm>
          <a:prstGeom prst="rect">
            <a:avLst/>
          </a:prstGeom>
        </p:spPr>
        <p:txBody>
          <a:bodyPr vert="horz" lIns="0" tIns="0" rIns="0" bIns="0" rtlCol="0" anchor="ctr" anchorCtr="0">
            <a:noAutofit/>
          </a:bodyPr>
          <a:lstStyle>
            <a:lvl1pPr algn="l">
              <a:defRPr sz="750" b="1">
                <a:solidFill>
                  <a:schemeClr val="tx1"/>
                </a:solidFill>
              </a:defRPr>
            </a:lvl1pPr>
          </a:lstStyle>
          <a:p>
            <a:fld id="{6A4A60EE-9D13-3442-9796-E718C6343EC1}" type="datetime1">
              <a:rPr lang="fr-FR" cap="all" smtClean="0">
                <a:solidFill>
                  <a:srgbClr val="000000"/>
                </a:solidFill>
              </a:rPr>
              <a:pPr/>
              <a:t>12/07/2021</a:t>
            </a:fld>
            <a:endParaRPr lang="fr-FR" cap="all" dirty="0">
              <a:solidFill>
                <a:srgbClr val="000000"/>
              </a:solidFill>
            </a:endParaRPr>
          </a:p>
        </p:txBody>
      </p:sp>
      <p:sp>
        <p:nvSpPr>
          <p:cNvPr id="16" name="Espace réservé du texte 7">
            <a:extLst>
              <a:ext uri="{FF2B5EF4-FFF2-40B4-BE49-F238E27FC236}">
                <a16:creationId xmlns:a16="http://schemas.microsoft.com/office/drawing/2014/main" xmlns="" id="{EB9C9A62-C54B-3841-9346-5A54D3715808}"/>
              </a:ext>
            </a:extLst>
          </p:cNvPr>
          <p:cNvSpPr>
            <a:spLocks noGrp="1"/>
          </p:cNvSpPr>
          <p:nvPr>
            <p:ph type="body" sz="quarter" idx="13" hasCustomPrompt="1"/>
          </p:nvPr>
        </p:nvSpPr>
        <p:spPr bwMode="gray">
          <a:xfrm>
            <a:off x="323851" y="1856930"/>
            <a:ext cx="8424614" cy="323935"/>
          </a:xfrm>
        </p:spPr>
        <p:txBody>
          <a:bodyPr/>
          <a:lstStyle>
            <a:lvl1pPr marL="9525" indent="85725">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xmlns="" id="{8B219A12-DAFE-504E-9ED9-CFD78BD6A790}"/>
              </a:ext>
            </a:extLst>
          </p:cNvPr>
          <p:cNvSpPr>
            <a:spLocks noGrp="1"/>
          </p:cNvSpPr>
          <p:nvPr>
            <p:ph type="title" hasCustomPrompt="1"/>
          </p:nvPr>
        </p:nvSpPr>
        <p:spPr>
          <a:xfrm>
            <a:off x="323852" y="1136939"/>
            <a:ext cx="8424863" cy="719988"/>
          </a:xfrm>
        </p:spPr>
        <p:txBody>
          <a:bodyPr/>
          <a:lstStyle/>
          <a:p>
            <a:r>
              <a:rPr lang="fr-FR" dirty="0"/>
              <a:t>Titre</a:t>
            </a:r>
          </a:p>
        </p:txBody>
      </p:sp>
      <p:sp>
        <p:nvSpPr>
          <p:cNvPr id="8" name="Espace réservé du texte 11">
            <a:extLst>
              <a:ext uri="{FF2B5EF4-FFF2-40B4-BE49-F238E27FC236}">
                <a16:creationId xmlns:a16="http://schemas.microsoft.com/office/drawing/2014/main" xmlns="" id="{0AF74C14-DE22-FE4D-B865-03FBE975D57C}"/>
              </a:ext>
            </a:extLst>
          </p:cNvPr>
          <p:cNvSpPr>
            <a:spLocks noGrp="1"/>
          </p:cNvSpPr>
          <p:nvPr>
            <p:ph type="body" sz="quarter" idx="14" hasCustomPrompt="1"/>
          </p:nvPr>
        </p:nvSpPr>
        <p:spPr bwMode="gray">
          <a:xfrm>
            <a:off x="323850" y="2276873"/>
            <a:ext cx="8424334"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146961249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ommai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solidFill>
                  <a:srgbClr val="000000"/>
                </a:solidFill>
              </a:rPr>
              <a:pPr/>
              <a:t>‹N°›</a:t>
            </a:fld>
            <a:endParaRPr lang="fr-FR" dirty="0">
              <a:solidFill>
                <a:srgbClr val="000000"/>
              </a:solidFill>
            </a:endParaRPr>
          </a:p>
        </p:txBody>
      </p:sp>
      <p:sp>
        <p:nvSpPr>
          <p:cNvPr id="8" name="Espace réservé du texte 7"/>
          <p:cNvSpPr>
            <a:spLocks noGrp="1"/>
          </p:cNvSpPr>
          <p:nvPr>
            <p:ph type="body" sz="quarter" idx="13" hasCustomPrompt="1"/>
          </p:nvPr>
        </p:nvSpPr>
        <p:spPr bwMode="gray">
          <a:xfrm>
            <a:off x="323528" y="2084853"/>
            <a:ext cx="2520000" cy="3840427"/>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2084851"/>
            <a:ext cx="2520000" cy="3814349"/>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2084851"/>
            <a:ext cx="2520000" cy="3814349"/>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23" name="Espace réservé de la date 3">
            <a:extLst>
              <a:ext uri="{FF2B5EF4-FFF2-40B4-BE49-F238E27FC236}">
                <a16:creationId xmlns:a16="http://schemas.microsoft.com/office/drawing/2014/main" xmlns="" id="{15CA4CAF-6729-AB4D-9354-99C08AEAB1B8}"/>
              </a:ext>
            </a:extLst>
          </p:cNvPr>
          <p:cNvSpPr>
            <a:spLocks noGrp="1"/>
          </p:cNvSpPr>
          <p:nvPr>
            <p:ph type="dt" sz="half" idx="2"/>
          </p:nvPr>
        </p:nvSpPr>
        <p:spPr bwMode="gray">
          <a:xfrm>
            <a:off x="323852" y="6396845"/>
            <a:ext cx="1210435" cy="461159"/>
          </a:xfrm>
          <a:prstGeom prst="rect">
            <a:avLst/>
          </a:prstGeom>
        </p:spPr>
        <p:txBody>
          <a:bodyPr vert="horz" lIns="0" tIns="0" rIns="0" bIns="0" rtlCol="0" anchor="ctr" anchorCtr="0">
            <a:noAutofit/>
          </a:bodyPr>
          <a:lstStyle>
            <a:lvl1pPr algn="l">
              <a:defRPr sz="750" b="1">
                <a:solidFill>
                  <a:schemeClr val="tx1"/>
                </a:solidFill>
              </a:defRPr>
            </a:lvl1pPr>
          </a:lstStyle>
          <a:p>
            <a:fld id="{251C71F6-E0A6-1740-B64F-38F332886BAF}" type="datetime1">
              <a:rPr lang="fr-FR" cap="all" smtClean="0">
                <a:solidFill>
                  <a:srgbClr val="000000"/>
                </a:solidFill>
              </a:rPr>
              <a:pPr/>
              <a:t>12/07/2021</a:t>
            </a:fld>
            <a:endParaRPr lang="fr-FR" cap="all" dirty="0">
              <a:solidFill>
                <a:srgbClr val="000000"/>
              </a:solidFill>
            </a:endParaRPr>
          </a:p>
        </p:txBody>
      </p:sp>
      <p:sp>
        <p:nvSpPr>
          <p:cNvPr id="25" name="Titre 18">
            <a:extLst>
              <a:ext uri="{FF2B5EF4-FFF2-40B4-BE49-F238E27FC236}">
                <a16:creationId xmlns:a16="http://schemas.microsoft.com/office/drawing/2014/main" xmlns="" id="{8909A550-9D66-7141-BF64-73CAD209688B}"/>
              </a:ext>
            </a:extLst>
          </p:cNvPr>
          <p:cNvSpPr>
            <a:spLocks noGrp="1"/>
          </p:cNvSpPr>
          <p:nvPr>
            <p:ph type="title" hasCustomPrompt="1"/>
          </p:nvPr>
        </p:nvSpPr>
        <p:spPr>
          <a:xfrm>
            <a:off x="323852" y="1220755"/>
            <a:ext cx="8424863" cy="719988"/>
          </a:xfrm>
        </p:spPr>
        <p:txBody>
          <a:bodyPr/>
          <a:lstStyle/>
          <a:p>
            <a:r>
              <a:rPr lang="fr-FR" dirty="0"/>
              <a:t>Sommaire</a:t>
            </a:r>
          </a:p>
        </p:txBody>
      </p:sp>
    </p:spTree>
    <p:extLst>
      <p:ext uri="{BB962C8B-B14F-4D97-AF65-F5344CB8AC3E}">
        <p14:creationId xmlns:p14="http://schemas.microsoft.com/office/powerpoint/2010/main" val="13883259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lonnes de text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solidFill>
                  <a:srgbClr val="000000"/>
                </a:solidFill>
              </a:rPr>
              <a:pPr/>
              <a:t>‹N°›</a:t>
            </a:fld>
            <a:endParaRPr lang="fr-FR" dirty="0">
              <a:solidFill>
                <a:srgbClr val="000000"/>
              </a:solidFill>
            </a:endParaRPr>
          </a:p>
        </p:txBody>
      </p:sp>
      <p:sp>
        <p:nvSpPr>
          <p:cNvPr id="23" name="Espace réservé de la date 3">
            <a:extLst>
              <a:ext uri="{FF2B5EF4-FFF2-40B4-BE49-F238E27FC236}">
                <a16:creationId xmlns:a16="http://schemas.microsoft.com/office/drawing/2014/main" xmlns="" id="{15CA4CAF-6729-AB4D-9354-99C08AEAB1B8}"/>
              </a:ext>
            </a:extLst>
          </p:cNvPr>
          <p:cNvSpPr>
            <a:spLocks noGrp="1"/>
          </p:cNvSpPr>
          <p:nvPr>
            <p:ph type="dt" sz="half" idx="2"/>
          </p:nvPr>
        </p:nvSpPr>
        <p:spPr bwMode="gray">
          <a:xfrm>
            <a:off x="323852" y="6396845"/>
            <a:ext cx="1210435" cy="461159"/>
          </a:xfrm>
          <a:prstGeom prst="rect">
            <a:avLst/>
          </a:prstGeom>
        </p:spPr>
        <p:txBody>
          <a:bodyPr vert="horz" lIns="0" tIns="0" rIns="0" bIns="0" rtlCol="0" anchor="ctr" anchorCtr="0">
            <a:noAutofit/>
          </a:bodyPr>
          <a:lstStyle>
            <a:lvl1pPr algn="l">
              <a:defRPr sz="750" b="1">
                <a:solidFill>
                  <a:schemeClr val="tx1"/>
                </a:solidFill>
              </a:defRPr>
            </a:lvl1pPr>
          </a:lstStyle>
          <a:p>
            <a:fld id="{5E6183FC-BA60-7C49-ABF3-B50982741576}" type="datetime1">
              <a:rPr lang="fr-FR" cap="all" smtClean="0">
                <a:solidFill>
                  <a:srgbClr val="000000"/>
                </a:solidFill>
              </a:rPr>
              <a:pPr/>
              <a:t>12/07/2021</a:t>
            </a:fld>
            <a:endParaRPr lang="fr-FR" cap="all" dirty="0">
              <a:solidFill>
                <a:srgbClr val="000000"/>
              </a:solidFill>
            </a:endParaRPr>
          </a:p>
        </p:txBody>
      </p:sp>
      <p:sp>
        <p:nvSpPr>
          <p:cNvPr id="11" name="Espace réservé du texte 7">
            <a:extLst>
              <a:ext uri="{FF2B5EF4-FFF2-40B4-BE49-F238E27FC236}">
                <a16:creationId xmlns:a16="http://schemas.microsoft.com/office/drawing/2014/main" xmlns="" id="{D4959A1A-C7DE-6748-A32B-7732F0ACFCF1}"/>
              </a:ext>
            </a:extLst>
          </p:cNvPr>
          <p:cNvSpPr>
            <a:spLocks noGrp="1"/>
          </p:cNvSpPr>
          <p:nvPr>
            <p:ph type="body" sz="quarter" idx="16" hasCustomPrompt="1"/>
          </p:nvPr>
        </p:nvSpPr>
        <p:spPr bwMode="gray">
          <a:xfrm>
            <a:off x="323851" y="1856930"/>
            <a:ext cx="8424614" cy="323935"/>
          </a:xfrm>
        </p:spPr>
        <p:txBody>
          <a:bodyPr/>
          <a:lstStyle>
            <a:lvl1pPr marL="0" indent="95250">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2" name="Titre 18">
            <a:extLst>
              <a:ext uri="{FF2B5EF4-FFF2-40B4-BE49-F238E27FC236}">
                <a16:creationId xmlns:a16="http://schemas.microsoft.com/office/drawing/2014/main" xmlns="" id="{5919F96B-C5FF-5146-9075-19E07CEBB750}"/>
              </a:ext>
            </a:extLst>
          </p:cNvPr>
          <p:cNvSpPr>
            <a:spLocks noGrp="1"/>
          </p:cNvSpPr>
          <p:nvPr>
            <p:ph type="title" hasCustomPrompt="1"/>
          </p:nvPr>
        </p:nvSpPr>
        <p:spPr>
          <a:xfrm>
            <a:off x="323852" y="1102423"/>
            <a:ext cx="8424863" cy="719988"/>
          </a:xfrm>
        </p:spPr>
        <p:txBody>
          <a:bodyPr/>
          <a:lstStyle/>
          <a:p>
            <a:r>
              <a:rPr lang="fr-FR" dirty="0"/>
              <a:t>Titre</a:t>
            </a:r>
          </a:p>
        </p:txBody>
      </p:sp>
      <p:sp>
        <p:nvSpPr>
          <p:cNvPr id="13" name="Espace réservé du texte 11">
            <a:extLst>
              <a:ext uri="{FF2B5EF4-FFF2-40B4-BE49-F238E27FC236}">
                <a16:creationId xmlns:a16="http://schemas.microsoft.com/office/drawing/2014/main" xmlns="" id="{AC8956DD-B832-6147-8A66-A70995085BBE}"/>
              </a:ext>
            </a:extLst>
          </p:cNvPr>
          <p:cNvSpPr>
            <a:spLocks noGrp="1"/>
          </p:cNvSpPr>
          <p:nvPr>
            <p:ph type="body" sz="quarter" idx="17" hasCustomPrompt="1"/>
          </p:nvPr>
        </p:nvSpPr>
        <p:spPr bwMode="gray">
          <a:xfrm>
            <a:off x="323528" y="2276873"/>
            <a:ext cx="2556471"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a:extLst>
              <a:ext uri="{FF2B5EF4-FFF2-40B4-BE49-F238E27FC236}">
                <a16:creationId xmlns:a16="http://schemas.microsoft.com/office/drawing/2014/main" xmlns="" id="{DF66E72C-274C-AC4E-B20B-393EBD9A7172}"/>
              </a:ext>
            </a:extLst>
          </p:cNvPr>
          <p:cNvSpPr>
            <a:spLocks noGrp="1"/>
          </p:cNvSpPr>
          <p:nvPr>
            <p:ph type="body" sz="quarter" idx="14" hasCustomPrompt="1"/>
          </p:nvPr>
        </p:nvSpPr>
        <p:spPr bwMode="gray">
          <a:xfrm>
            <a:off x="3275856" y="2276873"/>
            <a:ext cx="2520000"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11">
            <a:extLst>
              <a:ext uri="{FF2B5EF4-FFF2-40B4-BE49-F238E27FC236}">
                <a16:creationId xmlns:a16="http://schemas.microsoft.com/office/drawing/2014/main" xmlns="" id="{10D42E91-F78E-1D46-9374-4446D0F57965}"/>
              </a:ext>
            </a:extLst>
          </p:cNvPr>
          <p:cNvSpPr>
            <a:spLocks noGrp="1"/>
          </p:cNvSpPr>
          <p:nvPr>
            <p:ph type="body" sz="quarter" idx="18" hasCustomPrompt="1"/>
          </p:nvPr>
        </p:nvSpPr>
        <p:spPr bwMode="gray">
          <a:xfrm>
            <a:off x="6228184" y="2276873"/>
            <a:ext cx="2520000"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70204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re, sous-titre, textes 3 et image ">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solidFill>
                  <a:srgbClr val="000000"/>
                </a:solidFill>
              </a:rPr>
              <a:pPr/>
              <a:t>‹N°›</a:t>
            </a:fld>
            <a:endParaRPr lang="fr-FR" dirty="0">
              <a:solidFill>
                <a:srgbClr val="000000"/>
              </a:solidFill>
            </a:endParaRPr>
          </a:p>
        </p:txBody>
      </p:sp>
      <p:sp>
        <p:nvSpPr>
          <p:cNvPr id="12" name="Espace réservé du texte 11"/>
          <p:cNvSpPr>
            <a:spLocks noGrp="1"/>
          </p:cNvSpPr>
          <p:nvPr>
            <p:ph type="body" sz="quarter" idx="14" hasCustomPrompt="1"/>
          </p:nvPr>
        </p:nvSpPr>
        <p:spPr bwMode="gray">
          <a:xfrm>
            <a:off x="323528" y="2276873"/>
            <a:ext cx="2520000"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a16="http://schemas.microsoft.com/office/drawing/2014/main" xmlns="" id="{CEFA8BB7-D3E4-254A-BB0E-3D1C8C64E198}"/>
              </a:ext>
            </a:extLst>
          </p:cNvPr>
          <p:cNvSpPr>
            <a:spLocks noGrp="1"/>
          </p:cNvSpPr>
          <p:nvPr>
            <p:ph type="dt" sz="half" idx="2"/>
          </p:nvPr>
        </p:nvSpPr>
        <p:spPr bwMode="gray">
          <a:xfrm>
            <a:off x="323852" y="6396845"/>
            <a:ext cx="1210435" cy="461159"/>
          </a:xfrm>
          <a:prstGeom prst="rect">
            <a:avLst/>
          </a:prstGeom>
        </p:spPr>
        <p:txBody>
          <a:bodyPr vert="horz" lIns="0" tIns="0" rIns="0" bIns="0" rtlCol="0" anchor="ctr" anchorCtr="0">
            <a:noAutofit/>
          </a:bodyPr>
          <a:lstStyle>
            <a:lvl1pPr algn="l">
              <a:defRPr sz="750" b="1">
                <a:solidFill>
                  <a:schemeClr val="tx1"/>
                </a:solidFill>
              </a:defRPr>
            </a:lvl1pPr>
          </a:lstStyle>
          <a:p>
            <a:fld id="{0597CDB5-73DC-8641-8CC1-FAD9379FD627}" type="datetime1">
              <a:rPr lang="fr-FR" cap="all" smtClean="0">
                <a:solidFill>
                  <a:srgbClr val="000000"/>
                </a:solidFill>
              </a:rPr>
              <a:pPr/>
              <a:t>12/07/2021</a:t>
            </a:fld>
            <a:endParaRPr lang="fr-FR" cap="all" dirty="0">
              <a:solidFill>
                <a:srgbClr val="000000"/>
              </a:solidFill>
            </a:endParaRPr>
          </a:p>
        </p:txBody>
      </p:sp>
      <p:sp>
        <p:nvSpPr>
          <p:cNvPr id="18" name="Espace réservé du texte 7">
            <a:extLst>
              <a:ext uri="{FF2B5EF4-FFF2-40B4-BE49-F238E27FC236}">
                <a16:creationId xmlns:a16="http://schemas.microsoft.com/office/drawing/2014/main" xmlns="" id="{35840C24-F178-C44C-B5A1-3EB8F3EF4B92}"/>
              </a:ext>
            </a:extLst>
          </p:cNvPr>
          <p:cNvSpPr>
            <a:spLocks noGrp="1"/>
          </p:cNvSpPr>
          <p:nvPr>
            <p:ph type="body" sz="quarter" idx="13" hasCustomPrompt="1"/>
          </p:nvPr>
        </p:nvSpPr>
        <p:spPr bwMode="gray">
          <a:xfrm>
            <a:off x="323851" y="1856930"/>
            <a:ext cx="8424614" cy="323935"/>
          </a:xfrm>
        </p:spPr>
        <p:txBody>
          <a:bodyPr/>
          <a:lstStyle>
            <a:lvl1pPr marL="0" indent="95250">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xmlns="" id="{0271A58A-1CC5-D145-89AA-12537E5CE304}"/>
              </a:ext>
            </a:extLst>
          </p:cNvPr>
          <p:cNvSpPr>
            <a:spLocks noGrp="1"/>
          </p:cNvSpPr>
          <p:nvPr>
            <p:ph type="title" hasCustomPrompt="1"/>
          </p:nvPr>
        </p:nvSpPr>
        <p:spPr>
          <a:xfrm>
            <a:off x="323852" y="1102423"/>
            <a:ext cx="8424863" cy="719988"/>
          </a:xfrm>
        </p:spPr>
        <p:txBody>
          <a:bodyPr/>
          <a:lstStyle/>
          <a:p>
            <a:r>
              <a:rPr lang="fr-FR" dirty="0"/>
              <a:t>Titre</a:t>
            </a:r>
          </a:p>
        </p:txBody>
      </p:sp>
      <p:sp>
        <p:nvSpPr>
          <p:cNvPr id="8" name="Espace réservé pour une image  7">
            <a:extLst>
              <a:ext uri="{FF2B5EF4-FFF2-40B4-BE49-F238E27FC236}">
                <a16:creationId xmlns:a16="http://schemas.microsoft.com/office/drawing/2014/main" xmlns="" id="{7004A35F-FCE5-0248-9AD4-C4E7502EF166}"/>
              </a:ext>
            </a:extLst>
          </p:cNvPr>
          <p:cNvSpPr>
            <a:spLocks noGrp="1"/>
          </p:cNvSpPr>
          <p:nvPr>
            <p:ph type="pic" sz="quarter" idx="15"/>
          </p:nvPr>
        </p:nvSpPr>
        <p:spPr>
          <a:xfrm>
            <a:off x="3131840" y="2276873"/>
            <a:ext cx="5616624" cy="3840427"/>
          </a:xfrm>
        </p:spPr>
        <p:txBody>
          <a:bodyPr/>
          <a:lstStyle/>
          <a:p>
            <a:r>
              <a:rPr lang="fr-FR" dirty="0" smtClean="0"/>
              <a:t>Cliquez sur l'icône pour ajouter une image</a:t>
            </a:r>
            <a:endParaRPr lang="fr-FR" dirty="0"/>
          </a:p>
        </p:txBody>
      </p:sp>
    </p:spTree>
    <p:extLst>
      <p:ext uri="{BB962C8B-B14F-4D97-AF65-F5344CB8AC3E}">
        <p14:creationId xmlns:p14="http://schemas.microsoft.com/office/powerpoint/2010/main" val="3395343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E8C1BA8-2D1F-4B46-981E-A9806BE6CF0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9527B48-B548-4D84-85DA-BC76E8918527}"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8744788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Titre, sous-titre, textes 3, et graphique ">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solidFill>
                  <a:srgbClr val="000000"/>
                </a:solidFill>
              </a:rPr>
              <a:pPr/>
              <a:t>‹N°›</a:t>
            </a:fld>
            <a:endParaRPr lang="fr-FR" dirty="0">
              <a:solidFill>
                <a:srgbClr val="000000"/>
              </a:solidFill>
            </a:endParaRPr>
          </a:p>
        </p:txBody>
      </p:sp>
      <p:sp>
        <p:nvSpPr>
          <p:cNvPr id="12" name="Espace réservé du texte 11"/>
          <p:cNvSpPr>
            <a:spLocks noGrp="1"/>
          </p:cNvSpPr>
          <p:nvPr>
            <p:ph type="body" sz="quarter" idx="14" hasCustomPrompt="1"/>
          </p:nvPr>
        </p:nvSpPr>
        <p:spPr bwMode="gray">
          <a:xfrm>
            <a:off x="6228184" y="2276873"/>
            <a:ext cx="2520000"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a16="http://schemas.microsoft.com/office/drawing/2014/main" xmlns="" id="{CEFA8BB7-D3E4-254A-BB0E-3D1C8C64E198}"/>
              </a:ext>
            </a:extLst>
          </p:cNvPr>
          <p:cNvSpPr>
            <a:spLocks noGrp="1"/>
          </p:cNvSpPr>
          <p:nvPr>
            <p:ph type="dt" sz="half" idx="2"/>
          </p:nvPr>
        </p:nvSpPr>
        <p:spPr bwMode="gray">
          <a:xfrm>
            <a:off x="323852" y="6396845"/>
            <a:ext cx="1210435" cy="461159"/>
          </a:xfrm>
          <a:prstGeom prst="rect">
            <a:avLst/>
          </a:prstGeom>
        </p:spPr>
        <p:txBody>
          <a:bodyPr vert="horz" lIns="0" tIns="0" rIns="0" bIns="0" rtlCol="0" anchor="ctr" anchorCtr="0">
            <a:noAutofit/>
          </a:bodyPr>
          <a:lstStyle>
            <a:lvl1pPr algn="l">
              <a:defRPr sz="750" b="1">
                <a:solidFill>
                  <a:schemeClr val="tx1"/>
                </a:solidFill>
              </a:defRPr>
            </a:lvl1pPr>
          </a:lstStyle>
          <a:p>
            <a:fld id="{8E1290DD-BE4D-794B-919C-D565D1B9C67D}" type="datetime1">
              <a:rPr lang="fr-FR" cap="all" smtClean="0">
                <a:solidFill>
                  <a:srgbClr val="000000"/>
                </a:solidFill>
              </a:rPr>
              <a:pPr/>
              <a:t>12/07/2021</a:t>
            </a:fld>
            <a:endParaRPr lang="fr-FR" cap="all" dirty="0">
              <a:solidFill>
                <a:srgbClr val="000000"/>
              </a:solidFill>
            </a:endParaRPr>
          </a:p>
        </p:txBody>
      </p:sp>
      <p:sp>
        <p:nvSpPr>
          <p:cNvPr id="18" name="Espace réservé du texte 7">
            <a:extLst>
              <a:ext uri="{FF2B5EF4-FFF2-40B4-BE49-F238E27FC236}">
                <a16:creationId xmlns:a16="http://schemas.microsoft.com/office/drawing/2014/main" xmlns="" id="{35840C24-F178-C44C-B5A1-3EB8F3EF4B92}"/>
              </a:ext>
            </a:extLst>
          </p:cNvPr>
          <p:cNvSpPr>
            <a:spLocks noGrp="1"/>
          </p:cNvSpPr>
          <p:nvPr>
            <p:ph type="body" sz="quarter" idx="13" hasCustomPrompt="1"/>
          </p:nvPr>
        </p:nvSpPr>
        <p:spPr bwMode="gray">
          <a:xfrm>
            <a:off x="323851" y="1856930"/>
            <a:ext cx="8424614" cy="323935"/>
          </a:xfrm>
        </p:spPr>
        <p:txBody>
          <a:bodyPr/>
          <a:lstStyle>
            <a:lvl1pPr marL="0" indent="95250">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xmlns="" id="{0271A58A-1CC5-D145-89AA-12537E5CE304}"/>
              </a:ext>
            </a:extLst>
          </p:cNvPr>
          <p:cNvSpPr>
            <a:spLocks noGrp="1"/>
          </p:cNvSpPr>
          <p:nvPr>
            <p:ph type="title" hasCustomPrompt="1"/>
          </p:nvPr>
        </p:nvSpPr>
        <p:spPr>
          <a:xfrm>
            <a:off x="323852" y="1102423"/>
            <a:ext cx="8424863" cy="719988"/>
          </a:xfrm>
        </p:spPr>
        <p:txBody>
          <a:bodyPr/>
          <a:lstStyle/>
          <a:p>
            <a:r>
              <a:rPr lang="fr-FR" dirty="0"/>
              <a:t>Titre</a:t>
            </a:r>
          </a:p>
        </p:txBody>
      </p:sp>
      <p:sp>
        <p:nvSpPr>
          <p:cNvPr id="3" name="Espace réservé du graphique 2">
            <a:extLst>
              <a:ext uri="{FF2B5EF4-FFF2-40B4-BE49-F238E27FC236}">
                <a16:creationId xmlns:a16="http://schemas.microsoft.com/office/drawing/2014/main" xmlns="" id="{66D3B633-BB7B-4941-BF9B-161C5342E3AA}"/>
              </a:ext>
            </a:extLst>
          </p:cNvPr>
          <p:cNvSpPr>
            <a:spLocks noGrp="1"/>
          </p:cNvSpPr>
          <p:nvPr>
            <p:ph type="chart" sz="quarter" idx="15"/>
          </p:nvPr>
        </p:nvSpPr>
        <p:spPr>
          <a:xfrm>
            <a:off x="323528" y="2276876"/>
            <a:ext cx="5761038" cy="3839633"/>
          </a:xfrm>
        </p:spPr>
        <p:txBody>
          <a:bodyPr/>
          <a:lstStyle/>
          <a:p>
            <a:r>
              <a:rPr lang="fr-FR" dirty="0" smtClean="0"/>
              <a:t>Cliquez sur l'icône pour ajouter un graphique</a:t>
            </a:r>
            <a:endParaRPr lang="fr-FR" dirty="0"/>
          </a:p>
        </p:txBody>
      </p:sp>
    </p:spTree>
    <p:extLst>
      <p:ext uri="{BB962C8B-B14F-4D97-AF65-F5344CB8AC3E}">
        <p14:creationId xmlns:p14="http://schemas.microsoft.com/office/powerpoint/2010/main" val="135189416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Titre et sous-titre">
    <p:spTree>
      <p:nvGrpSpPr>
        <p:cNvPr id="1" name=""/>
        <p:cNvGrpSpPr/>
        <p:nvPr/>
      </p:nvGrpSpPr>
      <p:grpSpPr>
        <a:xfrm>
          <a:off x="0" y="0"/>
          <a:ext cx="0" cy="0"/>
          <a:chOff x="0" y="0"/>
          <a:chExt cx="0" cy="0"/>
        </a:xfrm>
      </p:grpSpPr>
      <p:sp>
        <p:nvSpPr>
          <p:cNvPr id="11" name="Espace réservé du texte 10"/>
          <p:cNvSpPr>
            <a:spLocks noGrp="1"/>
          </p:cNvSpPr>
          <p:nvPr>
            <p:ph type="body" sz="quarter" idx="13" hasCustomPrompt="1"/>
          </p:nvPr>
        </p:nvSpPr>
        <p:spPr bwMode="gray">
          <a:xfrm>
            <a:off x="323850" y="2852936"/>
            <a:ext cx="8424000" cy="3057632"/>
          </a:xfrm>
        </p:spPr>
        <p:txBody>
          <a:bodyPr/>
          <a:lstStyle>
            <a:lvl1pPr>
              <a:lnSpc>
                <a:spcPct val="90000"/>
              </a:lnSpc>
              <a:spcAft>
                <a:spcPts val="0"/>
              </a:spcAft>
              <a:defRPr sz="3250" b="1" cap="all" baseline="0"/>
            </a:lvl1pPr>
            <a:lvl2pPr marL="92075" indent="0">
              <a:spcBef>
                <a:spcPts val="500"/>
              </a:spcBef>
              <a:spcAft>
                <a:spcPts val="0"/>
              </a:spcAft>
              <a:buNone/>
              <a:tabLst/>
              <a:defRPr sz="1850"/>
            </a:lvl2pPr>
          </a:lstStyle>
          <a:p>
            <a:pPr lvl="0"/>
            <a:r>
              <a:rPr lang="fr-FR" dirty="0"/>
              <a:t>Titre</a:t>
            </a:r>
          </a:p>
          <a:p>
            <a:pPr lvl="1"/>
            <a:r>
              <a:rPr lang="fr-FR" dirty="0"/>
              <a:t>Sous-titre</a:t>
            </a:r>
          </a:p>
        </p:txBody>
      </p:sp>
      <p:cxnSp>
        <p:nvCxnSpPr>
          <p:cNvPr id="12" name="Connecteur droit 11"/>
          <p:cNvCxnSpPr>
            <a:cxnSpLocks/>
          </p:cNvCxnSpPr>
          <p:nvPr/>
        </p:nvCxnSpPr>
        <p:spPr bwMode="gray">
          <a:xfrm>
            <a:off x="323850" y="6379200"/>
            <a:ext cx="8424614"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Espace réservé de la date 3">
            <a:extLst>
              <a:ext uri="{FF2B5EF4-FFF2-40B4-BE49-F238E27FC236}">
                <a16:creationId xmlns:a16="http://schemas.microsoft.com/office/drawing/2014/main" xmlns="" id="{C192E6B1-2CEB-FB47-B10B-D25D43DF8D96}"/>
              </a:ext>
            </a:extLst>
          </p:cNvPr>
          <p:cNvSpPr>
            <a:spLocks noGrp="1"/>
          </p:cNvSpPr>
          <p:nvPr>
            <p:ph type="dt" sz="half" idx="2"/>
          </p:nvPr>
        </p:nvSpPr>
        <p:spPr bwMode="gray">
          <a:xfrm>
            <a:off x="323852" y="6396845"/>
            <a:ext cx="1210435" cy="461159"/>
          </a:xfrm>
          <a:prstGeom prst="rect">
            <a:avLst/>
          </a:prstGeom>
        </p:spPr>
        <p:txBody>
          <a:bodyPr vert="horz" lIns="0" tIns="0" rIns="0" bIns="0" rtlCol="0" anchor="ctr" anchorCtr="0">
            <a:noAutofit/>
          </a:bodyPr>
          <a:lstStyle>
            <a:lvl1pPr algn="l">
              <a:defRPr sz="750" b="1">
                <a:solidFill>
                  <a:schemeClr val="tx1"/>
                </a:solidFill>
              </a:defRPr>
            </a:lvl1pPr>
          </a:lstStyle>
          <a:p>
            <a:fld id="{D7698221-35EF-134F-B87A-568DECC70F29}" type="datetime1">
              <a:rPr lang="fr-FR" cap="all" smtClean="0">
                <a:solidFill>
                  <a:srgbClr val="000000"/>
                </a:solidFill>
              </a:rPr>
              <a:pPr/>
              <a:t>12/07/2021</a:t>
            </a:fld>
            <a:endParaRPr lang="fr-FR" cap="all" dirty="0">
              <a:solidFill>
                <a:srgbClr val="000000"/>
              </a:solidFill>
            </a:endParaRPr>
          </a:p>
        </p:txBody>
      </p:sp>
      <p:sp>
        <p:nvSpPr>
          <p:cNvPr id="14" name="Espace réservé du numéro de diapositive 5">
            <a:extLst>
              <a:ext uri="{FF2B5EF4-FFF2-40B4-BE49-F238E27FC236}">
                <a16:creationId xmlns:a16="http://schemas.microsoft.com/office/drawing/2014/main" xmlns="" id="{0593ECE3-ACEF-7441-BABB-08F519CCE72F}"/>
              </a:ext>
            </a:extLst>
          </p:cNvPr>
          <p:cNvSpPr>
            <a:spLocks noGrp="1"/>
          </p:cNvSpPr>
          <p:nvPr>
            <p:ph type="sldNum" sz="quarter" idx="4"/>
          </p:nvPr>
        </p:nvSpPr>
        <p:spPr bwMode="gray">
          <a:xfrm>
            <a:off x="7398713" y="6378000"/>
            <a:ext cx="1350000" cy="48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solidFill>
                  <a:srgbClr val="000000"/>
                </a:solidFill>
              </a:rPr>
              <a:pPr/>
              <a:t>‹N°›</a:t>
            </a:fld>
            <a:endParaRPr lang="fr-FR" dirty="0">
              <a:solidFill>
                <a:srgbClr val="000000"/>
              </a:solidFill>
            </a:endParaRPr>
          </a:p>
        </p:txBody>
      </p:sp>
      <p:pic>
        <p:nvPicPr>
          <p:cNvPr id="8" name="Imag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9320" y="161775"/>
            <a:ext cx="2338341" cy="2595153"/>
          </a:xfrm>
          <a:prstGeom prst="rect">
            <a:avLst/>
          </a:prstGeom>
        </p:spPr>
      </p:pic>
      <p:pic>
        <p:nvPicPr>
          <p:cNvPr id="19" name="Imag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09216" y="504755"/>
            <a:ext cx="538639" cy="432000"/>
          </a:xfrm>
          <a:prstGeom prst="rect">
            <a:avLst/>
          </a:prstGeom>
        </p:spPr>
      </p:pic>
      <p:sp>
        <p:nvSpPr>
          <p:cNvPr id="20" name="ZoneTexte 19"/>
          <p:cNvSpPr txBox="1"/>
          <p:nvPr userDrawn="1"/>
        </p:nvSpPr>
        <p:spPr>
          <a:xfrm>
            <a:off x="6732240" y="474533"/>
            <a:ext cx="1656184" cy="369332"/>
          </a:xfrm>
          <a:prstGeom prst="rect">
            <a:avLst/>
          </a:prstGeom>
          <a:noFill/>
        </p:spPr>
        <p:txBody>
          <a:bodyPr wrap="square" rtlCol="0">
            <a:spAutoFit/>
          </a:bodyPr>
          <a:lstStyle/>
          <a:p>
            <a:pPr algn="ctr"/>
            <a:r>
              <a:rPr lang="fr-FR" sz="600" dirty="0" smtClean="0">
                <a:solidFill>
                  <a:srgbClr val="003399"/>
                </a:solidFill>
              </a:rPr>
              <a:t>Fonds social européen</a:t>
            </a:r>
          </a:p>
          <a:p>
            <a:pPr algn="ctr"/>
            <a:r>
              <a:rPr lang="fr-FR" sz="600" dirty="0" smtClean="0">
                <a:solidFill>
                  <a:srgbClr val="003399"/>
                </a:solidFill>
              </a:rPr>
              <a:t>Programme opérationnel « Emploi et inclusion en métropole » 2014-2020</a:t>
            </a:r>
            <a:endParaRPr lang="fr-FR" sz="600" dirty="0">
              <a:solidFill>
                <a:srgbClr val="003399"/>
              </a:solidFill>
            </a:endParaRPr>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361656" y="492173"/>
            <a:ext cx="477646" cy="528000"/>
          </a:xfrm>
          <a:prstGeom prst="rect">
            <a:avLst/>
          </a:prstGeom>
        </p:spPr>
      </p:pic>
    </p:spTree>
    <p:extLst>
      <p:ext uri="{BB962C8B-B14F-4D97-AF65-F5344CB8AC3E}">
        <p14:creationId xmlns:p14="http://schemas.microsoft.com/office/powerpoint/2010/main" val="3909475620"/>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220757"/>
            <a:ext cx="9144000" cy="5688523"/>
          </a:xfrm>
          <a:solidFill>
            <a:schemeClr val="tx2"/>
          </a:solidFill>
        </p:spPr>
        <p:txBody>
          <a:bodyPr tIns="1080000" anchor="ctr" anchorCtr="0"/>
          <a:lstStyle>
            <a:lvl1pPr algn="ctr">
              <a:defRPr cap="all" baseline="0">
                <a:solidFill>
                  <a:schemeClr val="bg1"/>
                </a:solidFill>
              </a:defRPr>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7" name="Espace réservé de la date 3">
            <a:extLst>
              <a:ext uri="{FF2B5EF4-FFF2-40B4-BE49-F238E27FC236}">
                <a16:creationId xmlns:a16="http://schemas.microsoft.com/office/drawing/2014/main" xmlns="" id="{02A90153-98CB-E943-A611-AD9242F15601}"/>
              </a:ext>
            </a:extLst>
          </p:cNvPr>
          <p:cNvSpPr>
            <a:spLocks noGrp="1"/>
          </p:cNvSpPr>
          <p:nvPr>
            <p:ph type="dt" sz="half" idx="2"/>
          </p:nvPr>
        </p:nvSpPr>
        <p:spPr bwMode="gray">
          <a:xfrm>
            <a:off x="364285" y="6396845"/>
            <a:ext cx="1170000" cy="461159"/>
          </a:xfrm>
          <a:prstGeom prst="rect">
            <a:avLst/>
          </a:prstGeom>
        </p:spPr>
        <p:txBody>
          <a:bodyPr vert="horz" lIns="0" tIns="0" rIns="0" bIns="0" rtlCol="0" anchor="ctr" anchorCtr="0">
            <a:noAutofit/>
          </a:bodyPr>
          <a:lstStyle>
            <a:lvl1pPr algn="l">
              <a:defRPr sz="750" b="1">
                <a:solidFill>
                  <a:schemeClr val="bg1"/>
                </a:solidFill>
              </a:defRPr>
            </a:lvl1pPr>
          </a:lstStyle>
          <a:p>
            <a:fld id="{5F7325A3-5315-1B4B-A0D9-112471EB5837}" type="datetime1">
              <a:rPr lang="fr-FR" cap="all" smtClean="0">
                <a:solidFill>
                  <a:srgbClr val="FFFFFF"/>
                </a:solidFill>
              </a:rPr>
              <a:pPr/>
              <a:t>12/07/2021</a:t>
            </a:fld>
            <a:endParaRPr lang="fr-FR" cap="all" dirty="0">
              <a:solidFill>
                <a:srgbClr val="FFFFFF"/>
              </a:solidFill>
            </a:endParaRPr>
          </a:p>
        </p:txBody>
      </p:sp>
      <p:sp>
        <p:nvSpPr>
          <p:cNvPr id="2" name="Titre 1"/>
          <p:cNvSpPr>
            <a:spLocks noGrp="1"/>
          </p:cNvSpPr>
          <p:nvPr>
            <p:ph type="title" hasCustomPrompt="1"/>
          </p:nvPr>
        </p:nvSpPr>
        <p:spPr bwMode="gray">
          <a:xfrm>
            <a:off x="359999" y="984000"/>
            <a:ext cx="8424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bg1"/>
            </a:solidFill>
          </a:ln>
        </p:spPr>
        <p:txBody>
          <a:bodyPr lIns="0" bIns="360000" anchor="ctr" anchorCtr="0"/>
          <a:lstStyle>
            <a:lvl1pPr marL="396000" indent="-396000">
              <a:buFont typeface="+mj-lt"/>
              <a:buAutoNum type="arabicPeriod"/>
              <a:defRPr sz="3250">
                <a:solidFill>
                  <a:schemeClr val="bg1"/>
                </a:solidFill>
              </a:defRPr>
            </a:lvl1pPr>
          </a:lstStyle>
          <a:p>
            <a:r>
              <a:rPr lang="fr-FR" dirty="0"/>
              <a:t>Titre</a:t>
            </a:r>
          </a:p>
        </p:txBody>
      </p:sp>
      <p:sp>
        <p:nvSpPr>
          <p:cNvPr id="10" name="Espace réservé du numéro de diapositive 5">
            <a:extLst>
              <a:ext uri="{FF2B5EF4-FFF2-40B4-BE49-F238E27FC236}">
                <a16:creationId xmlns:a16="http://schemas.microsoft.com/office/drawing/2014/main" xmlns="" id="{BE3965BE-3A81-1248-821F-39E8294A18F0}"/>
              </a:ext>
            </a:extLst>
          </p:cNvPr>
          <p:cNvSpPr>
            <a:spLocks noGrp="1"/>
          </p:cNvSpPr>
          <p:nvPr>
            <p:ph type="sldNum" sz="quarter" idx="4"/>
          </p:nvPr>
        </p:nvSpPr>
        <p:spPr bwMode="gray">
          <a:xfrm>
            <a:off x="7398713" y="6378000"/>
            <a:ext cx="1350000" cy="480000"/>
          </a:xfrm>
          <a:prstGeom prst="rect">
            <a:avLst/>
          </a:prstGeom>
        </p:spPr>
        <p:txBody>
          <a:bodyPr vert="horz" lIns="0" tIns="0" rIns="0" bIns="0" rtlCol="0" anchor="ctr" anchorCtr="0">
            <a:noAutofit/>
          </a:bodyPr>
          <a:lstStyle>
            <a:lvl1pPr algn="r">
              <a:defRPr sz="750" b="1">
                <a:solidFill>
                  <a:schemeClr val="bg1"/>
                </a:solidFill>
              </a:defRPr>
            </a:lvl1pPr>
          </a:lstStyle>
          <a:p>
            <a:fld id="{733122C9-A0B9-462F-8757-0847AD287B63}" type="slidenum">
              <a:rPr lang="fr-FR" smtClean="0">
                <a:solidFill>
                  <a:srgbClr val="FFFFFF"/>
                </a:solidFill>
              </a:rPr>
              <a:pPr/>
              <a:t>‹N°›</a:t>
            </a:fld>
            <a:endParaRPr lang="fr-FR" dirty="0">
              <a:solidFill>
                <a:srgbClr val="FFFFFF"/>
              </a:solidFill>
            </a:endParaRPr>
          </a:p>
        </p:txBody>
      </p:sp>
    </p:spTree>
    <p:extLst>
      <p:ext uri="{BB962C8B-B14F-4D97-AF65-F5344CB8AC3E}">
        <p14:creationId xmlns:p14="http://schemas.microsoft.com/office/powerpoint/2010/main" val="29834239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Chapitre">
    <p:spTree>
      <p:nvGrpSpPr>
        <p:cNvPr id="1" name=""/>
        <p:cNvGrpSpPr/>
        <p:nvPr/>
      </p:nvGrpSpPr>
      <p:grpSpPr>
        <a:xfrm>
          <a:off x="0" y="0"/>
          <a:ext cx="0" cy="0"/>
          <a:chOff x="0" y="0"/>
          <a:chExt cx="0" cy="0"/>
        </a:xfrm>
      </p:grpSpPr>
      <p:sp>
        <p:nvSpPr>
          <p:cNvPr id="3" name="Rectangle 2"/>
          <p:cNvSpPr/>
          <p:nvPr userDrawn="1"/>
        </p:nvSpPr>
        <p:spPr>
          <a:xfrm>
            <a:off x="0" y="1220757"/>
            <a:ext cx="9144000" cy="5688523"/>
          </a:xfrm>
          <a:prstGeom prst="rect">
            <a:avLst/>
          </a:prstGeom>
          <a:solidFill>
            <a:srgbClr val="000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FFFFFF"/>
              </a:solidFill>
            </a:endParaRPr>
          </a:p>
        </p:txBody>
      </p:sp>
      <p:sp>
        <p:nvSpPr>
          <p:cNvPr id="7" name="Espace réservé de la date 3">
            <a:extLst>
              <a:ext uri="{FF2B5EF4-FFF2-40B4-BE49-F238E27FC236}">
                <a16:creationId xmlns:a16="http://schemas.microsoft.com/office/drawing/2014/main" xmlns="" id="{02A90153-98CB-E943-A611-AD9242F15601}"/>
              </a:ext>
            </a:extLst>
          </p:cNvPr>
          <p:cNvSpPr>
            <a:spLocks noGrp="1"/>
          </p:cNvSpPr>
          <p:nvPr>
            <p:ph type="dt" sz="half" idx="2"/>
          </p:nvPr>
        </p:nvSpPr>
        <p:spPr bwMode="gray">
          <a:xfrm>
            <a:off x="364285" y="6396845"/>
            <a:ext cx="1170000" cy="461159"/>
          </a:xfrm>
          <a:prstGeom prst="rect">
            <a:avLst/>
          </a:prstGeom>
        </p:spPr>
        <p:txBody>
          <a:bodyPr vert="horz" lIns="0" tIns="0" rIns="0" bIns="0" rtlCol="0" anchor="ctr" anchorCtr="0">
            <a:noAutofit/>
          </a:bodyPr>
          <a:lstStyle>
            <a:lvl1pPr algn="l">
              <a:defRPr sz="750" b="1">
                <a:solidFill>
                  <a:schemeClr val="bg1"/>
                </a:solidFill>
              </a:defRPr>
            </a:lvl1pPr>
          </a:lstStyle>
          <a:p>
            <a:fld id="{5F7325A3-5315-1B4B-A0D9-112471EB5837}" type="datetime1">
              <a:rPr lang="fr-FR" cap="all" smtClean="0">
                <a:solidFill>
                  <a:srgbClr val="FFFFFF"/>
                </a:solidFill>
              </a:rPr>
              <a:pPr/>
              <a:t>12/07/2021</a:t>
            </a:fld>
            <a:endParaRPr lang="fr-FR" cap="all" dirty="0">
              <a:solidFill>
                <a:srgbClr val="FFFFFF"/>
              </a:solidFill>
            </a:endParaRPr>
          </a:p>
        </p:txBody>
      </p:sp>
      <p:sp>
        <p:nvSpPr>
          <p:cNvPr id="2" name="Titre 1"/>
          <p:cNvSpPr>
            <a:spLocks noGrp="1"/>
          </p:cNvSpPr>
          <p:nvPr>
            <p:ph type="title" hasCustomPrompt="1"/>
          </p:nvPr>
        </p:nvSpPr>
        <p:spPr bwMode="gray">
          <a:xfrm>
            <a:off x="359999" y="984000"/>
            <a:ext cx="8424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bg1"/>
            </a:solidFill>
          </a:ln>
        </p:spPr>
        <p:txBody>
          <a:bodyPr lIns="0" bIns="360000" anchor="ctr" anchorCtr="0"/>
          <a:lstStyle>
            <a:lvl1pPr marL="396000" indent="-396000">
              <a:buFont typeface="+mj-lt"/>
              <a:buAutoNum type="arabicPeriod"/>
              <a:defRPr sz="3250">
                <a:solidFill>
                  <a:schemeClr val="bg1"/>
                </a:solidFill>
              </a:defRPr>
            </a:lvl1pPr>
          </a:lstStyle>
          <a:p>
            <a:r>
              <a:rPr lang="fr-FR" dirty="0"/>
              <a:t>Titre</a:t>
            </a:r>
          </a:p>
        </p:txBody>
      </p:sp>
      <p:sp>
        <p:nvSpPr>
          <p:cNvPr id="10" name="Espace réservé du numéro de diapositive 5">
            <a:extLst>
              <a:ext uri="{FF2B5EF4-FFF2-40B4-BE49-F238E27FC236}">
                <a16:creationId xmlns:a16="http://schemas.microsoft.com/office/drawing/2014/main" xmlns="" id="{BE3965BE-3A81-1248-821F-39E8294A18F0}"/>
              </a:ext>
            </a:extLst>
          </p:cNvPr>
          <p:cNvSpPr>
            <a:spLocks noGrp="1"/>
          </p:cNvSpPr>
          <p:nvPr>
            <p:ph type="sldNum" sz="quarter" idx="4"/>
          </p:nvPr>
        </p:nvSpPr>
        <p:spPr bwMode="gray">
          <a:xfrm>
            <a:off x="7398713" y="6378000"/>
            <a:ext cx="1350000" cy="480000"/>
          </a:xfrm>
          <a:prstGeom prst="rect">
            <a:avLst/>
          </a:prstGeom>
        </p:spPr>
        <p:txBody>
          <a:bodyPr vert="horz" lIns="0" tIns="0" rIns="0" bIns="0" rtlCol="0" anchor="ctr" anchorCtr="0">
            <a:noAutofit/>
          </a:bodyPr>
          <a:lstStyle>
            <a:lvl1pPr algn="r">
              <a:defRPr sz="750" b="1">
                <a:solidFill>
                  <a:schemeClr val="bg1"/>
                </a:solidFill>
              </a:defRPr>
            </a:lvl1pPr>
          </a:lstStyle>
          <a:p>
            <a:fld id="{733122C9-A0B9-462F-8757-0847AD287B63}" type="slidenum">
              <a:rPr lang="fr-FR" smtClean="0">
                <a:solidFill>
                  <a:srgbClr val="FFFFFF"/>
                </a:solidFill>
              </a:rPr>
              <a:pPr/>
              <a:t>‹N°›</a:t>
            </a:fld>
            <a:endParaRPr lang="fr-FR" dirty="0">
              <a:solidFill>
                <a:srgbClr val="FFFFFF"/>
              </a:solidFill>
            </a:endParaRPr>
          </a:p>
        </p:txBody>
      </p:sp>
    </p:spTree>
    <p:extLst>
      <p:ext uri="{BB962C8B-B14F-4D97-AF65-F5344CB8AC3E}">
        <p14:creationId xmlns:p14="http://schemas.microsoft.com/office/powerpoint/2010/main" val="39841128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180000" cy="240000"/>
          </a:xfrm>
          <a:prstGeom prst="rect">
            <a:avLst/>
          </a:prstGeom>
          <a:ln>
            <a:solidFill>
              <a:schemeClr val="tx1">
                <a:alpha val="0"/>
              </a:schemeClr>
            </a:solidFill>
          </a:ln>
        </p:spPr>
        <p:txBody>
          <a:bodyPr/>
          <a:lstStyle>
            <a:lvl1pPr>
              <a:defRPr sz="100">
                <a:solidFill>
                  <a:schemeClr val="tx1">
                    <a:alpha val="0"/>
                  </a:schemeClr>
                </a:solidFill>
              </a:defRPr>
            </a:lvl1pPr>
          </a:lstStyle>
          <a:p>
            <a:fld id="{4EA19884-7A29-DC4E-9311-A62E54788E52}" type="datetime1">
              <a:rPr lang="fr-FR" smtClean="0">
                <a:solidFill>
                  <a:srgbClr val="000000">
                    <a:alpha val="0"/>
                  </a:srgbClr>
                </a:solidFill>
              </a:rPr>
              <a:pPr/>
              <a:t>12/07/2021</a:t>
            </a:fld>
            <a:endParaRPr lang="fr-FR" dirty="0">
              <a:solidFill>
                <a:srgbClr val="000000">
                  <a:alpha val="0"/>
                </a:srgbClr>
              </a:solidFill>
            </a:endParaRPr>
          </a:p>
        </p:txBody>
      </p:sp>
      <p:sp>
        <p:nvSpPr>
          <p:cNvPr id="6" name="Espace réservé du numéro de diapositive 5"/>
          <p:cNvSpPr>
            <a:spLocks noGrp="1"/>
          </p:cNvSpPr>
          <p:nvPr>
            <p:ph type="sldNum" sz="quarter" idx="12"/>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solidFill>
                  <a:srgbClr val="000000">
                    <a:alpha val="0"/>
                  </a:srgbClr>
                </a:solidFill>
              </a:rPr>
              <a:pPr/>
              <a:t>‹N°›</a:t>
            </a:fld>
            <a:endParaRPr lang="fr-FR" dirty="0">
              <a:solidFill>
                <a:srgbClr val="000000">
                  <a:alpha val="0"/>
                </a:srgbClr>
              </a:solidFill>
            </a:endParaRPr>
          </a:p>
        </p:txBody>
      </p:sp>
      <p:sp>
        <p:nvSpPr>
          <p:cNvPr id="7" name="Titre 6"/>
          <p:cNvSpPr>
            <a:spLocks noGrp="1"/>
          </p:cNvSpPr>
          <p:nvPr>
            <p:ph type="title" hasCustomPrompt="1"/>
          </p:nvPr>
        </p:nvSpPr>
        <p:spPr bwMode="gray">
          <a:xfrm>
            <a:off x="0" y="0"/>
            <a:ext cx="180000" cy="24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5536" y="452672"/>
            <a:ext cx="4176464" cy="4635151"/>
          </a:xfrm>
          <a:prstGeom prst="rect">
            <a:avLst/>
          </a:prstGeom>
        </p:spPr>
      </p:pic>
      <p:pic>
        <p:nvPicPr>
          <p:cNvPr id="10" name="Imag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36301" y="698643"/>
            <a:ext cx="851561" cy="758941"/>
          </a:xfrm>
          <a:prstGeom prst="rect">
            <a:avLst/>
          </a:prstGeom>
        </p:spPr>
      </p:pic>
      <p:sp>
        <p:nvSpPr>
          <p:cNvPr id="12" name="ZoneTexte 11"/>
          <p:cNvSpPr txBox="1"/>
          <p:nvPr userDrawn="1"/>
        </p:nvSpPr>
        <p:spPr>
          <a:xfrm>
            <a:off x="6084173" y="1604801"/>
            <a:ext cx="2185681" cy="507831"/>
          </a:xfrm>
          <a:prstGeom prst="rect">
            <a:avLst/>
          </a:prstGeom>
          <a:noFill/>
        </p:spPr>
        <p:txBody>
          <a:bodyPr wrap="square" rtlCol="0">
            <a:spAutoFit/>
          </a:bodyPr>
          <a:lstStyle/>
          <a:p>
            <a:pPr algn="ctr"/>
            <a:r>
              <a:rPr lang="fr-FR" sz="900" i="1" dirty="0" smtClean="0">
                <a:solidFill>
                  <a:srgbClr val="003399"/>
                </a:solidFill>
              </a:rPr>
              <a:t>Fonds social européen</a:t>
            </a:r>
          </a:p>
          <a:p>
            <a:pPr algn="ctr"/>
            <a:r>
              <a:rPr lang="fr-FR" sz="900" i="1" dirty="0" smtClean="0">
                <a:solidFill>
                  <a:srgbClr val="003399"/>
                </a:solidFill>
              </a:rPr>
              <a:t>Programme opérationnel « Emploi et inclusion en métropole » 2014-2020</a:t>
            </a:r>
            <a:endParaRPr lang="fr-FR" sz="900" i="1" dirty="0">
              <a:solidFill>
                <a:srgbClr val="003399"/>
              </a:solidFill>
            </a:endParaRPr>
          </a:p>
        </p:txBody>
      </p:sp>
      <p:pic>
        <p:nvPicPr>
          <p:cNvPr id="13" name="Imag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28184" y="698728"/>
            <a:ext cx="755134" cy="834741"/>
          </a:xfrm>
          <a:prstGeom prst="rect">
            <a:avLst/>
          </a:prstGeom>
        </p:spPr>
      </p:pic>
    </p:spTree>
    <p:extLst>
      <p:ext uri="{BB962C8B-B14F-4D97-AF65-F5344CB8AC3E}">
        <p14:creationId xmlns:p14="http://schemas.microsoft.com/office/powerpoint/2010/main" val="47746925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re / sous-titre / texte">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xmlns="" id="{5A4F0766-6309-644C-9BCE-2E607A270B78}"/>
              </a:ext>
            </a:extLst>
          </p:cNvPr>
          <p:cNvSpPr>
            <a:spLocks noGrp="1"/>
          </p:cNvSpPr>
          <p:nvPr>
            <p:ph type="sldNum" sz="quarter" idx="12"/>
          </p:nvPr>
        </p:nvSpPr>
        <p:spPr/>
        <p:txBody>
          <a:bodyPr/>
          <a:lstStyle/>
          <a:p>
            <a:fld id="{733122C9-A0B9-462F-8757-0847AD287B63}" type="slidenum">
              <a:rPr lang="fr-FR" smtClean="0">
                <a:solidFill>
                  <a:srgbClr val="000000"/>
                </a:solidFill>
              </a:rPr>
              <a:pPr/>
              <a:t>‹N°›</a:t>
            </a:fld>
            <a:endParaRPr lang="fr-FR" dirty="0">
              <a:solidFill>
                <a:srgbClr val="000000"/>
              </a:solidFill>
            </a:endParaRPr>
          </a:p>
        </p:txBody>
      </p:sp>
      <p:sp>
        <p:nvSpPr>
          <p:cNvPr id="9" name="Espace réservé de la date 3">
            <a:extLst>
              <a:ext uri="{FF2B5EF4-FFF2-40B4-BE49-F238E27FC236}">
                <a16:creationId xmlns:a16="http://schemas.microsoft.com/office/drawing/2014/main" xmlns="" id="{E9918C01-3017-D749-B811-9FCBA8038409}"/>
              </a:ext>
            </a:extLst>
          </p:cNvPr>
          <p:cNvSpPr>
            <a:spLocks noGrp="1"/>
          </p:cNvSpPr>
          <p:nvPr>
            <p:ph type="dt" sz="half" idx="2"/>
          </p:nvPr>
        </p:nvSpPr>
        <p:spPr bwMode="gray">
          <a:xfrm>
            <a:off x="323850" y="6396842"/>
            <a:ext cx="1170000" cy="461159"/>
          </a:xfrm>
          <a:prstGeom prst="rect">
            <a:avLst/>
          </a:prstGeom>
        </p:spPr>
        <p:txBody>
          <a:bodyPr vert="horz" lIns="0" tIns="0" rIns="0" bIns="0" rtlCol="0" anchor="ctr" anchorCtr="0">
            <a:noAutofit/>
          </a:bodyPr>
          <a:lstStyle>
            <a:lvl1pPr algn="l">
              <a:defRPr sz="750" b="1">
                <a:solidFill>
                  <a:schemeClr val="tx1"/>
                </a:solidFill>
              </a:defRPr>
            </a:lvl1pPr>
          </a:lstStyle>
          <a:p>
            <a:fld id="{6A4A60EE-9D13-3442-9796-E718C6343EC1}" type="datetime1">
              <a:rPr lang="fr-FR" cap="all" smtClean="0">
                <a:solidFill>
                  <a:srgbClr val="000000"/>
                </a:solidFill>
              </a:rPr>
              <a:pPr/>
              <a:t>12/07/2021</a:t>
            </a:fld>
            <a:endParaRPr lang="fr-FR" cap="all" dirty="0">
              <a:solidFill>
                <a:srgbClr val="000000"/>
              </a:solidFill>
            </a:endParaRPr>
          </a:p>
        </p:txBody>
      </p:sp>
      <p:sp>
        <p:nvSpPr>
          <p:cNvPr id="16" name="Espace réservé du texte 7">
            <a:extLst>
              <a:ext uri="{FF2B5EF4-FFF2-40B4-BE49-F238E27FC236}">
                <a16:creationId xmlns:a16="http://schemas.microsoft.com/office/drawing/2014/main" xmlns="" id="{EB9C9A62-C54B-3841-9346-5A54D3715808}"/>
              </a:ext>
            </a:extLst>
          </p:cNvPr>
          <p:cNvSpPr>
            <a:spLocks noGrp="1"/>
          </p:cNvSpPr>
          <p:nvPr>
            <p:ph type="body" sz="quarter" idx="13" hasCustomPrompt="1"/>
          </p:nvPr>
        </p:nvSpPr>
        <p:spPr bwMode="gray">
          <a:xfrm>
            <a:off x="323851" y="1856927"/>
            <a:ext cx="8424614" cy="323935"/>
          </a:xfrm>
        </p:spPr>
        <p:txBody>
          <a:bodyPr/>
          <a:lstStyle>
            <a:lvl1pPr marL="9525" indent="85725">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xmlns="" id="{8B219A12-DAFE-504E-9ED9-CFD78BD6A790}"/>
              </a:ext>
            </a:extLst>
          </p:cNvPr>
          <p:cNvSpPr>
            <a:spLocks noGrp="1"/>
          </p:cNvSpPr>
          <p:nvPr>
            <p:ph type="title" hasCustomPrompt="1"/>
          </p:nvPr>
        </p:nvSpPr>
        <p:spPr>
          <a:xfrm>
            <a:off x="323851" y="1136939"/>
            <a:ext cx="8424863" cy="719988"/>
          </a:xfrm>
        </p:spPr>
        <p:txBody>
          <a:bodyPr/>
          <a:lstStyle/>
          <a:p>
            <a:r>
              <a:rPr lang="fr-FR" dirty="0"/>
              <a:t>Titre</a:t>
            </a:r>
          </a:p>
        </p:txBody>
      </p:sp>
      <p:sp>
        <p:nvSpPr>
          <p:cNvPr id="8" name="Espace réservé du texte 11">
            <a:extLst>
              <a:ext uri="{FF2B5EF4-FFF2-40B4-BE49-F238E27FC236}">
                <a16:creationId xmlns:a16="http://schemas.microsoft.com/office/drawing/2014/main" xmlns="" id="{0AF74C14-DE22-FE4D-B865-03FBE975D57C}"/>
              </a:ext>
            </a:extLst>
          </p:cNvPr>
          <p:cNvSpPr>
            <a:spLocks noGrp="1"/>
          </p:cNvSpPr>
          <p:nvPr>
            <p:ph type="body" sz="quarter" idx="14" hasCustomPrompt="1"/>
          </p:nvPr>
        </p:nvSpPr>
        <p:spPr bwMode="gray">
          <a:xfrm>
            <a:off x="323850" y="2276872"/>
            <a:ext cx="8424334"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2577011343"/>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ommai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solidFill>
                  <a:srgbClr val="000000"/>
                </a:solidFill>
              </a:rPr>
              <a:pPr/>
              <a:t>‹N°›</a:t>
            </a:fld>
            <a:endParaRPr lang="fr-FR" dirty="0">
              <a:solidFill>
                <a:srgbClr val="000000"/>
              </a:solidFill>
            </a:endParaRPr>
          </a:p>
        </p:txBody>
      </p:sp>
      <p:sp>
        <p:nvSpPr>
          <p:cNvPr id="8" name="Espace réservé du texte 7"/>
          <p:cNvSpPr>
            <a:spLocks noGrp="1"/>
          </p:cNvSpPr>
          <p:nvPr>
            <p:ph type="body" sz="quarter" idx="13" hasCustomPrompt="1"/>
          </p:nvPr>
        </p:nvSpPr>
        <p:spPr bwMode="gray">
          <a:xfrm>
            <a:off x="323528" y="2084851"/>
            <a:ext cx="2520000" cy="3840427"/>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2084851"/>
            <a:ext cx="2520000" cy="3814349"/>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2084851"/>
            <a:ext cx="2520000" cy="3814349"/>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23" name="Espace réservé de la date 3">
            <a:extLst>
              <a:ext uri="{FF2B5EF4-FFF2-40B4-BE49-F238E27FC236}">
                <a16:creationId xmlns:a16="http://schemas.microsoft.com/office/drawing/2014/main" xmlns="" id="{15CA4CAF-6729-AB4D-9354-99C08AEAB1B8}"/>
              </a:ext>
            </a:extLst>
          </p:cNvPr>
          <p:cNvSpPr>
            <a:spLocks noGrp="1"/>
          </p:cNvSpPr>
          <p:nvPr>
            <p:ph type="dt" sz="half" idx="2"/>
          </p:nvPr>
        </p:nvSpPr>
        <p:spPr bwMode="gray">
          <a:xfrm>
            <a:off x="323851" y="6396842"/>
            <a:ext cx="1210435" cy="461159"/>
          </a:xfrm>
          <a:prstGeom prst="rect">
            <a:avLst/>
          </a:prstGeom>
        </p:spPr>
        <p:txBody>
          <a:bodyPr vert="horz" lIns="0" tIns="0" rIns="0" bIns="0" rtlCol="0" anchor="ctr" anchorCtr="0">
            <a:noAutofit/>
          </a:bodyPr>
          <a:lstStyle>
            <a:lvl1pPr algn="l">
              <a:defRPr sz="750" b="1">
                <a:solidFill>
                  <a:schemeClr val="tx1"/>
                </a:solidFill>
              </a:defRPr>
            </a:lvl1pPr>
          </a:lstStyle>
          <a:p>
            <a:fld id="{251C71F6-E0A6-1740-B64F-38F332886BAF}" type="datetime1">
              <a:rPr lang="fr-FR" cap="all" smtClean="0">
                <a:solidFill>
                  <a:srgbClr val="000000"/>
                </a:solidFill>
              </a:rPr>
              <a:pPr/>
              <a:t>12/07/2021</a:t>
            </a:fld>
            <a:endParaRPr lang="fr-FR" cap="all" dirty="0">
              <a:solidFill>
                <a:srgbClr val="000000"/>
              </a:solidFill>
            </a:endParaRPr>
          </a:p>
        </p:txBody>
      </p:sp>
      <p:sp>
        <p:nvSpPr>
          <p:cNvPr id="25" name="Titre 18">
            <a:extLst>
              <a:ext uri="{FF2B5EF4-FFF2-40B4-BE49-F238E27FC236}">
                <a16:creationId xmlns:a16="http://schemas.microsoft.com/office/drawing/2014/main" xmlns="" id="{8909A550-9D66-7141-BF64-73CAD209688B}"/>
              </a:ext>
            </a:extLst>
          </p:cNvPr>
          <p:cNvSpPr>
            <a:spLocks noGrp="1"/>
          </p:cNvSpPr>
          <p:nvPr>
            <p:ph type="title" hasCustomPrompt="1"/>
          </p:nvPr>
        </p:nvSpPr>
        <p:spPr>
          <a:xfrm>
            <a:off x="323851" y="1220755"/>
            <a:ext cx="8424863" cy="719988"/>
          </a:xfrm>
        </p:spPr>
        <p:txBody>
          <a:bodyPr/>
          <a:lstStyle/>
          <a:p>
            <a:r>
              <a:rPr lang="fr-FR" dirty="0"/>
              <a:t>Sommaire</a:t>
            </a:r>
          </a:p>
        </p:txBody>
      </p:sp>
    </p:spTree>
    <p:extLst>
      <p:ext uri="{BB962C8B-B14F-4D97-AF65-F5344CB8AC3E}">
        <p14:creationId xmlns:p14="http://schemas.microsoft.com/office/powerpoint/2010/main" val="2024015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lonnes de text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solidFill>
                  <a:srgbClr val="000000"/>
                </a:solidFill>
              </a:rPr>
              <a:pPr/>
              <a:t>‹N°›</a:t>
            </a:fld>
            <a:endParaRPr lang="fr-FR" dirty="0">
              <a:solidFill>
                <a:srgbClr val="000000"/>
              </a:solidFill>
            </a:endParaRPr>
          </a:p>
        </p:txBody>
      </p:sp>
      <p:sp>
        <p:nvSpPr>
          <p:cNvPr id="23" name="Espace réservé de la date 3">
            <a:extLst>
              <a:ext uri="{FF2B5EF4-FFF2-40B4-BE49-F238E27FC236}">
                <a16:creationId xmlns:a16="http://schemas.microsoft.com/office/drawing/2014/main" xmlns="" id="{15CA4CAF-6729-AB4D-9354-99C08AEAB1B8}"/>
              </a:ext>
            </a:extLst>
          </p:cNvPr>
          <p:cNvSpPr>
            <a:spLocks noGrp="1"/>
          </p:cNvSpPr>
          <p:nvPr>
            <p:ph type="dt" sz="half" idx="2"/>
          </p:nvPr>
        </p:nvSpPr>
        <p:spPr bwMode="gray">
          <a:xfrm>
            <a:off x="323851" y="6396842"/>
            <a:ext cx="1210435" cy="461159"/>
          </a:xfrm>
          <a:prstGeom prst="rect">
            <a:avLst/>
          </a:prstGeom>
        </p:spPr>
        <p:txBody>
          <a:bodyPr vert="horz" lIns="0" tIns="0" rIns="0" bIns="0" rtlCol="0" anchor="ctr" anchorCtr="0">
            <a:noAutofit/>
          </a:bodyPr>
          <a:lstStyle>
            <a:lvl1pPr algn="l">
              <a:defRPr sz="750" b="1">
                <a:solidFill>
                  <a:schemeClr val="tx1"/>
                </a:solidFill>
              </a:defRPr>
            </a:lvl1pPr>
          </a:lstStyle>
          <a:p>
            <a:fld id="{5E6183FC-BA60-7C49-ABF3-B50982741576}" type="datetime1">
              <a:rPr lang="fr-FR" cap="all" smtClean="0">
                <a:solidFill>
                  <a:srgbClr val="000000"/>
                </a:solidFill>
              </a:rPr>
              <a:pPr/>
              <a:t>12/07/2021</a:t>
            </a:fld>
            <a:endParaRPr lang="fr-FR" cap="all" dirty="0">
              <a:solidFill>
                <a:srgbClr val="000000"/>
              </a:solidFill>
            </a:endParaRPr>
          </a:p>
        </p:txBody>
      </p:sp>
      <p:sp>
        <p:nvSpPr>
          <p:cNvPr id="11" name="Espace réservé du texte 7">
            <a:extLst>
              <a:ext uri="{FF2B5EF4-FFF2-40B4-BE49-F238E27FC236}">
                <a16:creationId xmlns:a16="http://schemas.microsoft.com/office/drawing/2014/main" xmlns="" id="{D4959A1A-C7DE-6748-A32B-7732F0ACFCF1}"/>
              </a:ext>
            </a:extLst>
          </p:cNvPr>
          <p:cNvSpPr>
            <a:spLocks noGrp="1"/>
          </p:cNvSpPr>
          <p:nvPr>
            <p:ph type="body" sz="quarter" idx="16" hasCustomPrompt="1"/>
          </p:nvPr>
        </p:nvSpPr>
        <p:spPr bwMode="gray">
          <a:xfrm>
            <a:off x="323851" y="1856927"/>
            <a:ext cx="8424614" cy="323935"/>
          </a:xfrm>
        </p:spPr>
        <p:txBody>
          <a:bodyPr/>
          <a:lstStyle>
            <a:lvl1pPr marL="0" indent="95250">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2" name="Titre 18">
            <a:extLst>
              <a:ext uri="{FF2B5EF4-FFF2-40B4-BE49-F238E27FC236}">
                <a16:creationId xmlns:a16="http://schemas.microsoft.com/office/drawing/2014/main" xmlns="" id="{5919F96B-C5FF-5146-9075-19E07CEBB750}"/>
              </a:ext>
            </a:extLst>
          </p:cNvPr>
          <p:cNvSpPr>
            <a:spLocks noGrp="1"/>
          </p:cNvSpPr>
          <p:nvPr>
            <p:ph type="title" hasCustomPrompt="1"/>
          </p:nvPr>
        </p:nvSpPr>
        <p:spPr>
          <a:xfrm>
            <a:off x="323851" y="1102423"/>
            <a:ext cx="8424863" cy="719988"/>
          </a:xfrm>
        </p:spPr>
        <p:txBody>
          <a:bodyPr/>
          <a:lstStyle/>
          <a:p>
            <a:r>
              <a:rPr lang="fr-FR" dirty="0"/>
              <a:t>Titre</a:t>
            </a:r>
          </a:p>
        </p:txBody>
      </p:sp>
      <p:sp>
        <p:nvSpPr>
          <p:cNvPr id="13" name="Espace réservé du texte 11">
            <a:extLst>
              <a:ext uri="{FF2B5EF4-FFF2-40B4-BE49-F238E27FC236}">
                <a16:creationId xmlns:a16="http://schemas.microsoft.com/office/drawing/2014/main" xmlns="" id="{AC8956DD-B832-6147-8A66-A70995085BBE}"/>
              </a:ext>
            </a:extLst>
          </p:cNvPr>
          <p:cNvSpPr>
            <a:spLocks noGrp="1"/>
          </p:cNvSpPr>
          <p:nvPr>
            <p:ph type="body" sz="quarter" idx="17" hasCustomPrompt="1"/>
          </p:nvPr>
        </p:nvSpPr>
        <p:spPr bwMode="gray">
          <a:xfrm>
            <a:off x="323528" y="2276872"/>
            <a:ext cx="2556471"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a:extLst>
              <a:ext uri="{FF2B5EF4-FFF2-40B4-BE49-F238E27FC236}">
                <a16:creationId xmlns:a16="http://schemas.microsoft.com/office/drawing/2014/main" xmlns="" id="{DF66E72C-274C-AC4E-B20B-393EBD9A7172}"/>
              </a:ext>
            </a:extLst>
          </p:cNvPr>
          <p:cNvSpPr>
            <a:spLocks noGrp="1"/>
          </p:cNvSpPr>
          <p:nvPr>
            <p:ph type="body" sz="quarter" idx="14" hasCustomPrompt="1"/>
          </p:nvPr>
        </p:nvSpPr>
        <p:spPr bwMode="gray">
          <a:xfrm>
            <a:off x="3275856" y="2276872"/>
            <a:ext cx="2520000"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11">
            <a:extLst>
              <a:ext uri="{FF2B5EF4-FFF2-40B4-BE49-F238E27FC236}">
                <a16:creationId xmlns:a16="http://schemas.microsoft.com/office/drawing/2014/main" xmlns="" id="{10D42E91-F78E-1D46-9374-4446D0F57965}"/>
              </a:ext>
            </a:extLst>
          </p:cNvPr>
          <p:cNvSpPr>
            <a:spLocks noGrp="1"/>
          </p:cNvSpPr>
          <p:nvPr>
            <p:ph type="body" sz="quarter" idx="18" hasCustomPrompt="1"/>
          </p:nvPr>
        </p:nvSpPr>
        <p:spPr bwMode="gray">
          <a:xfrm>
            <a:off x="6228184" y="2276872"/>
            <a:ext cx="2520000"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19137166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re, sous-titre, textes 3 et image ">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solidFill>
                  <a:srgbClr val="000000"/>
                </a:solidFill>
              </a:rPr>
              <a:pPr/>
              <a:t>‹N°›</a:t>
            </a:fld>
            <a:endParaRPr lang="fr-FR" dirty="0">
              <a:solidFill>
                <a:srgbClr val="000000"/>
              </a:solidFill>
            </a:endParaRPr>
          </a:p>
        </p:txBody>
      </p:sp>
      <p:sp>
        <p:nvSpPr>
          <p:cNvPr id="12" name="Espace réservé du texte 11"/>
          <p:cNvSpPr>
            <a:spLocks noGrp="1"/>
          </p:cNvSpPr>
          <p:nvPr>
            <p:ph type="body" sz="quarter" idx="14" hasCustomPrompt="1"/>
          </p:nvPr>
        </p:nvSpPr>
        <p:spPr bwMode="gray">
          <a:xfrm>
            <a:off x="323528" y="2276872"/>
            <a:ext cx="2520000"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a16="http://schemas.microsoft.com/office/drawing/2014/main" xmlns="" id="{CEFA8BB7-D3E4-254A-BB0E-3D1C8C64E198}"/>
              </a:ext>
            </a:extLst>
          </p:cNvPr>
          <p:cNvSpPr>
            <a:spLocks noGrp="1"/>
          </p:cNvSpPr>
          <p:nvPr>
            <p:ph type="dt" sz="half" idx="2"/>
          </p:nvPr>
        </p:nvSpPr>
        <p:spPr bwMode="gray">
          <a:xfrm>
            <a:off x="323851" y="6396842"/>
            <a:ext cx="1210435" cy="461159"/>
          </a:xfrm>
          <a:prstGeom prst="rect">
            <a:avLst/>
          </a:prstGeom>
        </p:spPr>
        <p:txBody>
          <a:bodyPr vert="horz" lIns="0" tIns="0" rIns="0" bIns="0" rtlCol="0" anchor="ctr" anchorCtr="0">
            <a:noAutofit/>
          </a:bodyPr>
          <a:lstStyle>
            <a:lvl1pPr algn="l">
              <a:defRPr sz="750" b="1">
                <a:solidFill>
                  <a:schemeClr val="tx1"/>
                </a:solidFill>
              </a:defRPr>
            </a:lvl1pPr>
          </a:lstStyle>
          <a:p>
            <a:fld id="{0597CDB5-73DC-8641-8CC1-FAD9379FD627}" type="datetime1">
              <a:rPr lang="fr-FR" cap="all" smtClean="0">
                <a:solidFill>
                  <a:srgbClr val="000000"/>
                </a:solidFill>
              </a:rPr>
              <a:pPr/>
              <a:t>12/07/2021</a:t>
            </a:fld>
            <a:endParaRPr lang="fr-FR" cap="all" dirty="0">
              <a:solidFill>
                <a:srgbClr val="000000"/>
              </a:solidFill>
            </a:endParaRPr>
          </a:p>
        </p:txBody>
      </p:sp>
      <p:sp>
        <p:nvSpPr>
          <p:cNvPr id="18" name="Espace réservé du texte 7">
            <a:extLst>
              <a:ext uri="{FF2B5EF4-FFF2-40B4-BE49-F238E27FC236}">
                <a16:creationId xmlns:a16="http://schemas.microsoft.com/office/drawing/2014/main" xmlns="" id="{35840C24-F178-C44C-B5A1-3EB8F3EF4B92}"/>
              </a:ext>
            </a:extLst>
          </p:cNvPr>
          <p:cNvSpPr>
            <a:spLocks noGrp="1"/>
          </p:cNvSpPr>
          <p:nvPr>
            <p:ph type="body" sz="quarter" idx="13" hasCustomPrompt="1"/>
          </p:nvPr>
        </p:nvSpPr>
        <p:spPr bwMode="gray">
          <a:xfrm>
            <a:off x="323851" y="1856927"/>
            <a:ext cx="8424614" cy="323935"/>
          </a:xfrm>
        </p:spPr>
        <p:txBody>
          <a:bodyPr/>
          <a:lstStyle>
            <a:lvl1pPr marL="0" indent="95250">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xmlns="" id="{0271A58A-1CC5-D145-89AA-12537E5CE304}"/>
              </a:ext>
            </a:extLst>
          </p:cNvPr>
          <p:cNvSpPr>
            <a:spLocks noGrp="1"/>
          </p:cNvSpPr>
          <p:nvPr>
            <p:ph type="title" hasCustomPrompt="1"/>
          </p:nvPr>
        </p:nvSpPr>
        <p:spPr>
          <a:xfrm>
            <a:off x="323851" y="1102423"/>
            <a:ext cx="8424863" cy="719988"/>
          </a:xfrm>
        </p:spPr>
        <p:txBody>
          <a:bodyPr/>
          <a:lstStyle/>
          <a:p>
            <a:r>
              <a:rPr lang="fr-FR" dirty="0"/>
              <a:t>Titre</a:t>
            </a:r>
          </a:p>
        </p:txBody>
      </p:sp>
      <p:sp>
        <p:nvSpPr>
          <p:cNvPr id="8" name="Espace réservé pour une image  7">
            <a:extLst>
              <a:ext uri="{FF2B5EF4-FFF2-40B4-BE49-F238E27FC236}">
                <a16:creationId xmlns:a16="http://schemas.microsoft.com/office/drawing/2014/main" xmlns="" id="{7004A35F-FCE5-0248-9AD4-C4E7502EF166}"/>
              </a:ext>
            </a:extLst>
          </p:cNvPr>
          <p:cNvSpPr>
            <a:spLocks noGrp="1"/>
          </p:cNvSpPr>
          <p:nvPr>
            <p:ph type="pic" sz="quarter" idx="15"/>
          </p:nvPr>
        </p:nvSpPr>
        <p:spPr>
          <a:xfrm>
            <a:off x="3131840" y="2276872"/>
            <a:ext cx="5616624" cy="3840427"/>
          </a:xfrm>
        </p:spPr>
        <p:txBody>
          <a:bodyPr/>
          <a:lstStyle/>
          <a:p>
            <a:r>
              <a:rPr lang="fr-FR" dirty="0" smtClean="0"/>
              <a:t>Cliquez sur l'icône pour ajouter une image</a:t>
            </a:r>
            <a:endParaRPr lang="fr-FR" dirty="0"/>
          </a:p>
        </p:txBody>
      </p:sp>
    </p:spTree>
    <p:extLst>
      <p:ext uri="{BB962C8B-B14F-4D97-AF65-F5344CB8AC3E}">
        <p14:creationId xmlns:p14="http://schemas.microsoft.com/office/powerpoint/2010/main" val="27270877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_Titre, sous-titre, textes 3, et graphique ">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solidFill>
                  <a:srgbClr val="000000"/>
                </a:solidFill>
              </a:rPr>
              <a:pPr/>
              <a:t>‹N°›</a:t>
            </a:fld>
            <a:endParaRPr lang="fr-FR" dirty="0">
              <a:solidFill>
                <a:srgbClr val="000000"/>
              </a:solidFill>
            </a:endParaRPr>
          </a:p>
        </p:txBody>
      </p:sp>
      <p:sp>
        <p:nvSpPr>
          <p:cNvPr id="12" name="Espace réservé du texte 11"/>
          <p:cNvSpPr>
            <a:spLocks noGrp="1"/>
          </p:cNvSpPr>
          <p:nvPr>
            <p:ph type="body" sz="quarter" idx="14" hasCustomPrompt="1"/>
          </p:nvPr>
        </p:nvSpPr>
        <p:spPr bwMode="gray">
          <a:xfrm>
            <a:off x="6228184" y="2276872"/>
            <a:ext cx="2520000" cy="3840427"/>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7" name="Espace réservé de la date 3">
            <a:extLst>
              <a:ext uri="{FF2B5EF4-FFF2-40B4-BE49-F238E27FC236}">
                <a16:creationId xmlns:a16="http://schemas.microsoft.com/office/drawing/2014/main" xmlns="" id="{CEFA8BB7-D3E4-254A-BB0E-3D1C8C64E198}"/>
              </a:ext>
            </a:extLst>
          </p:cNvPr>
          <p:cNvSpPr>
            <a:spLocks noGrp="1"/>
          </p:cNvSpPr>
          <p:nvPr>
            <p:ph type="dt" sz="half" idx="2"/>
          </p:nvPr>
        </p:nvSpPr>
        <p:spPr bwMode="gray">
          <a:xfrm>
            <a:off x="323851" y="6396842"/>
            <a:ext cx="1210435" cy="461159"/>
          </a:xfrm>
          <a:prstGeom prst="rect">
            <a:avLst/>
          </a:prstGeom>
        </p:spPr>
        <p:txBody>
          <a:bodyPr vert="horz" lIns="0" tIns="0" rIns="0" bIns="0" rtlCol="0" anchor="ctr" anchorCtr="0">
            <a:noAutofit/>
          </a:bodyPr>
          <a:lstStyle>
            <a:lvl1pPr algn="l">
              <a:defRPr sz="750" b="1">
                <a:solidFill>
                  <a:schemeClr val="tx1"/>
                </a:solidFill>
              </a:defRPr>
            </a:lvl1pPr>
          </a:lstStyle>
          <a:p>
            <a:fld id="{8E1290DD-BE4D-794B-919C-D565D1B9C67D}" type="datetime1">
              <a:rPr lang="fr-FR" cap="all" smtClean="0">
                <a:solidFill>
                  <a:srgbClr val="000000"/>
                </a:solidFill>
              </a:rPr>
              <a:pPr/>
              <a:t>12/07/2021</a:t>
            </a:fld>
            <a:endParaRPr lang="fr-FR" cap="all" dirty="0">
              <a:solidFill>
                <a:srgbClr val="000000"/>
              </a:solidFill>
            </a:endParaRPr>
          </a:p>
        </p:txBody>
      </p:sp>
      <p:sp>
        <p:nvSpPr>
          <p:cNvPr id="18" name="Espace réservé du texte 7">
            <a:extLst>
              <a:ext uri="{FF2B5EF4-FFF2-40B4-BE49-F238E27FC236}">
                <a16:creationId xmlns:a16="http://schemas.microsoft.com/office/drawing/2014/main" xmlns="" id="{35840C24-F178-C44C-B5A1-3EB8F3EF4B92}"/>
              </a:ext>
            </a:extLst>
          </p:cNvPr>
          <p:cNvSpPr>
            <a:spLocks noGrp="1"/>
          </p:cNvSpPr>
          <p:nvPr>
            <p:ph type="body" sz="quarter" idx="13" hasCustomPrompt="1"/>
          </p:nvPr>
        </p:nvSpPr>
        <p:spPr bwMode="gray">
          <a:xfrm>
            <a:off x="323851" y="1856927"/>
            <a:ext cx="8424614" cy="323935"/>
          </a:xfrm>
        </p:spPr>
        <p:txBody>
          <a:bodyPr/>
          <a:lstStyle>
            <a:lvl1pPr marL="0" indent="95250">
              <a:spcBef>
                <a:spcPts val="400"/>
              </a:spcBef>
              <a:spcAft>
                <a:spcPts val="800"/>
              </a:spcAft>
              <a:buFont typeface="+mj-lt"/>
              <a:buNone/>
              <a:tabLst/>
              <a:defRPr sz="1500" b="1">
                <a:solidFill>
                  <a:schemeClr val="tx1">
                    <a:lumMod val="50000"/>
                    <a:lumOff val="50000"/>
                  </a:schemeClr>
                </a:solidFill>
              </a:defRPr>
            </a:lvl1pPr>
            <a:lvl2pPr marL="324000" indent="-144000">
              <a:spcBef>
                <a:spcPts val="600"/>
              </a:spcBef>
              <a:spcAft>
                <a:spcPts val="800"/>
              </a:spcAft>
              <a:buFont typeface="+mj-lt"/>
              <a:buAutoNum type="alphaLcPeriod"/>
              <a:defRPr/>
            </a:lvl2pPr>
          </a:lstStyle>
          <a:p>
            <a:pPr lvl="0"/>
            <a:r>
              <a:rPr lang="fr-FR" dirty="0"/>
              <a:t>Sous-titre</a:t>
            </a:r>
          </a:p>
          <a:p>
            <a:pPr lvl="0"/>
            <a:endParaRPr lang="fr-FR" dirty="0"/>
          </a:p>
        </p:txBody>
      </p:sp>
      <p:sp>
        <p:nvSpPr>
          <p:cNvPr id="19" name="Titre 18">
            <a:extLst>
              <a:ext uri="{FF2B5EF4-FFF2-40B4-BE49-F238E27FC236}">
                <a16:creationId xmlns:a16="http://schemas.microsoft.com/office/drawing/2014/main" xmlns="" id="{0271A58A-1CC5-D145-89AA-12537E5CE304}"/>
              </a:ext>
            </a:extLst>
          </p:cNvPr>
          <p:cNvSpPr>
            <a:spLocks noGrp="1"/>
          </p:cNvSpPr>
          <p:nvPr>
            <p:ph type="title" hasCustomPrompt="1"/>
          </p:nvPr>
        </p:nvSpPr>
        <p:spPr>
          <a:xfrm>
            <a:off x="323851" y="1102423"/>
            <a:ext cx="8424863" cy="719988"/>
          </a:xfrm>
        </p:spPr>
        <p:txBody>
          <a:bodyPr/>
          <a:lstStyle/>
          <a:p>
            <a:r>
              <a:rPr lang="fr-FR" dirty="0"/>
              <a:t>Titre</a:t>
            </a:r>
          </a:p>
        </p:txBody>
      </p:sp>
      <p:sp>
        <p:nvSpPr>
          <p:cNvPr id="3" name="Espace réservé du graphique 2">
            <a:extLst>
              <a:ext uri="{FF2B5EF4-FFF2-40B4-BE49-F238E27FC236}">
                <a16:creationId xmlns:a16="http://schemas.microsoft.com/office/drawing/2014/main" xmlns="" id="{66D3B633-BB7B-4941-BF9B-161C5342E3AA}"/>
              </a:ext>
            </a:extLst>
          </p:cNvPr>
          <p:cNvSpPr>
            <a:spLocks noGrp="1"/>
          </p:cNvSpPr>
          <p:nvPr>
            <p:ph type="chart" sz="quarter" idx="15"/>
          </p:nvPr>
        </p:nvSpPr>
        <p:spPr>
          <a:xfrm>
            <a:off x="323528" y="2276873"/>
            <a:ext cx="5761038" cy="3839633"/>
          </a:xfrm>
        </p:spPr>
        <p:txBody>
          <a:bodyPr/>
          <a:lstStyle/>
          <a:p>
            <a:r>
              <a:rPr lang="fr-FR" dirty="0" smtClean="0"/>
              <a:t>Cliquez sur l'icône pour ajouter un graphique</a:t>
            </a:r>
            <a:endParaRPr lang="fr-FR" dirty="0"/>
          </a:p>
        </p:txBody>
      </p:sp>
    </p:spTree>
    <p:extLst>
      <p:ext uri="{BB962C8B-B14F-4D97-AF65-F5344CB8AC3E}">
        <p14:creationId xmlns:p14="http://schemas.microsoft.com/office/powerpoint/2010/main" val="224311295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1"/>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7E8C1BA8-2D1F-4B46-981E-A9806BE6CF0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19527B48-B548-4D84-85DA-BC76E8918527}"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2747880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Titre et sous-titre">
    <p:spTree>
      <p:nvGrpSpPr>
        <p:cNvPr id="1" name=""/>
        <p:cNvGrpSpPr/>
        <p:nvPr/>
      </p:nvGrpSpPr>
      <p:grpSpPr>
        <a:xfrm>
          <a:off x="0" y="0"/>
          <a:ext cx="0" cy="0"/>
          <a:chOff x="0" y="0"/>
          <a:chExt cx="0" cy="0"/>
        </a:xfrm>
      </p:grpSpPr>
      <p:sp>
        <p:nvSpPr>
          <p:cNvPr id="11" name="Espace réservé du texte 10"/>
          <p:cNvSpPr>
            <a:spLocks noGrp="1"/>
          </p:cNvSpPr>
          <p:nvPr>
            <p:ph type="body" sz="quarter" idx="13" hasCustomPrompt="1"/>
          </p:nvPr>
        </p:nvSpPr>
        <p:spPr bwMode="gray">
          <a:xfrm>
            <a:off x="323850" y="2852936"/>
            <a:ext cx="8424000" cy="3057632"/>
          </a:xfrm>
        </p:spPr>
        <p:txBody>
          <a:bodyPr/>
          <a:lstStyle>
            <a:lvl1pPr>
              <a:lnSpc>
                <a:spcPct val="90000"/>
              </a:lnSpc>
              <a:spcAft>
                <a:spcPts val="0"/>
              </a:spcAft>
              <a:defRPr sz="3250" b="1" cap="all" baseline="0"/>
            </a:lvl1pPr>
            <a:lvl2pPr marL="92075" indent="0">
              <a:spcBef>
                <a:spcPts val="500"/>
              </a:spcBef>
              <a:spcAft>
                <a:spcPts val="0"/>
              </a:spcAft>
              <a:buNone/>
              <a:tabLst/>
              <a:defRPr sz="1850"/>
            </a:lvl2pPr>
          </a:lstStyle>
          <a:p>
            <a:pPr lvl="0"/>
            <a:r>
              <a:rPr lang="fr-FR" dirty="0"/>
              <a:t>Titre</a:t>
            </a:r>
          </a:p>
          <a:p>
            <a:pPr lvl="1"/>
            <a:r>
              <a:rPr lang="fr-FR" dirty="0"/>
              <a:t>Sous-titre</a:t>
            </a:r>
          </a:p>
        </p:txBody>
      </p:sp>
      <p:cxnSp>
        <p:nvCxnSpPr>
          <p:cNvPr id="12" name="Connecteur droit 11"/>
          <p:cNvCxnSpPr>
            <a:cxnSpLocks/>
          </p:cNvCxnSpPr>
          <p:nvPr/>
        </p:nvCxnSpPr>
        <p:spPr bwMode="gray">
          <a:xfrm>
            <a:off x="323850" y="6379200"/>
            <a:ext cx="8424614"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Espace réservé de la date 3">
            <a:extLst>
              <a:ext uri="{FF2B5EF4-FFF2-40B4-BE49-F238E27FC236}">
                <a16:creationId xmlns:a16="http://schemas.microsoft.com/office/drawing/2014/main" xmlns="" id="{C192E6B1-2CEB-FB47-B10B-D25D43DF8D96}"/>
              </a:ext>
            </a:extLst>
          </p:cNvPr>
          <p:cNvSpPr>
            <a:spLocks noGrp="1"/>
          </p:cNvSpPr>
          <p:nvPr>
            <p:ph type="dt" sz="half" idx="2"/>
          </p:nvPr>
        </p:nvSpPr>
        <p:spPr bwMode="gray">
          <a:xfrm>
            <a:off x="323851" y="6396842"/>
            <a:ext cx="1210435" cy="461159"/>
          </a:xfrm>
          <a:prstGeom prst="rect">
            <a:avLst/>
          </a:prstGeom>
        </p:spPr>
        <p:txBody>
          <a:bodyPr vert="horz" lIns="0" tIns="0" rIns="0" bIns="0" rtlCol="0" anchor="ctr" anchorCtr="0">
            <a:noAutofit/>
          </a:bodyPr>
          <a:lstStyle>
            <a:lvl1pPr algn="l">
              <a:defRPr sz="750" b="1">
                <a:solidFill>
                  <a:schemeClr val="tx1"/>
                </a:solidFill>
              </a:defRPr>
            </a:lvl1pPr>
          </a:lstStyle>
          <a:p>
            <a:fld id="{D7698221-35EF-134F-B87A-568DECC70F29}" type="datetime1">
              <a:rPr lang="fr-FR" cap="all" smtClean="0">
                <a:solidFill>
                  <a:srgbClr val="000000"/>
                </a:solidFill>
              </a:rPr>
              <a:pPr/>
              <a:t>12/07/2021</a:t>
            </a:fld>
            <a:endParaRPr lang="fr-FR" cap="all" dirty="0">
              <a:solidFill>
                <a:srgbClr val="000000"/>
              </a:solidFill>
            </a:endParaRPr>
          </a:p>
        </p:txBody>
      </p:sp>
      <p:sp>
        <p:nvSpPr>
          <p:cNvPr id="14" name="Espace réservé du numéro de diapositive 5">
            <a:extLst>
              <a:ext uri="{FF2B5EF4-FFF2-40B4-BE49-F238E27FC236}">
                <a16:creationId xmlns:a16="http://schemas.microsoft.com/office/drawing/2014/main" xmlns="" id="{0593ECE3-ACEF-7441-BABB-08F519CCE72F}"/>
              </a:ext>
            </a:extLst>
          </p:cNvPr>
          <p:cNvSpPr>
            <a:spLocks noGrp="1"/>
          </p:cNvSpPr>
          <p:nvPr>
            <p:ph type="sldNum" sz="quarter" idx="4"/>
          </p:nvPr>
        </p:nvSpPr>
        <p:spPr bwMode="gray">
          <a:xfrm>
            <a:off x="7398713" y="6378000"/>
            <a:ext cx="1350000" cy="48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solidFill>
                  <a:srgbClr val="000000"/>
                </a:solidFill>
              </a:rPr>
              <a:pPr/>
              <a:t>‹N°›</a:t>
            </a:fld>
            <a:endParaRPr lang="fr-FR" dirty="0">
              <a:solidFill>
                <a:srgbClr val="000000"/>
              </a:solidFill>
            </a:endParaRPr>
          </a:p>
        </p:txBody>
      </p:sp>
      <p:pic>
        <p:nvPicPr>
          <p:cNvPr id="8" name="Imag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9320" y="161773"/>
            <a:ext cx="2338341" cy="2595153"/>
          </a:xfrm>
          <a:prstGeom prst="rect">
            <a:avLst/>
          </a:prstGeom>
        </p:spPr>
      </p:pic>
      <p:pic>
        <p:nvPicPr>
          <p:cNvPr id="19" name="Imag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09212" y="504755"/>
            <a:ext cx="538639" cy="432000"/>
          </a:xfrm>
          <a:prstGeom prst="rect">
            <a:avLst/>
          </a:prstGeom>
        </p:spPr>
      </p:pic>
      <p:sp>
        <p:nvSpPr>
          <p:cNvPr id="20" name="ZoneTexte 19"/>
          <p:cNvSpPr txBox="1"/>
          <p:nvPr userDrawn="1"/>
        </p:nvSpPr>
        <p:spPr>
          <a:xfrm>
            <a:off x="6732240" y="474533"/>
            <a:ext cx="1656184" cy="369332"/>
          </a:xfrm>
          <a:prstGeom prst="rect">
            <a:avLst/>
          </a:prstGeom>
          <a:noFill/>
        </p:spPr>
        <p:txBody>
          <a:bodyPr wrap="square" rtlCol="0">
            <a:spAutoFit/>
          </a:bodyPr>
          <a:lstStyle/>
          <a:p>
            <a:pPr algn="ctr"/>
            <a:r>
              <a:rPr lang="fr-FR" sz="600" dirty="0" smtClean="0">
                <a:solidFill>
                  <a:srgbClr val="003399"/>
                </a:solidFill>
              </a:rPr>
              <a:t>Fonds social européen</a:t>
            </a:r>
          </a:p>
          <a:p>
            <a:pPr algn="ctr"/>
            <a:r>
              <a:rPr lang="fr-FR" sz="600" dirty="0" smtClean="0">
                <a:solidFill>
                  <a:srgbClr val="003399"/>
                </a:solidFill>
              </a:rPr>
              <a:t>Programme opérationnel « Emploi et inclusion en métropole » 2014-2020</a:t>
            </a:r>
            <a:endParaRPr lang="fr-FR" sz="600" dirty="0">
              <a:solidFill>
                <a:srgbClr val="003399"/>
              </a:solidFill>
            </a:endParaRPr>
          </a:p>
        </p:txBody>
      </p:sp>
      <p:pic>
        <p:nvPicPr>
          <p:cNvPr id="15" name="Imag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361656" y="492173"/>
            <a:ext cx="477646" cy="528000"/>
          </a:xfrm>
          <a:prstGeom prst="rect">
            <a:avLst/>
          </a:prstGeom>
        </p:spPr>
      </p:pic>
    </p:spTree>
    <p:extLst>
      <p:ext uri="{BB962C8B-B14F-4D97-AF65-F5344CB8AC3E}">
        <p14:creationId xmlns:p14="http://schemas.microsoft.com/office/powerpoint/2010/main" val="278072222"/>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220755"/>
            <a:ext cx="9144000" cy="5688523"/>
          </a:xfrm>
          <a:solidFill>
            <a:schemeClr val="tx2"/>
          </a:solidFill>
        </p:spPr>
        <p:txBody>
          <a:bodyPr tIns="1080000" anchor="ctr" anchorCtr="0"/>
          <a:lstStyle>
            <a:lvl1pPr algn="ctr">
              <a:defRPr cap="all" baseline="0">
                <a:solidFill>
                  <a:schemeClr val="bg1"/>
                </a:solidFill>
              </a:defRPr>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7" name="Espace réservé de la date 3">
            <a:extLst>
              <a:ext uri="{FF2B5EF4-FFF2-40B4-BE49-F238E27FC236}">
                <a16:creationId xmlns:a16="http://schemas.microsoft.com/office/drawing/2014/main" xmlns="" id="{02A90153-98CB-E943-A611-AD9242F15601}"/>
              </a:ext>
            </a:extLst>
          </p:cNvPr>
          <p:cNvSpPr>
            <a:spLocks noGrp="1"/>
          </p:cNvSpPr>
          <p:nvPr>
            <p:ph type="dt" sz="half" idx="2"/>
          </p:nvPr>
        </p:nvSpPr>
        <p:spPr bwMode="gray">
          <a:xfrm>
            <a:off x="364285" y="6396842"/>
            <a:ext cx="1170000" cy="461159"/>
          </a:xfrm>
          <a:prstGeom prst="rect">
            <a:avLst/>
          </a:prstGeom>
        </p:spPr>
        <p:txBody>
          <a:bodyPr vert="horz" lIns="0" tIns="0" rIns="0" bIns="0" rtlCol="0" anchor="ctr" anchorCtr="0">
            <a:noAutofit/>
          </a:bodyPr>
          <a:lstStyle>
            <a:lvl1pPr algn="l">
              <a:defRPr sz="750" b="1">
                <a:solidFill>
                  <a:schemeClr val="bg1"/>
                </a:solidFill>
              </a:defRPr>
            </a:lvl1pPr>
          </a:lstStyle>
          <a:p>
            <a:fld id="{5F7325A3-5315-1B4B-A0D9-112471EB5837}" type="datetime1">
              <a:rPr lang="fr-FR" cap="all" smtClean="0">
                <a:solidFill>
                  <a:srgbClr val="FFFFFF"/>
                </a:solidFill>
              </a:rPr>
              <a:pPr/>
              <a:t>12/07/2021</a:t>
            </a:fld>
            <a:endParaRPr lang="fr-FR" cap="all" dirty="0">
              <a:solidFill>
                <a:srgbClr val="FFFFFF"/>
              </a:solidFill>
            </a:endParaRPr>
          </a:p>
        </p:txBody>
      </p:sp>
      <p:sp>
        <p:nvSpPr>
          <p:cNvPr id="2" name="Titre 1"/>
          <p:cNvSpPr>
            <a:spLocks noGrp="1"/>
          </p:cNvSpPr>
          <p:nvPr>
            <p:ph type="title" hasCustomPrompt="1"/>
          </p:nvPr>
        </p:nvSpPr>
        <p:spPr bwMode="gray">
          <a:xfrm>
            <a:off x="359999" y="984000"/>
            <a:ext cx="8424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bg1"/>
            </a:solidFill>
          </a:ln>
        </p:spPr>
        <p:txBody>
          <a:bodyPr lIns="0" bIns="360000" anchor="ctr" anchorCtr="0"/>
          <a:lstStyle>
            <a:lvl1pPr marL="396000" indent="-396000">
              <a:buFont typeface="+mj-lt"/>
              <a:buAutoNum type="arabicPeriod"/>
              <a:defRPr sz="3250">
                <a:solidFill>
                  <a:schemeClr val="bg1"/>
                </a:solidFill>
              </a:defRPr>
            </a:lvl1pPr>
          </a:lstStyle>
          <a:p>
            <a:r>
              <a:rPr lang="fr-FR" dirty="0"/>
              <a:t>Titre</a:t>
            </a:r>
          </a:p>
        </p:txBody>
      </p:sp>
      <p:sp>
        <p:nvSpPr>
          <p:cNvPr id="10" name="Espace réservé du numéro de diapositive 5">
            <a:extLst>
              <a:ext uri="{FF2B5EF4-FFF2-40B4-BE49-F238E27FC236}">
                <a16:creationId xmlns:a16="http://schemas.microsoft.com/office/drawing/2014/main" xmlns="" id="{BE3965BE-3A81-1248-821F-39E8294A18F0}"/>
              </a:ext>
            </a:extLst>
          </p:cNvPr>
          <p:cNvSpPr>
            <a:spLocks noGrp="1"/>
          </p:cNvSpPr>
          <p:nvPr>
            <p:ph type="sldNum" sz="quarter" idx="4"/>
          </p:nvPr>
        </p:nvSpPr>
        <p:spPr bwMode="gray">
          <a:xfrm>
            <a:off x="7398713" y="6378000"/>
            <a:ext cx="1350000" cy="480000"/>
          </a:xfrm>
          <a:prstGeom prst="rect">
            <a:avLst/>
          </a:prstGeom>
        </p:spPr>
        <p:txBody>
          <a:bodyPr vert="horz" lIns="0" tIns="0" rIns="0" bIns="0" rtlCol="0" anchor="ctr" anchorCtr="0">
            <a:noAutofit/>
          </a:bodyPr>
          <a:lstStyle>
            <a:lvl1pPr algn="r">
              <a:defRPr sz="750" b="1">
                <a:solidFill>
                  <a:schemeClr val="bg1"/>
                </a:solidFill>
              </a:defRPr>
            </a:lvl1pPr>
          </a:lstStyle>
          <a:p>
            <a:fld id="{733122C9-A0B9-462F-8757-0847AD287B63}" type="slidenum">
              <a:rPr lang="fr-FR" smtClean="0">
                <a:solidFill>
                  <a:srgbClr val="FFFFFF"/>
                </a:solidFill>
              </a:rPr>
              <a:pPr/>
              <a:t>‹N°›</a:t>
            </a:fld>
            <a:endParaRPr lang="fr-FR" dirty="0">
              <a:solidFill>
                <a:srgbClr val="FFFFFF"/>
              </a:solidFill>
            </a:endParaRPr>
          </a:p>
        </p:txBody>
      </p:sp>
    </p:spTree>
    <p:extLst>
      <p:ext uri="{BB962C8B-B14F-4D97-AF65-F5344CB8AC3E}">
        <p14:creationId xmlns:p14="http://schemas.microsoft.com/office/powerpoint/2010/main" val="42388217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Chapitre">
    <p:spTree>
      <p:nvGrpSpPr>
        <p:cNvPr id="1" name=""/>
        <p:cNvGrpSpPr/>
        <p:nvPr/>
      </p:nvGrpSpPr>
      <p:grpSpPr>
        <a:xfrm>
          <a:off x="0" y="0"/>
          <a:ext cx="0" cy="0"/>
          <a:chOff x="0" y="0"/>
          <a:chExt cx="0" cy="0"/>
        </a:xfrm>
      </p:grpSpPr>
      <p:sp>
        <p:nvSpPr>
          <p:cNvPr id="3" name="Rectangle 2"/>
          <p:cNvSpPr/>
          <p:nvPr userDrawn="1"/>
        </p:nvSpPr>
        <p:spPr>
          <a:xfrm>
            <a:off x="0" y="1220755"/>
            <a:ext cx="9144000" cy="5688523"/>
          </a:xfrm>
          <a:prstGeom prst="rect">
            <a:avLst/>
          </a:prstGeom>
          <a:solidFill>
            <a:srgbClr val="000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FFFFFF"/>
              </a:solidFill>
            </a:endParaRPr>
          </a:p>
        </p:txBody>
      </p:sp>
      <p:sp>
        <p:nvSpPr>
          <p:cNvPr id="7" name="Espace réservé de la date 3">
            <a:extLst>
              <a:ext uri="{FF2B5EF4-FFF2-40B4-BE49-F238E27FC236}">
                <a16:creationId xmlns:a16="http://schemas.microsoft.com/office/drawing/2014/main" xmlns="" id="{02A90153-98CB-E943-A611-AD9242F15601}"/>
              </a:ext>
            </a:extLst>
          </p:cNvPr>
          <p:cNvSpPr>
            <a:spLocks noGrp="1"/>
          </p:cNvSpPr>
          <p:nvPr>
            <p:ph type="dt" sz="half" idx="2"/>
          </p:nvPr>
        </p:nvSpPr>
        <p:spPr bwMode="gray">
          <a:xfrm>
            <a:off x="364285" y="6396842"/>
            <a:ext cx="1170000" cy="461159"/>
          </a:xfrm>
          <a:prstGeom prst="rect">
            <a:avLst/>
          </a:prstGeom>
        </p:spPr>
        <p:txBody>
          <a:bodyPr vert="horz" lIns="0" tIns="0" rIns="0" bIns="0" rtlCol="0" anchor="ctr" anchorCtr="0">
            <a:noAutofit/>
          </a:bodyPr>
          <a:lstStyle>
            <a:lvl1pPr algn="l">
              <a:defRPr sz="750" b="1">
                <a:solidFill>
                  <a:schemeClr val="bg1"/>
                </a:solidFill>
              </a:defRPr>
            </a:lvl1pPr>
          </a:lstStyle>
          <a:p>
            <a:fld id="{5F7325A3-5315-1B4B-A0D9-112471EB5837}" type="datetime1">
              <a:rPr lang="fr-FR" cap="all" smtClean="0">
                <a:solidFill>
                  <a:srgbClr val="FFFFFF"/>
                </a:solidFill>
              </a:rPr>
              <a:pPr/>
              <a:t>12/07/2021</a:t>
            </a:fld>
            <a:endParaRPr lang="fr-FR" cap="all" dirty="0">
              <a:solidFill>
                <a:srgbClr val="FFFFFF"/>
              </a:solidFill>
            </a:endParaRPr>
          </a:p>
        </p:txBody>
      </p:sp>
      <p:sp>
        <p:nvSpPr>
          <p:cNvPr id="2" name="Titre 1"/>
          <p:cNvSpPr>
            <a:spLocks noGrp="1"/>
          </p:cNvSpPr>
          <p:nvPr>
            <p:ph type="title" hasCustomPrompt="1"/>
          </p:nvPr>
        </p:nvSpPr>
        <p:spPr bwMode="gray">
          <a:xfrm>
            <a:off x="359999" y="984000"/>
            <a:ext cx="8424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bg1"/>
            </a:solidFill>
          </a:ln>
        </p:spPr>
        <p:txBody>
          <a:bodyPr lIns="0" bIns="360000" anchor="ctr" anchorCtr="0"/>
          <a:lstStyle>
            <a:lvl1pPr marL="396000" indent="-396000">
              <a:buFont typeface="+mj-lt"/>
              <a:buAutoNum type="arabicPeriod"/>
              <a:defRPr sz="3250">
                <a:solidFill>
                  <a:schemeClr val="bg1"/>
                </a:solidFill>
              </a:defRPr>
            </a:lvl1pPr>
          </a:lstStyle>
          <a:p>
            <a:r>
              <a:rPr lang="fr-FR" dirty="0"/>
              <a:t>Titre</a:t>
            </a:r>
          </a:p>
        </p:txBody>
      </p:sp>
      <p:sp>
        <p:nvSpPr>
          <p:cNvPr id="10" name="Espace réservé du numéro de diapositive 5">
            <a:extLst>
              <a:ext uri="{FF2B5EF4-FFF2-40B4-BE49-F238E27FC236}">
                <a16:creationId xmlns:a16="http://schemas.microsoft.com/office/drawing/2014/main" xmlns="" id="{BE3965BE-3A81-1248-821F-39E8294A18F0}"/>
              </a:ext>
            </a:extLst>
          </p:cNvPr>
          <p:cNvSpPr>
            <a:spLocks noGrp="1"/>
          </p:cNvSpPr>
          <p:nvPr>
            <p:ph type="sldNum" sz="quarter" idx="4"/>
          </p:nvPr>
        </p:nvSpPr>
        <p:spPr bwMode="gray">
          <a:xfrm>
            <a:off x="7398713" y="6378000"/>
            <a:ext cx="1350000" cy="480000"/>
          </a:xfrm>
          <a:prstGeom prst="rect">
            <a:avLst/>
          </a:prstGeom>
        </p:spPr>
        <p:txBody>
          <a:bodyPr vert="horz" lIns="0" tIns="0" rIns="0" bIns="0" rtlCol="0" anchor="ctr" anchorCtr="0">
            <a:noAutofit/>
          </a:bodyPr>
          <a:lstStyle>
            <a:lvl1pPr algn="r">
              <a:defRPr sz="750" b="1">
                <a:solidFill>
                  <a:schemeClr val="bg1"/>
                </a:solidFill>
              </a:defRPr>
            </a:lvl1pPr>
          </a:lstStyle>
          <a:p>
            <a:fld id="{733122C9-A0B9-462F-8757-0847AD287B63}" type="slidenum">
              <a:rPr lang="fr-FR" smtClean="0">
                <a:solidFill>
                  <a:srgbClr val="FFFFFF"/>
                </a:solidFill>
              </a:rPr>
              <a:pPr/>
              <a:t>‹N°›</a:t>
            </a:fld>
            <a:endParaRPr lang="fr-FR" dirty="0">
              <a:solidFill>
                <a:srgbClr val="FFFFFF"/>
              </a:solidFill>
            </a:endParaRPr>
          </a:p>
        </p:txBody>
      </p:sp>
    </p:spTree>
    <p:extLst>
      <p:ext uri="{BB962C8B-B14F-4D97-AF65-F5344CB8AC3E}">
        <p14:creationId xmlns:p14="http://schemas.microsoft.com/office/powerpoint/2010/main" val="119122051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180000" cy="240000"/>
          </a:xfrm>
          <a:prstGeom prst="rect">
            <a:avLst/>
          </a:prstGeom>
          <a:ln>
            <a:solidFill>
              <a:schemeClr val="tx1">
                <a:alpha val="0"/>
              </a:schemeClr>
            </a:solidFill>
          </a:ln>
        </p:spPr>
        <p:txBody>
          <a:bodyPr/>
          <a:lstStyle>
            <a:lvl1pPr>
              <a:defRPr sz="100">
                <a:solidFill>
                  <a:schemeClr val="tx1">
                    <a:alpha val="0"/>
                  </a:schemeClr>
                </a:solidFill>
              </a:defRPr>
            </a:lvl1pPr>
          </a:lstStyle>
          <a:p>
            <a:fld id="{4EA19884-7A29-DC4E-9311-A62E54788E52}" type="datetime1">
              <a:rPr lang="fr-FR" smtClean="0">
                <a:solidFill>
                  <a:srgbClr val="000000">
                    <a:alpha val="0"/>
                  </a:srgbClr>
                </a:solidFill>
              </a:rPr>
              <a:pPr/>
              <a:t>12/07/2021</a:t>
            </a:fld>
            <a:endParaRPr lang="fr-FR" dirty="0">
              <a:solidFill>
                <a:srgbClr val="000000">
                  <a:alpha val="0"/>
                </a:srgbClr>
              </a:solidFill>
            </a:endParaRPr>
          </a:p>
        </p:txBody>
      </p:sp>
      <p:sp>
        <p:nvSpPr>
          <p:cNvPr id="6" name="Espace réservé du numéro de diapositive 5"/>
          <p:cNvSpPr>
            <a:spLocks noGrp="1"/>
          </p:cNvSpPr>
          <p:nvPr>
            <p:ph type="sldNum" sz="quarter" idx="12"/>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solidFill>
                  <a:srgbClr val="000000">
                    <a:alpha val="0"/>
                  </a:srgbClr>
                </a:solidFill>
              </a:rPr>
              <a:pPr/>
              <a:t>‹N°›</a:t>
            </a:fld>
            <a:endParaRPr lang="fr-FR" dirty="0">
              <a:solidFill>
                <a:srgbClr val="000000">
                  <a:alpha val="0"/>
                </a:srgbClr>
              </a:solidFill>
            </a:endParaRPr>
          </a:p>
        </p:txBody>
      </p:sp>
      <p:sp>
        <p:nvSpPr>
          <p:cNvPr id="7" name="Titre 6"/>
          <p:cNvSpPr>
            <a:spLocks noGrp="1"/>
          </p:cNvSpPr>
          <p:nvPr>
            <p:ph type="title" hasCustomPrompt="1"/>
          </p:nvPr>
        </p:nvSpPr>
        <p:spPr bwMode="gray">
          <a:xfrm>
            <a:off x="0" y="0"/>
            <a:ext cx="180000" cy="24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5536" y="452670"/>
            <a:ext cx="4176464" cy="4635151"/>
          </a:xfrm>
          <a:prstGeom prst="rect">
            <a:avLst/>
          </a:prstGeom>
        </p:spPr>
      </p:pic>
      <p:pic>
        <p:nvPicPr>
          <p:cNvPr id="10" name="Imag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36297" y="698643"/>
            <a:ext cx="851561" cy="758941"/>
          </a:xfrm>
          <a:prstGeom prst="rect">
            <a:avLst/>
          </a:prstGeom>
        </p:spPr>
      </p:pic>
      <p:sp>
        <p:nvSpPr>
          <p:cNvPr id="12" name="ZoneTexte 11"/>
          <p:cNvSpPr txBox="1"/>
          <p:nvPr userDrawn="1"/>
        </p:nvSpPr>
        <p:spPr>
          <a:xfrm>
            <a:off x="6084169" y="1604798"/>
            <a:ext cx="2185681" cy="507831"/>
          </a:xfrm>
          <a:prstGeom prst="rect">
            <a:avLst/>
          </a:prstGeom>
          <a:noFill/>
        </p:spPr>
        <p:txBody>
          <a:bodyPr wrap="square" rtlCol="0">
            <a:spAutoFit/>
          </a:bodyPr>
          <a:lstStyle/>
          <a:p>
            <a:pPr algn="ctr"/>
            <a:r>
              <a:rPr lang="fr-FR" sz="900" i="1" dirty="0" smtClean="0">
                <a:solidFill>
                  <a:srgbClr val="003399"/>
                </a:solidFill>
              </a:rPr>
              <a:t>Fonds social européen</a:t>
            </a:r>
          </a:p>
          <a:p>
            <a:pPr algn="ctr"/>
            <a:r>
              <a:rPr lang="fr-FR" sz="900" i="1" dirty="0" smtClean="0">
                <a:solidFill>
                  <a:srgbClr val="003399"/>
                </a:solidFill>
              </a:rPr>
              <a:t>Programme opérationnel « Emploi et inclusion en métropole » 2014-2020</a:t>
            </a:r>
            <a:endParaRPr lang="fr-FR" sz="900" i="1" dirty="0">
              <a:solidFill>
                <a:srgbClr val="003399"/>
              </a:solidFill>
            </a:endParaRPr>
          </a:p>
        </p:txBody>
      </p:sp>
      <p:pic>
        <p:nvPicPr>
          <p:cNvPr id="13" name="Imag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28184" y="698728"/>
            <a:ext cx="755134" cy="834741"/>
          </a:xfrm>
          <a:prstGeom prst="rect">
            <a:avLst/>
          </a:prstGeom>
        </p:spPr>
      </p:pic>
    </p:spTree>
    <p:extLst>
      <p:ext uri="{BB962C8B-B14F-4D97-AF65-F5344CB8AC3E}">
        <p14:creationId xmlns:p14="http://schemas.microsoft.com/office/powerpoint/2010/main" val="176941274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EA6138F9-C7D5-455D-ACBD-B6BD72407F15}"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CE268ECB-AF21-4D47-9B28-32A682DE051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45170579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EA6138F9-C7D5-455D-ACBD-B6BD72407F15}"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CE268ECB-AF21-4D47-9B28-32A682DE051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51783168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EA6138F9-C7D5-455D-ACBD-B6BD72407F15}"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CE268ECB-AF21-4D47-9B28-32A682DE051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71221837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EA6138F9-C7D5-455D-ACBD-B6BD72407F15}" type="datetimeFigureOut">
              <a:rPr lang="fr-FR" smtClean="0">
                <a:solidFill>
                  <a:prstClr val="black">
                    <a:tint val="75000"/>
                  </a:prstClr>
                </a:solidFill>
              </a:rPr>
              <a:pPr/>
              <a:t>12/07/2021</a:t>
            </a:fld>
            <a:endParaRPr lang="fr-FR" dirty="0">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CE268ECB-AF21-4D47-9B28-32A682DE051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43918176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EA6138F9-C7D5-455D-ACBD-B6BD72407F15}" type="datetimeFigureOut">
              <a:rPr lang="fr-FR" smtClean="0">
                <a:solidFill>
                  <a:prstClr val="black">
                    <a:tint val="75000"/>
                  </a:prstClr>
                </a:solidFill>
              </a:rPr>
              <a:pPr/>
              <a:t>12/07/2021</a:t>
            </a:fld>
            <a:endParaRPr lang="fr-FR" dirty="0">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fr-FR" dirty="0">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CE268ECB-AF21-4D47-9B28-32A682DE051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6792134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EA6138F9-C7D5-455D-ACBD-B6BD72407F15}" type="datetimeFigureOut">
              <a:rPr lang="fr-FR" smtClean="0">
                <a:solidFill>
                  <a:prstClr val="black">
                    <a:tint val="75000"/>
                  </a:prstClr>
                </a:solidFill>
              </a:rPr>
              <a:pPr/>
              <a:t>12/07/2021</a:t>
            </a:fld>
            <a:endParaRPr lang="fr-FR" dirty="0">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fr-FR" dirty="0">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CE268ECB-AF21-4D47-9B28-32A682DE051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757539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7E8C1BA8-2D1F-4B46-981E-A9806BE6CF0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19527B48-B548-4D84-85DA-BC76E8918527}"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19751043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EA6138F9-C7D5-455D-ACBD-B6BD72407F15}" type="datetimeFigureOut">
              <a:rPr lang="fr-FR" smtClean="0">
                <a:solidFill>
                  <a:prstClr val="black">
                    <a:tint val="75000"/>
                  </a:prstClr>
                </a:solidFill>
              </a:rPr>
              <a:pPr/>
              <a:t>12/07/2021</a:t>
            </a:fld>
            <a:endParaRPr lang="fr-FR" dirty="0">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fr-FR" dirty="0">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CE268ECB-AF21-4D47-9B28-32A682DE051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89891864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EA6138F9-C7D5-455D-ACBD-B6BD72407F15}" type="datetimeFigureOut">
              <a:rPr lang="fr-FR" smtClean="0">
                <a:solidFill>
                  <a:prstClr val="black">
                    <a:tint val="75000"/>
                  </a:prstClr>
                </a:solidFill>
              </a:rPr>
              <a:pPr/>
              <a:t>12/07/2021</a:t>
            </a:fld>
            <a:endParaRPr lang="fr-FR" dirty="0">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CE268ECB-AF21-4D47-9B28-32A682DE051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2786815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EA6138F9-C7D5-455D-ACBD-B6BD72407F15}" type="datetimeFigureOut">
              <a:rPr lang="fr-FR" smtClean="0">
                <a:solidFill>
                  <a:prstClr val="black">
                    <a:tint val="75000"/>
                  </a:prstClr>
                </a:solidFill>
              </a:rPr>
              <a:pPr/>
              <a:t>12/07/2021</a:t>
            </a:fld>
            <a:endParaRPr lang="fr-FR" dirty="0">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CE268ECB-AF21-4D47-9B28-32A682DE051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76572351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EA6138F9-C7D5-455D-ACBD-B6BD72407F15}"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CE268ECB-AF21-4D47-9B28-32A682DE051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59428981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EA6138F9-C7D5-455D-ACBD-B6BD72407F15}"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CE268ECB-AF21-4D47-9B28-32A682DE051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03167705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9930B60A-8213-4E7C-9A95-034B4634BE06}"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ABBC3048-49A0-4AD1-BA47-8F862DFC22FE}"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416307354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9930B60A-8213-4E7C-9A95-034B4634BE06}"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ABBC3048-49A0-4AD1-BA47-8F862DFC22FE}"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91180020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9930B60A-8213-4E7C-9A95-034B4634BE06}"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ABBC3048-49A0-4AD1-BA47-8F862DFC22FE}"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94397316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9930B60A-8213-4E7C-9A95-034B4634BE06}" type="datetimeFigureOut">
              <a:rPr lang="fr-FR" smtClean="0">
                <a:solidFill>
                  <a:prstClr val="black">
                    <a:tint val="75000"/>
                  </a:prstClr>
                </a:solidFill>
              </a:rPr>
              <a:pPr/>
              <a:t>12/07/2021</a:t>
            </a:fld>
            <a:endParaRPr lang="fr-FR" dirty="0">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ABBC3048-49A0-4AD1-BA47-8F862DFC22FE}"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78156814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9930B60A-8213-4E7C-9A95-034B4634BE06}" type="datetimeFigureOut">
              <a:rPr lang="fr-FR" smtClean="0">
                <a:solidFill>
                  <a:prstClr val="black">
                    <a:tint val="75000"/>
                  </a:prstClr>
                </a:solidFill>
              </a:rPr>
              <a:pPr/>
              <a:t>12/07/2021</a:t>
            </a:fld>
            <a:endParaRPr lang="fr-FR" dirty="0">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fr-FR" dirty="0">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ABBC3048-49A0-4AD1-BA47-8F862DFC22FE}"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836145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9"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7E8C1BA8-2D1F-4B46-981E-A9806BE6CF0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fr-FR" dirty="0">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19527B48-B548-4D84-85DA-BC76E8918527}"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30606082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9930B60A-8213-4E7C-9A95-034B4634BE06}" type="datetimeFigureOut">
              <a:rPr lang="fr-FR" smtClean="0">
                <a:solidFill>
                  <a:prstClr val="black">
                    <a:tint val="75000"/>
                  </a:prstClr>
                </a:solidFill>
              </a:rPr>
              <a:pPr/>
              <a:t>12/07/2021</a:t>
            </a:fld>
            <a:endParaRPr lang="fr-FR" dirty="0">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fr-FR" dirty="0">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ABBC3048-49A0-4AD1-BA47-8F862DFC22FE}"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570199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930B60A-8213-4E7C-9A95-034B4634BE06}" type="datetimeFigureOut">
              <a:rPr lang="fr-FR" smtClean="0">
                <a:solidFill>
                  <a:prstClr val="black">
                    <a:tint val="75000"/>
                  </a:prstClr>
                </a:solidFill>
              </a:rPr>
              <a:pPr/>
              <a:t>12/07/2021</a:t>
            </a:fld>
            <a:endParaRPr lang="fr-FR" dirty="0">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fr-FR" dirty="0">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ABBC3048-49A0-4AD1-BA47-8F862DFC22FE}"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78605375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9930B60A-8213-4E7C-9A95-034B4634BE06}" type="datetimeFigureOut">
              <a:rPr lang="fr-FR" smtClean="0">
                <a:solidFill>
                  <a:prstClr val="black">
                    <a:tint val="75000"/>
                  </a:prstClr>
                </a:solidFill>
              </a:rPr>
              <a:pPr/>
              <a:t>12/07/2021</a:t>
            </a:fld>
            <a:endParaRPr lang="fr-FR" dirty="0">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ABBC3048-49A0-4AD1-BA47-8F862DFC22FE}"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59990877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9930B60A-8213-4E7C-9A95-034B4634BE06}" type="datetimeFigureOut">
              <a:rPr lang="fr-FR" smtClean="0">
                <a:solidFill>
                  <a:prstClr val="black">
                    <a:tint val="75000"/>
                  </a:prstClr>
                </a:solidFill>
              </a:rPr>
              <a:pPr/>
              <a:t>12/07/2021</a:t>
            </a:fld>
            <a:endParaRPr lang="fr-FR" dirty="0">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ABBC3048-49A0-4AD1-BA47-8F862DFC22FE}"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14938349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9930B60A-8213-4E7C-9A95-034B4634BE06}"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ABBC3048-49A0-4AD1-BA47-8F862DFC22FE}"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45933244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9930B60A-8213-4E7C-9A95-034B4634BE06}"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ABBC3048-49A0-4AD1-BA47-8F862DFC22FE}"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28326548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56014A4F-DC2D-4FD0-9145-7466B3529F5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03D2170A-3777-4876-9A47-6CE057A9BAC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8241277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6014A4F-DC2D-4FD0-9145-7466B3529F5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03D2170A-3777-4876-9A47-6CE057A9BAC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67623536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56014A4F-DC2D-4FD0-9145-7466B3529F5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03D2170A-3777-4876-9A47-6CE057A9BAC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97245633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56014A4F-DC2D-4FD0-9145-7466B3529F5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03D2170A-3777-4876-9A47-6CE057A9BAC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916395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7E8C1BA8-2D1F-4B46-981E-A9806BE6CF0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fr-FR" dirty="0">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19527B48-B548-4D84-85DA-BC76E8918527}"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66136843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56014A4F-DC2D-4FD0-9145-7466B3529F5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fr-FR" dirty="0">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03D2170A-3777-4876-9A47-6CE057A9BAC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63191930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56014A4F-DC2D-4FD0-9145-7466B3529F5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fr-FR" dirty="0">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03D2170A-3777-4876-9A47-6CE057A9BAC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41356206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56014A4F-DC2D-4FD0-9145-7466B3529F5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fr-FR" dirty="0">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03D2170A-3777-4876-9A47-6CE057A9BAC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18169354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6014A4F-DC2D-4FD0-9145-7466B3529F5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03D2170A-3777-4876-9A47-6CE057A9BAC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82732793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6014A4F-DC2D-4FD0-9145-7466B3529F5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03D2170A-3777-4876-9A47-6CE057A9BAC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75478205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6014A4F-DC2D-4FD0-9145-7466B3529F5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03D2170A-3777-4876-9A47-6CE057A9BAC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11491800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6014A4F-DC2D-4FD0-9145-7466B3529F5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dirty="0">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03D2170A-3777-4876-9A47-6CE057A9BAC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905101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E8C1BA8-2D1F-4B46-981E-A9806BE6CF0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fr-FR" dirty="0">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19527B48-B548-4D84-85DA-BC76E8918527}"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456265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2" y="273049"/>
            <a:ext cx="3008313" cy="1162051"/>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7E8C1BA8-2D1F-4B46-981E-A9806BE6CF0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19527B48-B548-4D84-85DA-BC76E8918527}"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903867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1"/>
            <a:ext cx="5486400" cy="566739"/>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1792288" y="5367339"/>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7E8C1BA8-2D1F-4B46-981E-A9806BE6CF0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dirty="0">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19527B48-B548-4D84-85DA-BC76E8918527}"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329024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3.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image" Target="../media/image2.jpeg"/><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image" Target="../media/image1.png"/><Relationship Id="rId5" Type="http://schemas.openxmlformats.org/officeDocument/2006/relationships/slideLayout" Target="../slideLayouts/slideLayout20.xml"/><Relationship Id="rId10" Type="http://schemas.openxmlformats.org/officeDocument/2006/relationships/theme" Target="../theme/theme2.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3.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image" Target="../media/image2.jpeg"/><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image" Target="../media/image1.png"/><Relationship Id="rId5" Type="http://schemas.openxmlformats.org/officeDocument/2006/relationships/slideLayout" Target="../slideLayouts/slideLayout29.xml"/><Relationship Id="rId10" Type="http://schemas.openxmlformats.org/officeDocument/2006/relationships/theme" Target="../theme/theme3.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7"/>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8C1BA8-2D1F-4B46-981E-A9806BE6CF0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527B48-B548-4D84-85DA-BC76E8918527}"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17411862"/>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880" r:id="rId12"/>
    <p:sldLayoutId id="2147483881" r:id="rId13"/>
    <p:sldLayoutId id="2147483882" r:id="rId14"/>
    <p:sldLayoutId id="214748388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bwMode="gray">
          <a:xfrm>
            <a:off x="323852" y="2276876"/>
            <a:ext cx="8424863" cy="3936433"/>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6" name="Espace réservé du numéro de diapositive 5"/>
          <p:cNvSpPr>
            <a:spLocks noGrp="1"/>
          </p:cNvSpPr>
          <p:nvPr>
            <p:ph type="sldNum" sz="quarter" idx="4"/>
          </p:nvPr>
        </p:nvSpPr>
        <p:spPr bwMode="gray">
          <a:xfrm>
            <a:off x="7398713" y="6378000"/>
            <a:ext cx="1350000" cy="48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solidFill>
                  <a:srgbClr val="000000"/>
                </a:solidFill>
              </a:rPr>
              <a:pPr/>
              <a:t>‹N°›</a:t>
            </a:fld>
            <a:endParaRPr lang="fr-FR" dirty="0">
              <a:solidFill>
                <a:srgbClr val="000000"/>
              </a:solidFill>
            </a:endParaRPr>
          </a:p>
        </p:txBody>
      </p:sp>
      <p:cxnSp>
        <p:nvCxnSpPr>
          <p:cNvPr id="10" name="Connecteur droit 9"/>
          <p:cNvCxnSpPr>
            <a:cxnSpLocks/>
          </p:cNvCxnSpPr>
          <p:nvPr/>
        </p:nvCxnSpPr>
        <p:spPr bwMode="gray">
          <a:xfrm>
            <a:off x="323850" y="6379200"/>
            <a:ext cx="8424614"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Espace réservé du titre 11">
            <a:extLst>
              <a:ext uri="{FF2B5EF4-FFF2-40B4-BE49-F238E27FC236}">
                <a16:creationId xmlns:a16="http://schemas.microsoft.com/office/drawing/2014/main" xmlns="" id="{59FB2B3E-557E-DB42-9DB7-D6A72FD3ABE4}"/>
              </a:ext>
            </a:extLst>
          </p:cNvPr>
          <p:cNvSpPr>
            <a:spLocks noGrp="1"/>
          </p:cNvSpPr>
          <p:nvPr>
            <p:ph type="title"/>
          </p:nvPr>
        </p:nvSpPr>
        <p:spPr>
          <a:xfrm>
            <a:off x="323852" y="1316767"/>
            <a:ext cx="8424863" cy="719988"/>
          </a:xfrm>
          <a:prstGeom prst="rect">
            <a:avLst/>
          </a:prstGeom>
        </p:spPr>
        <p:txBody>
          <a:bodyPr vert="horz" lIns="91440" tIns="45720" rIns="91440" bIns="45720" rtlCol="0" anchor="ctr">
            <a:normAutofit/>
          </a:bodyPr>
          <a:lstStyle/>
          <a:p>
            <a:r>
              <a:rPr lang="fr-FR" dirty="0"/>
              <a:t>Titre </a:t>
            </a:r>
          </a:p>
        </p:txBody>
      </p:sp>
      <p:sp>
        <p:nvSpPr>
          <p:cNvPr id="2" name="Espace réservé de la date 1">
            <a:extLst>
              <a:ext uri="{FF2B5EF4-FFF2-40B4-BE49-F238E27FC236}">
                <a16:creationId xmlns:a16="http://schemas.microsoft.com/office/drawing/2014/main" xmlns="" id="{F8170561-5F7A-B046-81BE-E60E60355D4F}"/>
              </a:ext>
            </a:extLst>
          </p:cNvPr>
          <p:cNvSpPr>
            <a:spLocks noGrp="1"/>
          </p:cNvSpPr>
          <p:nvPr>
            <p:ph type="dt" sz="half" idx="2"/>
          </p:nvPr>
        </p:nvSpPr>
        <p:spPr>
          <a:xfrm>
            <a:off x="315703" y="6378003"/>
            <a:ext cx="2057400" cy="366183"/>
          </a:xfrm>
          <a:prstGeom prst="rect">
            <a:avLst/>
          </a:prstGeom>
        </p:spPr>
        <p:txBody>
          <a:bodyPr vert="horz" lIns="91440" tIns="45720" rIns="91440" bIns="45720" rtlCol="0" anchor="ctr"/>
          <a:lstStyle>
            <a:lvl1pPr algn="l">
              <a:defRPr sz="750" b="1">
                <a:solidFill>
                  <a:schemeClr val="tx1"/>
                </a:solidFill>
              </a:defRPr>
            </a:lvl1pPr>
          </a:lstStyle>
          <a:p>
            <a:fld id="{B858D49A-5A7A-574D-A0ED-52B5C1EFA876}" type="datetime1">
              <a:rPr lang="fr-FR" cap="all" smtClean="0">
                <a:solidFill>
                  <a:srgbClr val="000000"/>
                </a:solidFill>
              </a:rPr>
              <a:pPr/>
              <a:t>12/07/2021</a:t>
            </a:fld>
            <a:endParaRPr lang="fr-FR" cap="all" dirty="0">
              <a:solidFill>
                <a:srgbClr val="000000"/>
              </a:solidFill>
            </a:endParaRPr>
          </a:p>
        </p:txBody>
      </p:sp>
      <p:cxnSp>
        <p:nvCxnSpPr>
          <p:cNvPr id="9" name="Connecteur droit 8">
            <a:extLst>
              <a:ext uri="{FF2B5EF4-FFF2-40B4-BE49-F238E27FC236}">
                <a16:creationId xmlns:a16="http://schemas.microsoft.com/office/drawing/2014/main" xmlns="" id="{E071FEB6-0E77-DD46-9DA0-C52EF51FC7F3}"/>
              </a:ext>
            </a:extLst>
          </p:cNvPr>
          <p:cNvCxnSpPr/>
          <p:nvPr/>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Image 10"/>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251520" y="258089"/>
            <a:ext cx="802820" cy="890991"/>
          </a:xfrm>
          <a:prstGeom prst="rect">
            <a:avLst/>
          </a:prstGeom>
        </p:spPr>
      </p:pic>
      <p:pic>
        <p:nvPicPr>
          <p:cNvPr id="14" name="Image 1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209216" y="504755"/>
            <a:ext cx="538639" cy="432000"/>
          </a:xfrm>
          <a:prstGeom prst="rect">
            <a:avLst/>
          </a:prstGeom>
        </p:spPr>
      </p:pic>
      <p:sp>
        <p:nvSpPr>
          <p:cNvPr id="15" name="ZoneTexte 14"/>
          <p:cNvSpPr txBox="1"/>
          <p:nvPr/>
        </p:nvSpPr>
        <p:spPr>
          <a:xfrm>
            <a:off x="6732240" y="474533"/>
            <a:ext cx="1656184" cy="369332"/>
          </a:xfrm>
          <a:prstGeom prst="rect">
            <a:avLst/>
          </a:prstGeom>
          <a:noFill/>
        </p:spPr>
        <p:txBody>
          <a:bodyPr wrap="square" rtlCol="0">
            <a:spAutoFit/>
          </a:bodyPr>
          <a:lstStyle/>
          <a:p>
            <a:pPr algn="ctr"/>
            <a:r>
              <a:rPr lang="fr-FR" sz="600" dirty="0" smtClean="0">
                <a:solidFill>
                  <a:srgbClr val="003399"/>
                </a:solidFill>
              </a:rPr>
              <a:t>Fonds social européen</a:t>
            </a:r>
          </a:p>
          <a:p>
            <a:pPr algn="ctr"/>
            <a:r>
              <a:rPr lang="fr-FR" sz="600" dirty="0" smtClean="0">
                <a:solidFill>
                  <a:srgbClr val="003399"/>
                </a:solidFill>
              </a:rPr>
              <a:t>Programme opérationnel « Emploi et inclusion en métropole » 2014-2020</a:t>
            </a:r>
            <a:endParaRPr lang="fr-FR" sz="600" dirty="0">
              <a:solidFill>
                <a:srgbClr val="003399"/>
              </a:solidFill>
            </a:endParaRPr>
          </a:p>
        </p:txBody>
      </p:sp>
      <p:pic>
        <p:nvPicPr>
          <p:cNvPr id="18" name="Image 1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361656" y="492173"/>
            <a:ext cx="477646" cy="528000"/>
          </a:xfrm>
          <a:prstGeom prst="rect">
            <a:avLst/>
          </a:prstGeom>
        </p:spPr>
      </p:pic>
    </p:spTree>
    <p:extLst>
      <p:ext uri="{BB962C8B-B14F-4D97-AF65-F5344CB8AC3E}">
        <p14:creationId xmlns:p14="http://schemas.microsoft.com/office/powerpoint/2010/main" val="14982187"/>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Lst>
  <p:timing>
    <p:tnLst>
      <p:par>
        <p:cTn id="1" dur="indefinite" restart="never" nodeType="tmRoot"/>
      </p:par>
    </p:tnLst>
  </p:timing>
  <p:hf hdr="0"/>
  <p:txStyles>
    <p:title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p:titleStyle>
    <p:body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n-lt"/>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n-lt"/>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a:solidFill>
            <a:schemeClr val="tx1"/>
          </a:solidFill>
          <a:latin typeface="+mn-lt"/>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n-lt"/>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1620">
          <p15:clr>
            <a:srgbClr val="F26B43"/>
          </p15:clr>
        </p15:guide>
        <p15:guide id="2" pos="204">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bwMode="gray">
          <a:xfrm>
            <a:off x="323851" y="2276873"/>
            <a:ext cx="8424863" cy="3936433"/>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6" name="Espace réservé du numéro de diapositive 5"/>
          <p:cNvSpPr>
            <a:spLocks noGrp="1"/>
          </p:cNvSpPr>
          <p:nvPr>
            <p:ph type="sldNum" sz="quarter" idx="4"/>
          </p:nvPr>
        </p:nvSpPr>
        <p:spPr bwMode="gray">
          <a:xfrm>
            <a:off x="7398713" y="6378000"/>
            <a:ext cx="1350000" cy="48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solidFill>
                  <a:srgbClr val="000000"/>
                </a:solidFill>
              </a:rPr>
              <a:pPr/>
              <a:t>‹N°›</a:t>
            </a:fld>
            <a:endParaRPr lang="fr-FR" dirty="0">
              <a:solidFill>
                <a:srgbClr val="000000"/>
              </a:solidFill>
            </a:endParaRPr>
          </a:p>
        </p:txBody>
      </p:sp>
      <p:cxnSp>
        <p:nvCxnSpPr>
          <p:cNvPr id="10" name="Connecteur droit 9"/>
          <p:cNvCxnSpPr>
            <a:cxnSpLocks/>
          </p:cNvCxnSpPr>
          <p:nvPr/>
        </p:nvCxnSpPr>
        <p:spPr bwMode="gray">
          <a:xfrm>
            <a:off x="323850" y="6379200"/>
            <a:ext cx="8424614"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Espace réservé du titre 11">
            <a:extLst>
              <a:ext uri="{FF2B5EF4-FFF2-40B4-BE49-F238E27FC236}">
                <a16:creationId xmlns:a16="http://schemas.microsoft.com/office/drawing/2014/main" xmlns="" id="{59FB2B3E-557E-DB42-9DB7-D6A72FD3ABE4}"/>
              </a:ext>
            </a:extLst>
          </p:cNvPr>
          <p:cNvSpPr>
            <a:spLocks noGrp="1"/>
          </p:cNvSpPr>
          <p:nvPr>
            <p:ph type="title"/>
          </p:nvPr>
        </p:nvSpPr>
        <p:spPr>
          <a:xfrm>
            <a:off x="323851" y="1316766"/>
            <a:ext cx="8424863" cy="719988"/>
          </a:xfrm>
          <a:prstGeom prst="rect">
            <a:avLst/>
          </a:prstGeom>
        </p:spPr>
        <p:txBody>
          <a:bodyPr vert="horz" lIns="91440" tIns="45720" rIns="91440" bIns="45720" rtlCol="0" anchor="ctr">
            <a:normAutofit/>
          </a:bodyPr>
          <a:lstStyle/>
          <a:p>
            <a:r>
              <a:rPr lang="fr-FR" dirty="0"/>
              <a:t>Titre </a:t>
            </a:r>
          </a:p>
        </p:txBody>
      </p:sp>
      <p:sp>
        <p:nvSpPr>
          <p:cNvPr id="2" name="Espace réservé de la date 1">
            <a:extLst>
              <a:ext uri="{FF2B5EF4-FFF2-40B4-BE49-F238E27FC236}">
                <a16:creationId xmlns:a16="http://schemas.microsoft.com/office/drawing/2014/main" xmlns="" id="{F8170561-5F7A-B046-81BE-E60E60355D4F}"/>
              </a:ext>
            </a:extLst>
          </p:cNvPr>
          <p:cNvSpPr>
            <a:spLocks noGrp="1"/>
          </p:cNvSpPr>
          <p:nvPr>
            <p:ph type="dt" sz="half" idx="2"/>
          </p:nvPr>
        </p:nvSpPr>
        <p:spPr>
          <a:xfrm>
            <a:off x="315703" y="6378001"/>
            <a:ext cx="2057400" cy="366183"/>
          </a:xfrm>
          <a:prstGeom prst="rect">
            <a:avLst/>
          </a:prstGeom>
        </p:spPr>
        <p:txBody>
          <a:bodyPr vert="horz" lIns="91440" tIns="45720" rIns="91440" bIns="45720" rtlCol="0" anchor="ctr"/>
          <a:lstStyle>
            <a:lvl1pPr algn="l">
              <a:defRPr sz="750" b="1">
                <a:solidFill>
                  <a:schemeClr val="tx1"/>
                </a:solidFill>
              </a:defRPr>
            </a:lvl1pPr>
          </a:lstStyle>
          <a:p>
            <a:fld id="{B858D49A-5A7A-574D-A0ED-52B5C1EFA876}" type="datetime1">
              <a:rPr lang="fr-FR" cap="all" smtClean="0">
                <a:solidFill>
                  <a:srgbClr val="000000"/>
                </a:solidFill>
              </a:rPr>
              <a:pPr/>
              <a:t>12/07/2021</a:t>
            </a:fld>
            <a:endParaRPr lang="fr-FR" cap="all" dirty="0">
              <a:solidFill>
                <a:srgbClr val="000000"/>
              </a:solidFill>
            </a:endParaRPr>
          </a:p>
        </p:txBody>
      </p:sp>
      <p:cxnSp>
        <p:nvCxnSpPr>
          <p:cNvPr id="9" name="Connecteur droit 8">
            <a:extLst>
              <a:ext uri="{FF2B5EF4-FFF2-40B4-BE49-F238E27FC236}">
                <a16:creationId xmlns:a16="http://schemas.microsoft.com/office/drawing/2014/main" xmlns="" id="{E071FEB6-0E77-DD46-9DA0-C52EF51FC7F3}"/>
              </a:ext>
            </a:extLst>
          </p:cNvPr>
          <p:cNvCxnSpPr/>
          <p:nvPr/>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Image 10"/>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251520" y="258086"/>
            <a:ext cx="802820" cy="890991"/>
          </a:xfrm>
          <a:prstGeom prst="rect">
            <a:avLst/>
          </a:prstGeom>
        </p:spPr>
      </p:pic>
      <p:pic>
        <p:nvPicPr>
          <p:cNvPr id="14" name="Image 1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209212" y="504755"/>
            <a:ext cx="538639" cy="432000"/>
          </a:xfrm>
          <a:prstGeom prst="rect">
            <a:avLst/>
          </a:prstGeom>
        </p:spPr>
      </p:pic>
      <p:sp>
        <p:nvSpPr>
          <p:cNvPr id="15" name="ZoneTexte 14"/>
          <p:cNvSpPr txBox="1"/>
          <p:nvPr/>
        </p:nvSpPr>
        <p:spPr>
          <a:xfrm>
            <a:off x="6732240" y="474533"/>
            <a:ext cx="1656184" cy="369332"/>
          </a:xfrm>
          <a:prstGeom prst="rect">
            <a:avLst/>
          </a:prstGeom>
          <a:noFill/>
        </p:spPr>
        <p:txBody>
          <a:bodyPr wrap="square" rtlCol="0">
            <a:spAutoFit/>
          </a:bodyPr>
          <a:lstStyle/>
          <a:p>
            <a:pPr algn="ctr"/>
            <a:r>
              <a:rPr lang="fr-FR" sz="600" dirty="0" smtClean="0">
                <a:solidFill>
                  <a:srgbClr val="003399"/>
                </a:solidFill>
              </a:rPr>
              <a:t>Fonds social européen</a:t>
            </a:r>
          </a:p>
          <a:p>
            <a:pPr algn="ctr"/>
            <a:r>
              <a:rPr lang="fr-FR" sz="600" dirty="0" smtClean="0">
                <a:solidFill>
                  <a:srgbClr val="003399"/>
                </a:solidFill>
              </a:rPr>
              <a:t>Programme opérationnel « Emploi et inclusion en métropole » 2014-2020</a:t>
            </a:r>
            <a:endParaRPr lang="fr-FR" sz="600" dirty="0">
              <a:solidFill>
                <a:srgbClr val="003399"/>
              </a:solidFill>
            </a:endParaRPr>
          </a:p>
        </p:txBody>
      </p:sp>
      <p:pic>
        <p:nvPicPr>
          <p:cNvPr id="18" name="Image 1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361656" y="492173"/>
            <a:ext cx="477646" cy="528000"/>
          </a:xfrm>
          <a:prstGeom prst="rect">
            <a:avLst/>
          </a:prstGeom>
        </p:spPr>
      </p:pic>
    </p:spTree>
    <p:extLst>
      <p:ext uri="{BB962C8B-B14F-4D97-AF65-F5344CB8AC3E}">
        <p14:creationId xmlns:p14="http://schemas.microsoft.com/office/powerpoint/2010/main" val="2822721426"/>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Lst>
  <p:timing>
    <p:tnLst>
      <p:par>
        <p:cTn id="1" dur="indefinite" restart="never" nodeType="tmRoot"/>
      </p:par>
    </p:tnLst>
  </p:timing>
  <p:hf hdr="0"/>
  <p:txStyles>
    <p:title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p:titleStyle>
    <p:body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n-lt"/>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n-lt"/>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a:solidFill>
            <a:schemeClr val="tx1"/>
          </a:solidFill>
          <a:latin typeface="+mn-lt"/>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n-lt"/>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1620">
          <p15:clr>
            <a:srgbClr val="F26B43"/>
          </p15:clr>
        </p15:guide>
        <p15:guide id="2" pos="204">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6138F9-C7D5-455D-ACBD-B6BD72407F15}"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268ECB-AF21-4D47-9B28-32A682DE051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307171561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30B60A-8213-4E7C-9A95-034B4634BE06}"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BC3048-49A0-4AD1-BA47-8F862DFC22FE}"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228436823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014A4F-DC2D-4FD0-9145-7466B3529F5E}" type="datetimeFigureOut">
              <a:rPr lang="fr-FR" smtClean="0">
                <a:solidFill>
                  <a:prstClr val="black">
                    <a:tint val="75000"/>
                  </a:prstClr>
                </a:solidFill>
              </a:rPr>
              <a:pPr/>
              <a:t>12/07/2021</a:t>
            </a:fld>
            <a:endParaRPr lang="fr-FR" dirty="0">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D2170A-3777-4876-9A47-6CE057A9BAC4}" type="slidenum">
              <a:rPr lang="fr-FR" smtClean="0">
                <a:solidFill>
                  <a:prstClr val="black">
                    <a:tint val="75000"/>
                  </a:prstClr>
                </a:solidFill>
              </a:rPr>
              <a:pPr/>
              <a:t>‹N°›</a:t>
            </a:fld>
            <a:endParaRPr lang="fr-FR" dirty="0">
              <a:solidFill>
                <a:prstClr val="black">
                  <a:tint val="75000"/>
                </a:prstClr>
              </a:solidFill>
            </a:endParaRPr>
          </a:p>
        </p:txBody>
      </p:sp>
    </p:spTree>
    <p:extLst>
      <p:ext uri="{BB962C8B-B14F-4D97-AF65-F5344CB8AC3E}">
        <p14:creationId xmlns:p14="http://schemas.microsoft.com/office/powerpoint/2010/main" val="1967503215"/>
      </p:ext>
    </p:extLst>
  </p:cSld>
  <p:clrMap bg1="lt1" tx1="dk1" bg2="lt2" tx2="dk2" accent1="accent1" accent2="accent2" accent3="accent3" accent4="accent4" accent5="accent5" accent6="accent6" hlink="hlink" folHlink="folHlink"/>
  <p:sldLayoutIdLst>
    <p:sldLayoutId id="2147483862" r:id="rId1"/>
    <p:sldLayoutId id="2147483863" r:id="rId2"/>
    <p:sldLayoutId id="2147483864" r:id="rId3"/>
    <p:sldLayoutId id="2147483865" r:id="rId4"/>
    <p:sldLayoutId id="2147483866" r:id="rId5"/>
    <p:sldLayoutId id="2147483867" r:id="rId6"/>
    <p:sldLayoutId id="2147483868" r:id="rId7"/>
    <p:sldLayoutId id="2147483869" r:id="rId8"/>
    <p:sldLayoutId id="2147483870" r:id="rId9"/>
    <p:sldLayoutId id="2147483871" r:id="rId10"/>
    <p:sldLayoutId id="21474838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8.jpe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jpeg"/><Relationship Id="rId9" Type="http://schemas.openxmlformats.org/officeDocument/2006/relationships/image" Target="../media/image13.emf"/></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0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2.jpg"/><Relationship Id="rId1" Type="http://schemas.openxmlformats.org/officeDocument/2006/relationships/slideLayout" Target="../slideLayouts/slideLayout13.xml"/><Relationship Id="rId4" Type="http://schemas.openxmlformats.org/officeDocument/2006/relationships/image" Target="../media/image10.jpeg"/></Relationships>
</file>

<file path=ppt/slides/_rels/slide101.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diagramLayout" Target="../diagrams/layout55.xml"/><Relationship Id="rId7" Type="http://schemas.openxmlformats.org/officeDocument/2006/relationships/image" Target="../media/image14.jpeg"/><Relationship Id="rId2" Type="http://schemas.openxmlformats.org/officeDocument/2006/relationships/diagramData" Target="../diagrams/data55.xml"/><Relationship Id="rId1" Type="http://schemas.openxmlformats.org/officeDocument/2006/relationships/slideLayout" Target="../slideLayouts/slideLayout13.xml"/><Relationship Id="rId6" Type="http://schemas.microsoft.com/office/2007/relationships/diagramDrawing" Target="../diagrams/drawing55.xml"/><Relationship Id="rId5" Type="http://schemas.openxmlformats.org/officeDocument/2006/relationships/diagramColors" Target="../diagrams/colors55.xml"/><Relationship Id="rId4" Type="http://schemas.openxmlformats.org/officeDocument/2006/relationships/diagramQuickStyle" Target="../diagrams/quickStyle55.xml"/></Relationships>
</file>

<file path=ppt/slides/_rels/slide10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diagramLayout" Target="../diagrams/layout56.xml"/><Relationship Id="rId7" Type="http://schemas.openxmlformats.org/officeDocument/2006/relationships/image" Target="../media/image14.jpeg"/><Relationship Id="rId2" Type="http://schemas.openxmlformats.org/officeDocument/2006/relationships/diagramData" Target="../diagrams/data56.xml"/><Relationship Id="rId1" Type="http://schemas.openxmlformats.org/officeDocument/2006/relationships/slideLayout" Target="../slideLayouts/slideLayout13.xml"/><Relationship Id="rId6" Type="http://schemas.microsoft.com/office/2007/relationships/diagramDrawing" Target="../diagrams/drawing56.xml"/><Relationship Id="rId5" Type="http://schemas.openxmlformats.org/officeDocument/2006/relationships/diagramColors" Target="../diagrams/colors56.xml"/><Relationship Id="rId4" Type="http://schemas.openxmlformats.org/officeDocument/2006/relationships/diagramQuickStyle" Target="../diagrams/quickStyle56.xml"/></Relationships>
</file>

<file path=ppt/slides/_rels/slide103.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Data" Target="../diagrams/data57.xml"/><Relationship Id="rId7" Type="http://schemas.microsoft.com/office/2007/relationships/diagramDrawing" Target="../diagrams/drawing57.xml"/><Relationship Id="rId2" Type="http://schemas.openxmlformats.org/officeDocument/2006/relationships/notesSlide" Target="../notesSlides/notesSlide77.xml"/><Relationship Id="rId1" Type="http://schemas.openxmlformats.org/officeDocument/2006/relationships/slideLayout" Target="../slideLayouts/slideLayout1.xml"/><Relationship Id="rId6" Type="http://schemas.openxmlformats.org/officeDocument/2006/relationships/diagramColors" Target="../diagrams/colors57.xml"/><Relationship Id="rId5" Type="http://schemas.openxmlformats.org/officeDocument/2006/relationships/diagramQuickStyle" Target="../diagrams/quickStyle57.xml"/><Relationship Id="rId4" Type="http://schemas.openxmlformats.org/officeDocument/2006/relationships/diagramLayout" Target="../diagrams/layout57.xml"/><Relationship Id="rId9" Type="http://schemas.openxmlformats.org/officeDocument/2006/relationships/image" Target="../media/image10.jpeg"/></Relationships>
</file>

<file path=ppt/slides/_rels/slide104.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diagramColors" Target="../diagrams/colors58.xml"/><Relationship Id="rId18" Type="http://schemas.openxmlformats.org/officeDocument/2006/relationships/diagramColors" Target="../diagrams/colors59.xml"/><Relationship Id="rId3" Type="http://schemas.openxmlformats.org/officeDocument/2006/relationships/image" Target="../media/image8.jpeg"/><Relationship Id="rId7" Type="http://schemas.microsoft.com/office/2007/relationships/hdphoto" Target="../media/hdphoto1.wdp"/><Relationship Id="rId12" Type="http://schemas.openxmlformats.org/officeDocument/2006/relationships/diagramQuickStyle" Target="../diagrams/quickStyle58.xml"/><Relationship Id="rId17" Type="http://schemas.openxmlformats.org/officeDocument/2006/relationships/diagramQuickStyle" Target="../diagrams/quickStyle59.xml"/><Relationship Id="rId2" Type="http://schemas.openxmlformats.org/officeDocument/2006/relationships/notesSlide" Target="../notesSlides/notesSlide78.xml"/><Relationship Id="rId16" Type="http://schemas.openxmlformats.org/officeDocument/2006/relationships/diagramLayout" Target="../diagrams/layout59.xml"/><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diagramLayout" Target="../diagrams/layout58.xml"/><Relationship Id="rId5" Type="http://schemas.openxmlformats.org/officeDocument/2006/relationships/image" Target="../media/image10.jpeg"/><Relationship Id="rId15" Type="http://schemas.openxmlformats.org/officeDocument/2006/relationships/diagramData" Target="../diagrams/data59.xml"/><Relationship Id="rId10" Type="http://schemas.openxmlformats.org/officeDocument/2006/relationships/diagramData" Target="../diagrams/data58.xml"/><Relationship Id="rId19" Type="http://schemas.microsoft.com/office/2007/relationships/diagramDrawing" Target="../diagrams/drawing59.xml"/><Relationship Id="rId4" Type="http://schemas.openxmlformats.org/officeDocument/2006/relationships/image" Target="../media/image9.jpeg"/><Relationship Id="rId9" Type="http://schemas.openxmlformats.org/officeDocument/2006/relationships/image" Target="../media/image13.emf"/><Relationship Id="rId14" Type="http://schemas.microsoft.com/office/2007/relationships/diagramDrawing" Target="../diagrams/drawing58.xml"/></Relationships>
</file>

<file path=ppt/slides/_rels/slide105.xml.rels><?xml version="1.0" encoding="UTF-8" standalone="yes"?>
<Relationships xmlns="http://schemas.openxmlformats.org/package/2006/relationships"><Relationship Id="rId8" Type="http://schemas.openxmlformats.org/officeDocument/2006/relationships/diagramQuickStyle" Target="../diagrams/quickStyle60.xml"/><Relationship Id="rId3" Type="http://schemas.openxmlformats.org/officeDocument/2006/relationships/image" Target="../media/image14.jpeg"/><Relationship Id="rId7" Type="http://schemas.openxmlformats.org/officeDocument/2006/relationships/diagramLayout" Target="../diagrams/layout60.xml"/><Relationship Id="rId2" Type="http://schemas.openxmlformats.org/officeDocument/2006/relationships/notesSlide" Target="../notesSlides/notesSlide79.xml"/><Relationship Id="rId1" Type="http://schemas.openxmlformats.org/officeDocument/2006/relationships/slideLayout" Target="../slideLayouts/slideLayout2.xml"/><Relationship Id="rId6" Type="http://schemas.openxmlformats.org/officeDocument/2006/relationships/diagramData" Target="../diagrams/data60.xml"/><Relationship Id="rId5" Type="http://schemas.openxmlformats.org/officeDocument/2006/relationships/image" Target="../media/image13.emf"/><Relationship Id="rId10" Type="http://schemas.microsoft.com/office/2007/relationships/diagramDrawing" Target="../diagrams/drawing60.xml"/><Relationship Id="rId4" Type="http://schemas.openxmlformats.org/officeDocument/2006/relationships/image" Target="../media/image10.jpeg"/><Relationship Id="rId9" Type="http://schemas.openxmlformats.org/officeDocument/2006/relationships/diagramColors" Target="../diagrams/colors60.xml"/></Relationships>
</file>

<file path=ppt/slides/_rels/slide10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0.xml"/><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0.jpeg"/></Relationships>
</file>

<file path=ppt/slides/_rels/slide10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1.xml"/><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0.jpeg"/></Relationships>
</file>

<file path=ppt/slides/_rels/slide10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2.xml"/><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0.jpeg"/></Relationships>
</file>

<file path=ppt/slides/_rels/slide10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3.xml"/><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8" Type="http://schemas.openxmlformats.org/officeDocument/2006/relationships/diagramQuickStyle" Target="../diagrams/quickStyle7.xml"/><Relationship Id="rId3" Type="http://schemas.openxmlformats.org/officeDocument/2006/relationships/image" Target="../media/image14.jpeg"/><Relationship Id="rId7" Type="http://schemas.openxmlformats.org/officeDocument/2006/relationships/diagramLayout" Target="../diagrams/layout7.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Data" Target="../diagrams/data7.xml"/><Relationship Id="rId5" Type="http://schemas.openxmlformats.org/officeDocument/2006/relationships/image" Target="../media/image13.emf"/><Relationship Id="rId10" Type="http://schemas.microsoft.com/office/2007/relationships/diagramDrawing" Target="../diagrams/drawing7.xml"/><Relationship Id="rId4" Type="http://schemas.openxmlformats.org/officeDocument/2006/relationships/image" Target="../media/image10.jpeg"/><Relationship Id="rId9" Type="http://schemas.openxmlformats.org/officeDocument/2006/relationships/diagramColors" Target="../diagrams/colors7.xml"/></Relationships>
</file>

<file path=ppt/slides/_rels/slide110.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diagramColors" Target="../diagrams/colors61.xml"/><Relationship Id="rId3" Type="http://schemas.openxmlformats.org/officeDocument/2006/relationships/image" Target="../media/image8.jpeg"/><Relationship Id="rId7" Type="http://schemas.microsoft.com/office/2007/relationships/hdphoto" Target="../media/hdphoto1.wdp"/><Relationship Id="rId12" Type="http://schemas.openxmlformats.org/officeDocument/2006/relationships/diagramQuickStyle" Target="../diagrams/quickStyle61.xml"/><Relationship Id="rId2" Type="http://schemas.openxmlformats.org/officeDocument/2006/relationships/notesSlide" Target="../notesSlides/notesSlide84.xml"/><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diagramLayout" Target="../diagrams/layout61.xml"/><Relationship Id="rId5" Type="http://schemas.openxmlformats.org/officeDocument/2006/relationships/image" Target="../media/image10.jpeg"/><Relationship Id="rId10" Type="http://schemas.openxmlformats.org/officeDocument/2006/relationships/diagramData" Target="../diagrams/data61.xml"/><Relationship Id="rId4" Type="http://schemas.openxmlformats.org/officeDocument/2006/relationships/image" Target="../media/image9.jpeg"/><Relationship Id="rId9" Type="http://schemas.openxmlformats.org/officeDocument/2006/relationships/image" Target="../media/image13.emf"/><Relationship Id="rId14" Type="http://schemas.microsoft.com/office/2007/relationships/diagramDrawing" Target="../diagrams/drawing61.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 Id="rId9" Type="http://schemas.openxmlformats.org/officeDocument/2006/relationships/image" Target="../media/image10.jpeg"/></Relationships>
</file>

<file path=ppt/slides/_rels/slide14.xml.rels><?xml version="1.0" encoding="UTF-8" standalone="yes"?>
<Relationships xmlns="http://schemas.openxmlformats.org/package/2006/relationships"><Relationship Id="rId8" Type="http://schemas.openxmlformats.org/officeDocument/2006/relationships/diagramQuickStyle" Target="../diagrams/quickStyle9.xml"/><Relationship Id="rId3" Type="http://schemas.openxmlformats.org/officeDocument/2006/relationships/image" Target="../media/image14.jpeg"/><Relationship Id="rId7" Type="http://schemas.openxmlformats.org/officeDocument/2006/relationships/diagramLayout" Target="../diagrams/layout9.xml"/><Relationship Id="rId2" Type="http://schemas.openxmlformats.org/officeDocument/2006/relationships/notesSlide" Target="../notesSlides/notesSlide13.xml"/><Relationship Id="rId1" Type="http://schemas.openxmlformats.org/officeDocument/2006/relationships/slideLayout" Target="../slideLayouts/slideLayout46.xml"/><Relationship Id="rId6" Type="http://schemas.openxmlformats.org/officeDocument/2006/relationships/diagramData" Target="../diagrams/data9.xml"/><Relationship Id="rId5" Type="http://schemas.openxmlformats.org/officeDocument/2006/relationships/image" Target="../media/image13.emf"/><Relationship Id="rId10" Type="http://schemas.microsoft.com/office/2007/relationships/diagramDrawing" Target="../diagrams/drawing9.xml"/><Relationship Id="rId4" Type="http://schemas.openxmlformats.org/officeDocument/2006/relationships/image" Target="../media/image10.jpeg"/><Relationship Id="rId9" Type="http://schemas.openxmlformats.org/officeDocument/2006/relationships/diagramColors" Target="../diagrams/colors9.xml"/></Relationships>
</file>

<file path=ppt/slides/_rels/slide15.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 Id="rId9" Type="http://schemas.openxmlformats.org/officeDocument/2006/relationships/image" Target="../media/image10.jpeg"/></Relationships>
</file>

<file path=ppt/slides/_rels/slide16.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diagramColors" Target="../diagrams/colors11.xml"/><Relationship Id="rId18" Type="http://schemas.openxmlformats.org/officeDocument/2006/relationships/diagramColors" Target="../diagrams/colors12.xml"/><Relationship Id="rId3" Type="http://schemas.openxmlformats.org/officeDocument/2006/relationships/image" Target="../media/image8.jpeg"/><Relationship Id="rId7" Type="http://schemas.microsoft.com/office/2007/relationships/hdphoto" Target="../media/hdphoto1.wdp"/><Relationship Id="rId12" Type="http://schemas.openxmlformats.org/officeDocument/2006/relationships/diagramQuickStyle" Target="../diagrams/quickStyle11.xml"/><Relationship Id="rId17" Type="http://schemas.openxmlformats.org/officeDocument/2006/relationships/diagramQuickStyle" Target="../diagrams/quickStyle12.xml"/><Relationship Id="rId2" Type="http://schemas.openxmlformats.org/officeDocument/2006/relationships/notesSlide" Target="../notesSlides/notesSlide15.xml"/><Relationship Id="rId16" Type="http://schemas.openxmlformats.org/officeDocument/2006/relationships/diagramLayout" Target="../diagrams/layout12.xml"/><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diagramLayout" Target="../diagrams/layout11.xml"/><Relationship Id="rId5" Type="http://schemas.openxmlformats.org/officeDocument/2006/relationships/image" Target="../media/image10.jpeg"/><Relationship Id="rId15" Type="http://schemas.openxmlformats.org/officeDocument/2006/relationships/diagramData" Target="../diagrams/data12.xml"/><Relationship Id="rId10" Type="http://schemas.openxmlformats.org/officeDocument/2006/relationships/diagramData" Target="../diagrams/data11.xml"/><Relationship Id="rId19" Type="http://schemas.microsoft.com/office/2007/relationships/diagramDrawing" Target="../diagrams/drawing12.xml"/><Relationship Id="rId4" Type="http://schemas.openxmlformats.org/officeDocument/2006/relationships/image" Target="../media/image9.jpeg"/><Relationship Id="rId9" Type="http://schemas.openxmlformats.org/officeDocument/2006/relationships/image" Target="../media/image13.emf"/><Relationship Id="rId14" Type="http://schemas.microsoft.com/office/2007/relationships/diagramDrawing" Target="../diagrams/drawing11.xml"/></Relationships>
</file>

<file path=ppt/slides/_rels/slide17.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8.jpeg"/><Relationship Id="rId7" Type="http://schemas.microsoft.com/office/2007/relationships/hdphoto" Target="../media/hdphoto1.wdp"/><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jpeg"/><Relationship Id="rId9" Type="http://schemas.openxmlformats.org/officeDocument/2006/relationships/image" Target="../media/image13.emf"/></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chart" Target="../charts/chart4.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0.jpeg"/></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image" Target="../media/image10.jpeg"/></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chart" Target="../charts/chart6.xml"/><Relationship Id="rId4" Type="http://schemas.openxmlformats.org/officeDocument/2006/relationships/image" Target="../media/image10.jpeg"/></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chart" Target="../charts/chart7.xml"/><Relationship Id="rId4" Type="http://schemas.openxmlformats.org/officeDocument/2006/relationships/image" Target="../media/image10.jpeg"/></Relationships>
</file>

<file path=ppt/slides/_rels/slide2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2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chart" Target="../charts/chart9.xml"/><Relationship Id="rId5" Type="http://schemas.openxmlformats.org/officeDocument/2006/relationships/chart" Target="../charts/chart8.xml"/><Relationship Id="rId4" Type="http://schemas.openxmlformats.org/officeDocument/2006/relationships/image" Target="../media/image10.jpeg"/></Relationships>
</file>

<file path=ppt/slides/_rels/slide28.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diagramLayout" Target="../diagrams/layout13.xml"/><Relationship Id="rId7" Type="http://schemas.openxmlformats.org/officeDocument/2006/relationships/image" Target="../media/image14.jpe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chart" Target="../charts/chart11.xml"/><Relationship Id="rId5" Type="http://schemas.openxmlformats.org/officeDocument/2006/relationships/chart" Target="../charts/chart10.xml"/><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diagramColors" Target="../diagrams/colors1.xml"/><Relationship Id="rId18" Type="http://schemas.openxmlformats.org/officeDocument/2006/relationships/diagramColors" Target="../diagrams/colors2.xml"/><Relationship Id="rId3" Type="http://schemas.openxmlformats.org/officeDocument/2006/relationships/image" Target="../media/image8.jpeg"/><Relationship Id="rId7" Type="http://schemas.microsoft.com/office/2007/relationships/hdphoto" Target="../media/hdphoto1.wdp"/><Relationship Id="rId12" Type="http://schemas.openxmlformats.org/officeDocument/2006/relationships/diagramQuickStyle" Target="../diagrams/quickStyle1.xml"/><Relationship Id="rId17" Type="http://schemas.openxmlformats.org/officeDocument/2006/relationships/diagramQuickStyle" Target="../diagrams/quickStyle2.xml"/><Relationship Id="rId2" Type="http://schemas.openxmlformats.org/officeDocument/2006/relationships/notesSlide" Target="../notesSlides/notesSlide3.xml"/><Relationship Id="rId16" Type="http://schemas.openxmlformats.org/officeDocument/2006/relationships/diagramLayout" Target="../diagrams/layout2.xml"/><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diagramLayout" Target="../diagrams/layout1.xml"/><Relationship Id="rId5" Type="http://schemas.openxmlformats.org/officeDocument/2006/relationships/image" Target="../media/image10.jpeg"/><Relationship Id="rId15" Type="http://schemas.openxmlformats.org/officeDocument/2006/relationships/diagramData" Target="../diagrams/data2.xml"/><Relationship Id="rId10" Type="http://schemas.openxmlformats.org/officeDocument/2006/relationships/diagramData" Target="../diagrams/data1.xml"/><Relationship Id="rId19" Type="http://schemas.microsoft.com/office/2007/relationships/diagramDrawing" Target="../diagrams/drawing2.xml"/><Relationship Id="rId4" Type="http://schemas.openxmlformats.org/officeDocument/2006/relationships/image" Target="../media/image9.jpeg"/><Relationship Id="rId9" Type="http://schemas.openxmlformats.org/officeDocument/2006/relationships/image" Target="../media/image13.emf"/><Relationship Id="rId14" Type="http://schemas.microsoft.com/office/2007/relationships/diagramDrawing" Target="../diagrams/drawing1.xml"/></Relationships>
</file>

<file path=ppt/slides/_rels/slide3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chart" Target="../charts/chart12.xml"/><Relationship Id="rId4" Type="http://schemas.openxmlformats.org/officeDocument/2006/relationships/image" Target="../media/image10.jpeg"/></Relationships>
</file>

<file path=ppt/slides/_rels/slide3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32.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diagramColors" Target="../diagrams/colors14.xml"/><Relationship Id="rId18" Type="http://schemas.openxmlformats.org/officeDocument/2006/relationships/diagramColors" Target="../diagrams/colors15.xml"/><Relationship Id="rId3" Type="http://schemas.openxmlformats.org/officeDocument/2006/relationships/image" Target="../media/image8.jpeg"/><Relationship Id="rId7" Type="http://schemas.microsoft.com/office/2007/relationships/hdphoto" Target="../media/hdphoto1.wdp"/><Relationship Id="rId12" Type="http://schemas.openxmlformats.org/officeDocument/2006/relationships/diagramQuickStyle" Target="../diagrams/quickStyle14.xml"/><Relationship Id="rId17" Type="http://schemas.openxmlformats.org/officeDocument/2006/relationships/diagramQuickStyle" Target="../diagrams/quickStyle15.xml"/><Relationship Id="rId2" Type="http://schemas.openxmlformats.org/officeDocument/2006/relationships/notesSlide" Target="../notesSlides/notesSlide30.xml"/><Relationship Id="rId16" Type="http://schemas.openxmlformats.org/officeDocument/2006/relationships/diagramLayout" Target="../diagrams/layout15.xml"/><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diagramLayout" Target="../diagrams/layout14.xml"/><Relationship Id="rId5" Type="http://schemas.openxmlformats.org/officeDocument/2006/relationships/image" Target="../media/image10.jpeg"/><Relationship Id="rId15" Type="http://schemas.openxmlformats.org/officeDocument/2006/relationships/diagramData" Target="../diagrams/data15.xml"/><Relationship Id="rId10" Type="http://schemas.openxmlformats.org/officeDocument/2006/relationships/diagramData" Target="../diagrams/data14.xml"/><Relationship Id="rId19" Type="http://schemas.microsoft.com/office/2007/relationships/diagramDrawing" Target="../diagrams/drawing15.xml"/><Relationship Id="rId4" Type="http://schemas.openxmlformats.org/officeDocument/2006/relationships/image" Target="../media/image9.jpeg"/><Relationship Id="rId9" Type="http://schemas.openxmlformats.org/officeDocument/2006/relationships/image" Target="../media/image13.emf"/><Relationship Id="rId14" Type="http://schemas.microsoft.com/office/2007/relationships/diagramDrawing" Target="../diagrams/drawing14.xml"/></Relationships>
</file>

<file path=ppt/slides/_rels/slide3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0.jpeg"/></Relationships>
</file>

<file path=ppt/slides/_rels/slide3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chart" Target="../charts/chart13.xml"/><Relationship Id="rId5" Type="http://schemas.openxmlformats.org/officeDocument/2006/relationships/image" Target="../media/image13.emf"/><Relationship Id="rId4" Type="http://schemas.openxmlformats.org/officeDocument/2006/relationships/image" Target="../media/image10.jpeg"/></Relationships>
</file>

<file path=ppt/slides/_rels/slide3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0.jpeg"/></Relationships>
</file>

<file path=ppt/slides/_rels/slide3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0.jpeg"/></Relationships>
</file>

<file path=ppt/slides/_rels/slide3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0.jpeg"/></Relationships>
</file>

<file path=ppt/slides/_rels/slide3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0.jpeg"/></Relationships>
</file>

<file path=ppt/slides/_rels/slide3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chart" Target="../charts/chart1.xml"/><Relationship Id="rId4" Type="http://schemas.openxmlformats.org/officeDocument/2006/relationships/image" Target="../media/image10.jpeg"/></Relationships>
</file>

<file path=ppt/slides/_rels/slide4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0.jpeg"/></Relationships>
</file>

<file path=ppt/slides/_rels/slide41.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diagramColors" Target="../diagrams/colors16.xml"/><Relationship Id="rId18" Type="http://schemas.openxmlformats.org/officeDocument/2006/relationships/diagramColors" Target="../diagrams/colors17.xml"/><Relationship Id="rId3" Type="http://schemas.openxmlformats.org/officeDocument/2006/relationships/image" Target="../media/image8.jpeg"/><Relationship Id="rId7" Type="http://schemas.microsoft.com/office/2007/relationships/hdphoto" Target="../media/hdphoto1.wdp"/><Relationship Id="rId12" Type="http://schemas.openxmlformats.org/officeDocument/2006/relationships/diagramQuickStyle" Target="../diagrams/quickStyle16.xml"/><Relationship Id="rId17" Type="http://schemas.openxmlformats.org/officeDocument/2006/relationships/diagramQuickStyle" Target="../diagrams/quickStyle17.xml"/><Relationship Id="rId2" Type="http://schemas.openxmlformats.org/officeDocument/2006/relationships/notesSlide" Target="../notesSlides/notesSlide39.xml"/><Relationship Id="rId16" Type="http://schemas.openxmlformats.org/officeDocument/2006/relationships/diagramLayout" Target="../diagrams/layout17.xml"/><Relationship Id="rId1" Type="http://schemas.openxmlformats.org/officeDocument/2006/relationships/slideLayout" Target="../slideLayouts/slideLayout56.xml"/><Relationship Id="rId6" Type="http://schemas.openxmlformats.org/officeDocument/2006/relationships/image" Target="../media/image11.png"/><Relationship Id="rId11" Type="http://schemas.openxmlformats.org/officeDocument/2006/relationships/diagramLayout" Target="../diagrams/layout16.xml"/><Relationship Id="rId5" Type="http://schemas.openxmlformats.org/officeDocument/2006/relationships/image" Target="../media/image10.jpeg"/><Relationship Id="rId15" Type="http://schemas.openxmlformats.org/officeDocument/2006/relationships/diagramData" Target="../diagrams/data17.xml"/><Relationship Id="rId10" Type="http://schemas.openxmlformats.org/officeDocument/2006/relationships/diagramData" Target="../diagrams/data16.xml"/><Relationship Id="rId19" Type="http://schemas.microsoft.com/office/2007/relationships/diagramDrawing" Target="../diagrams/drawing17.xml"/><Relationship Id="rId4" Type="http://schemas.openxmlformats.org/officeDocument/2006/relationships/image" Target="../media/image9.jpeg"/><Relationship Id="rId9" Type="http://schemas.openxmlformats.org/officeDocument/2006/relationships/image" Target="../media/image13.emf"/><Relationship Id="rId14" Type="http://schemas.microsoft.com/office/2007/relationships/diagramDrawing" Target="../diagrams/drawing16.xml"/></Relationships>
</file>

<file path=ppt/slides/_rels/slide4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0.xml"/><Relationship Id="rId1" Type="http://schemas.openxmlformats.org/officeDocument/2006/relationships/slideLayout" Target="../slideLayouts/slideLayout57.xml"/><Relationship Id="rId5" Type="http://schemas.openxmlformats.org/officeDocument/2006/relationships/image" Target="../media/image13.emf"/><Relationship Id="rId4" Type="http://schemas.openxmlformats.org/officeDocument/2006/relationships/image" Target="../media/image10.jpeg"/></Relationships>
</file>

<file path=ppt/slides/_rels/slide4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1.xml"/><Relationship Id="rId1" Type="http://schemas.openxmlformats.org/officeDocument/2006/relationships/slideLayout" Target="../slideLayouts/slideLayout57.xml"/><Relationship Id="rId5" Type="http://schemas.openxmlformats.org/officeDocument/2006/relationships/image" Target="../media/image13.emf"/><Relationship Id="rId4" Type="http://schemas.openxmlformats.org/officeDocument/2006/relationships/image" Target="../media/image10.jpeg"/></Relationships>
</file>

<file path=ppt/slides/_rels/slide4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2.xml"/><Relationship Id="rId1" Type="http://schemas.openxmlformats.org/officeDocument/2006/relationships/slideLayout" Target="../slideLayouts/slideLayout57.xml"/><Relationship Id="rId5" Type="http://schemas.openxmlformats.org/officeDocument/2006/relationships/image" Target="../media/image13.emf"/><Relationship Id="rId4" Type="http://schemas.openxmlformats.org/officeDocument/2006/relationships/image" Target="../media/image10.jpeg"/></Relationships>
</file>

<file path=ppt/slides/_rels/slide4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3.xml"/><Relationship Id="rId1" Type="http://schemas.openxmlformats.org/officeDocument/2006/relationships/slideLayout" Target="../slideLayouts/slideLayout57.xml"/><Relationship Id="rId6" Type="http://schemas.openxmlformats.org/officeDocument/2006/relationships/chart" Target="../charts/chart14.xml"/><Relationship Id="rId5" Type="http://schemas.openxmlformats.org/officeDocument/2006/relationships/image" Target="../media/image13.emf"/><Relationship Id="rId4" Type="http://schemas.openxmlformats.org/officeDocument/2006/relationships/image" Target="../media/image10.jpeg"/></Relationships>
</file>

<file path=ppt/slides/_rels/slide4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4.xml"/><Relationship Id="rId1" Type="http://schemas.openxmlformats.org/officeDocument/2006/relationships/slideLayout" Target="../slideLayouts/slideLayout57.xml"/><Relationship Id="rId5" Type="http://schemas.openxmlformats.org/officeDocument/2006/relationships/image" Target="../media/image13.emf"/><Relationship Id="rId4" Type="http://schemas.openxmlformats.org/officeDocument/2006/relationships/image" Target="../media/image10.jpeg"/></Relationships>
</file>

<file path=ppt/slides/_rels/slide4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5.xml"/><Relationship Id="rId1" Type="http://schemas.openxmlformats.org/officeDocument/2006/relationships/slideLayout" Target="../slideLayouts/slideLayout57.xml"/><Relationship Id="rId5" Type="http://schemas.openxmlformats.org/officeDocument/2006/relationships/image" Target="../media/image13.emf"/><Relationship Id="rId4" Type="http://schemas.openxmlformats.org/officeDocument/2006/relationships/image" Target="../media/image10.jpeg"/></Relationships>
</file>

<file path=ppt/slides/_rels/slide4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6.xml"/><Relationship Id="rId1" Type="http://schemas.openxmlformats.org/officeDocument/2006/relationships/slideLayout" Target="../slideLayouts/slideLayout57.xml"/><Relationship Id="rId5" Type="http://schemas.openxmlformats.org/officeDocument/2006/relationships/image" Target="../media/image13.emf"/><Relationship Id="rId4" Type="http://schemas.openxmlformats.org/officeDocument/2006/relationships/image" Target="../media/image10.jpeg"/></Relationships>
</file>

<file path=ppt/slides/_rels/slide49.xml.rels><?xml version="1.0" encoding="UTF-8" standalone="yes"?>
<Relationships xmlns="http://schemas.openxmlformats.org/package/2006/relationships"><Relationship Id="rId8" Type="http://schemas.openxmlformats.org/officeDocument/2006/relationships/diagramQuickStyle" Target="../diagrams/quickStyle18.xml"/><Relationship Id="rId3" Type="http://schemas.openxmlformats.org/officeDocument/2006/relationships/image" Target="../media/image14.jpeg"/><Relationship Id="rId7" Type="http://schemas.openxmlformats.org/officeDocument/2006/relationships/diagramLayout" Target="../diagrams/layout18.xml"/><Relationship Id="rId2" Type="http://schemas.openxmlformats.org/officeDocument/2006/relationships/notesSlide" Target="../notesSlides/notesSlide47.xml"/><Relationship Id="rId1" Type="http://schemas.openxmlformats.org/officeDocument/2006/relationships/slideLayout" Target="../slideLayouts/slideLayout57.xml"/><Relationship Id="rId6" Type="http://schemas.openxmlformats.org/officeDocument/2006/relationships/diagramData" Target="../diagrams/data18.xml"/><Relationship Id="rId5" Type="http://schemas.openxmlformats.org/officeDocument/2006/relationships/image" Target="../media/image13.emf"/><Relationship Id="rId10" Type="http://schemas.microsoft.com/office/2007/relationships/diagramDrawing" Target="../diagrams/drawing18.xml"/><Relationship Id="rId4" Type="http://schemas.openxmlformats.org/officeDocument/2006/relationships/image" Target="../media/image10.jpeg"/><Relationship Id="rId9" Type="http://schemas.openxmlformats.org/officeDocument/2006/relationships/diagramColors" Target="../diagrams/colors18.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4.jpeg"/><Relationship Id="rId7" Type="http://schemas.openxmlformats.org/officeDocument/2006/relationships/diagramQuickStyle" Target="../diagrams/quickStyle3.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0.jpeg"/><Relationship Id="rId9" Type="http://schemas.microsoft.com/office/2007/relationships/diagramDrawing" Target="../diagrams/drawing3.xml"/></Relationships>
</file>

<file path=ppt/slides/_rels/slide50.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diagramColors" Target="../diagrams/colors19.xml"/><Relationship Id="rId18" Type="http://schemas.openxmlformats.org/officeDocument/2006/relationships/diagramColors" Target="../diagrams/colors20.xml"/><Relationship Id="rId3" Type="http://schemas.openxmlformats.org/officeDocument/2006/relationships/image" Target="../media/image8.jpeg"/><Relationship Id="rId7" Type="http://schemas.microsoft.com/office/2007/relationships/hdphoto" Target="../media/hdphoto1.wdp"/><Relationship Id="rId12" Type="http://schemas.openxmlformats.org/officeDocument/2006/relationships/diagramQuickStyle" Target="../diagrams/quickStyle19.xml"/><Relationship Id="rId17" Type="http://schemas.openxmlformats.org/officeDocument/2006/relationships/diagramQuickStyle" Target="../diagrams/quickStyle20.xml"/><Relationship Id="rId2" Type="http://schemas.openxmlformats.org/officeDocument/2006/relationships/notesSlide" Target="../notesSlides/notesSlide48.xml"/><Relationship Id="rId16" Type="http://schemas.openxmlformats.org/officeDocument/2006/relationships/diagramLayout" Target="../diagrams/layout20.xml"/><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diagramLayout" Target="../diagrams/layout19.xml"/><Relationship Id="rId5" Type="http://schemas.openxmlformats.org/officeDocument/2006/relationships/image" Target="../media/image10.jpeg"/><Relationship Id="rId15" Type="http://schemas.openxmlformats.org/officeDocument/2006/relationships/diagramData" Target="../diagrams/data20.xml"/><Relationship Id="rId10" Type="http://schemas.openxmlformats.org/officeDocument/2006/relationships/diagramData" Target="../diagrams/data19.xml"/><Relationship Id="rId19" Type="http://schemas.microsoft.com/office/2007/relationships/diagramDrawing" Target="../diagrams/drawing20.xml"/><Relationship Id="rId4" Type="http://schemas.openxmlformats.org/officeDocument/2006/relationships/image" Target="../media/image9.jpeg"/><Relationship Id="rId9" Type="http://schemas.openxmlformats.org/officeDocument/2006/relationships/image" Target="../media/image13.emf"/><Relationship Id="rId14" Type="http://schemas.microsoft.com/office/2007/relationships/diagramDrawing" Target="../diagrams/drawing19.xml"/></Relationships>
</file>

<file path=ppt/slides/_rels/slide5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9.xml"/><Relationship Id="rId1" Type="http://schemas.openxmlformats.org/officeDocument/2006/relationships/slideLayout" Target="../slideLayouts/slideLayout35.xml"/><Relationship Id="rId5" Type="http://schemas.openxmlformats.org/officeDocument/2006/relationships/chart" Target="../charts/chart15.xml"/><Relationship Id="rId4" Type="http://schemas.openxmlformats.org/officeDocument/2006/relationships/image" Target="../media/image10.jpeg"/></Relationships>
</file>

<file path=ppt/slides/_rels/slide52.xml.rels><?xml version="1.0" encoding="UTF-8" standalone="yes"?>
<Relationships xmlns="http://schemas.openxmlformats.org/package/2006/relationships"><Relationship Id="rId8" Type="http://schemas.openxmlformats.org/officeDocument/2006/relationships/diagramColors" Target="../diagrams/colors21.xml"/><Relationship Id="rId3" Type="http://schemas.openxmlformats.org/officeDocument/2006/relationships/image" Target="../media/image14.jpeg"/><Relationship Id="rId7" Type="http://schemas.openxmlformats.org/officeDocument/2006/relationships/diagramQuickStyle" Target="../diagrams/quickStyle21.xml"/><Relationship Id="rId2" Type="http://schemas.openxmlformats.org/officeDocument/2006/relationships/notesSlide" Target="../notesSlides/notesSlide50.xml"/><Relationship Id="rId1" Type="http://schemas.openxmlformats.org/officeDocument/2006/relationships/slideLayout" Target="../slideLayouts/slideLayout35.xml"/><Relationship Id="rId6" Type="http://schemas.openxmlformats.org/officeDocument/2006/relationships/diagramLayout" Target="../diagrams/layout21.xml"/><Relationship Id="rId5" Type="http://schemas.openxmlformats.org/officeDocument/2006/relationships/diagramData" Target="../diagrams/data21.xml"/><Relationship Id="rId4" Type="http://schemas.openxmlformats.org/officeDocument/2006/relationships/image" Target="../media/image10.jpeg"/><Relationship Id="rId9" Type="http://schemas.microsoft.com/office/2007/relationships/diagramDrawing" Target="../diagrams/drawing21.xml"/></Relationships>
</file>

<file path=ppt/slides/_rels/slide5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1.xml"/><Relationship Id="rId1" Type="http://schemas.openxmlformats.org/officeDocument/2006/relationships/slideLayout" Target="../slideLayouts/slideLayout35.xml"/><Relationship Id="rId5" Type="http://schemas.openxmlformats.org/officeDocument/2006/relationships/image" Target="../media/image13.emf"/><Relationship Id="rId4" Type="http://schemas.openxmlformats.org/officeDocument/2006/relationships/image" Target="../media/image10.jpeg"/></Relationships>
</file>

<file path=ppt/slides/_rels/slide5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2.xml"/><Relationship Id="rId1" Type="http://schemas.openxmlformats.org/officeDocument/2006/relationships/slideLayout" Target="../slideLayouts/slideLayout35.xml"/><Relationship Id="rId5" Type="http://schemas.openxmlformats.org/officeDocument/2006/relationships/image" Target="../media/image13.emf"/><Relationship Id="rId4" Type="http://schemas.openxmlformats.org/officeDocument/2006/relationships/image" Target="../media/image10.jpeg"/></Relationships>
</file>

<file path=ppt/slides/_rels/slide5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3.xml"/><Relationship Id="rId1" Type="http://schemas.openxmlformats.org/officeDocument/2006/relationships/slideLayout" Target="../slideLayouts/slideLayout35.xml"/><Relationship Id="rId5" Type="http://schemas.openxmlformats.org/officeDocument/2006/relationships/image" Target="../media/image13.emf"/><Relationship Id="rId4" Type="http://schemas.openxmlformats.org/officeDocument/2006/relationships/image" Target="../media/image10.jpeg"/></Relationships>
</file>

<file path=ppt/slides/_rels/slide5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4.xml"/><Relationship Id="rId1" Type="http://schemas.openxmlformats.org/officeDocument/2006/relationships/slideLayout" Target="../slideLayouts/slideLayout35.xml"/><Relationship Id="rId5" Type="http://schemas.openxmlformats.org/officeDocument/2006/relationships/image" Target="../media/image13.emf"/><Relationship Id="rId4" Type="http://schemas.openxmlformats.org/officeDocument/2006/relationships/image" Target="../media/image10.jpeg"/></Relationships>
</file>

<file path=ppt/slides/_rels/slide5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5.xml"/><Relationship Id="rId1" Type="http://schemas.openxmlformats.org/officeDocument/2006/relationships/slideLayout" Target="../slideLayouts/slideLayout35.xml"/><Relationship Id="rId5" Type="http://schemas.openxmlformats.org/officeDocument/2006/relationships/image" Target="../media/image13.emf"/><Relationship Id="rId4" Type="http://schemas.openxmlformats.org/officeDocument/2006/relationships/image" Target="../media/image10.jpeg"/></Relationships>
</file>

<file path=ppt/slides/_rels/slide58.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diagramColors" Target="../diagrams/colors22.xml"/><Relationship Id="rId18" Type="http://schemas.openxmlformats.org/officeDocument/2006/relationships/diagramColors" Target="../diagrams/colors23.xml"/><Relationship Id="rId3" Type="http://schemas.openxmlformats.org/officeDocument/2006/relationships/image" Target="../media/image8.jpeg"/><Relationship Id="rId7" Type="http://schemas.microsoft.com/office/2007/relationships/hdphoto" Target="../media/hdphoto1.wdp"/><Relationship Id="rId12" Type="http://schemas.openxmlformats.org/officeDocument/2006/relationships/diagramQuickStyle" Target="../diagrams/quickStyle22.xml"/><Relationship Id="rId17" Type="http://schemas.openxmlformats.org/officeDocument/2006/relationships/diagramQuickStyle" Target="../diagrams/quickStyle23.xml"/><Relationship Id="rId2" Type="http://schemas.openxmlformats.org/officeDocument/2006/relationships/notesSlide" Target="../notesSlides/notesSlide56.xml"/><Relationship Id="rId16" Type="http://schemas.openxmlformats.org/officeDocument/2006/relationships/diagramLayout" Target="../diagrams/layout23.xml"/><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diagramLayout" Target="../diagrams/layout22.xml"/><Relationship Id="rId5" Type="http://schemas.openxmlformats.org/officeDocument/2006/relationships/image" Target="../media/image10.jpeg"/><Relationship Id="rId15" Type="http://schemas.openxmlformats.org/officeDocument/2006/relationships/diagramData" Target="../diagrams/data23.xml"/><Relationship Id="rId10" Type="http://schemas.openxmlformats.org/officeDocument/2006/relationships/diagramData" Target="../diagrams/data22.xml"/><Relationship Id="rId19" Type="http://schemas.microsoft.com/office/2007/relationships/diagramDrawing" Target="../diagrams/drawing23.xml"/><Relationship Id="rId4" Type="http://schemas.openxmlformats.org/officeDocument/2006/relationships/image" Target="../media/image9.jpeg"/><Relationship Id="rId9" Type="http://schemas.openxmlformats.org/officeDocument/2006/relationships/image" Target="../media/image13.emf"/><Relationship Id="rId14" Type="http://schemas.microsoft.com/office/2007/relationships/diagramDrawing" Target="../diagrams/drawing22.xml"/></Relationships>
</file>

<file path=ppt/slides/_rels/slide59.xml.rels><?xml version="1.0" encoding="UTF-8" standalone="yes"?>
<Relationships xmlns="http://schemas.openxmlformats.org/package/2006/relationships"><Relationship Id="rId8" Type="http://schemas.openxmlformats.org/officeDocument/2006/relationships/package" Target="../embeddings/Microsoft_Excel_Worksheet7.xlsx"/><Relationship Id="rId3" Type="http://schemas.openxmlformats.org/officeDocument/2006/relationships/notesSlide" Target="../notesSlides/notesSlide57.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3.emf"/><Relationship Id="rId5" Type="http://schemas.openxmlformats.org/officeDocument/2006/relationships/image" Target="../media/image10.jpeg"/><Relationship Id="rId4" Type="http://schemas.openxmlformats.org/officeDocument/2006/relationships/image" Target="../media/image14.jpeg"/><Relationship Id="rId9" Type="http://schemas.openxmlformats.org/officeDocument/2006/relationships/image" Target="../media/image15.emf"/></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4.jpeg"/><Relationship Id="rId7" Type="http://schemas.openxmlformats.org/officeDocument/2006/relationships/diagramQuickStyle" Target="../diagrams/quickStyle4.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0.jpeg"/><Relationship Id="rId9" Type="http://schemas.microsoft.com/office/2007/relationships/diagramDrawing" Target="../diagrams/drawing4.xml"/></Relationships>
</file>

<file path=ppt/slides/_rels/slide60.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58.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14.jpeg"/></Relationships>
</file>

<file path=ppt/slides/_rels/slide61.xml.rels><?xml version="1.0" encoding="UTF-8" standalone="yes"?>
<Relationships xmlns="http://schemas.openxmlformats.org/package/2006/relationships"><Relationship Id="rId8" Type="http://schemas.openxmlformats.org/officeDocument/2006/relationships/diagramColors" Target="../diagrams/colors24.xml"/><Relationship Id="rId3" Type="http://schemas.openxmlformats.org/officeDocument/2006/relationships/image" Target="../media/image14.jpeg"/><Relationship Id="rId7" Type="http://schemas.openxmlformats.org/officeDocument/2006/relationships/diagramQuickStyle" Target="../diagrams/quickStyle24.xml"/><Relationship Id="rId2" Type="http://schemas.openxmlformats.org/officeDocument/2006/relationships/notesSlide" Target="../notesSlides/notesSlide59.xml"/><Relationship Id="rId1" Type="http://schemas.openxmlformats.org/officeDocument/2006/relationships/slideLayout" Target="../slideLayouts/slideLayout7.xml"/><Relationship Id="rId6" Type="http://schemas.openxmlformats.org/officeDocument/2006/relationships/diagramLayout" Target="../diagrams/layout24.xml"/><Relationship Id="rId5" Type="http://schemas.openxmlformats.org/officeDocument/2006/relationships/diagramData" Target="../diagrams/data24.xml"/><Relationship Id="rId4" Type="http://schemas.openxmlformats.org/officeDocument/2006/relationships/image" Target="../media/image10.jpeg"/><Relationship Id="rId9" Type="http://schemas.microsoft.com/office/2007/relationships/diagramDrawing" Target="../diagrams/drawing24.xml"/></Relationships>
</file>

<file path=ppt/slides/_rels/slide62.xml.rels><?xml version="1.0" encoding="UTF-8" standalone="yes"?>
<Relationships xmlns="http://schemas.openxmlformats.org/package/2006/relationships"><Relationship Id="rId8" Type="http://schemas.openxmlformats.org/officeDocument/2006/relationships/diagramQuickStyle" Target="../diagrams/quickStyle25.xml"/><Relationship Id="rId3" Type="http://schemas.openxmlformats.org/officeDocument/2006/relationships/image" Target="../media/image14.jpeg"/><Relationship Id="rId7" Type="http://schemas.openxmlformats.org/officeDocument/2006/relationships/diagramLayout" Target="../diagrams/layout25.xml"/><Relationship Id="rId2" Type="http://schemas.openxmlformats.org/officeDocument/2006/relationships/notesSlide" Target="../notesSlides/notesSlide60.xml"/><Relationship Id="rId1" Type="http://schemas.openxmlformats.org/officeDocument/2006/relationships/slideLayout" Target="../slideLayouts/slideLayout2.xml"/><Relationship Id="rId6" Type="http://schemas.openxmlformats.org/officeDocument/2006/relationships/diagramData" Target="../diagrams/data25.xml"/><Relationship Id="rId5" Type="http://schemas.openxmlformats.org/officeDocument/2006/relationships/image" Target="../media/image13.emf"/><Relationship Id="rId10" Type="http://schemas.microsoft.com/office/2007/relationships/diagramDrawing" Target="../diagrams/drawing25.xml"/><Relationship Id="rId4" Type="http://schemas.openxmlformats.org/officeDocument/2006/relationships/image" Target="../media/image10.jpeg"/><Relationship Id="rId9" Type="http://schemas.openxmlformats.org/officeDocument/2006/relationships/diagramColors" Target="../diagrams/colors25.xml"/></Relationships>
</file>

<file path=ppt/slides/_rels/slide63.xml.rels><?xml version="1.0" encoding="UTF-8" standalone="yes"?>
<Relationships xmlns="http://schemas.openxmlformats.org/package/2006/relationships"><Relationship Id="rId8" Type="http://schemas.openxmlformats.org/officeDocument/2006/relationships/diagramQuickStyle" Target="../diagrams/quickStyle26.xml"/><Relationship Id="rId3" Type="http://schemas.openxmlformats.org/officeDocument/2006/relationships/image" Target="../media/image14.jpeg"/><Relationship Id="rId7" Type="http://schemas.openxmlformats.org/officeDocument/2006/relationships/diagramLayout" Target="../diagrams/layout26.xml"/><Relationship Id="rId2" Type="http://schemas.openxmlformats.org/officeDocument/2006/relationships/notesSlide" Target="../notesSlides/notesSlide61.xml"/><Relationship Id="rId1" Type="http://schemas.openxmlformats.org/officeDocument/2006/relationships/slideLayout" Target="../slideLayouts/slideLayout2.xml"/><Relationship Id="rId6" Type="http://schemas.openxmlformats.org/officeDocument/2006/relationships/diagramData" Target="../diagrams/data26.xml"/><Relationship Id="rId5" Type="http://schemas.openxmlformats.org/officeDocument/2006/relationships/image" Target="../media/image13.emf"/><Relationship Id="rId10" Type="http://schemas.microsoft.com/office/2007/relationships/diagramDrawing" Target="../diagrams/drawing26.xml"/><Relationship Id="rId4" Type="http://schemas.openxmlformats.org/officeDocument/2006/relationships/image" Target="../media/image10.jpeg"/><Relationship Id="rId9" Type="http://schemas.openxmlformats.org/officeDocument/2006/relationships/diagramColors" Target="../diagrams/colors26.xml"/></Relationships>
</file>

<file path=ppt/slides/_rels/slide64.xml.rels><?xml version="1.0" encoding="UTF-8" standalone="yes"?>
<Relationships xmlns="http://schemas.openxmlformats.org/package/2006/relationships"><Relationship Id="rId8" Type="http://schemas.openxmlformats.org/officeDocument/2006/relationships/diagramQuickStyle" Target="../diagrams/quickStyle27.xml"/><Relationship Id="rId3" Type="http://schemas.openxmlformats.org/officeDocument/2006/relationships/image" Target="../media/image14.jpeg"/><Relationship Id="rId7" Type="http://schemas.openxmlformats.org/officeDocument/2006/relationships/diagramLayout" Target="../diagrams/layout27.xml"/><Relationship Id="rId2" Type="http://schemas.openxmlformats.org/officeDocument/2006/relationships/notesSlide" Target="../notesSlides/notesSlide62.xml"/><Relationship Id="rId1" Type="http://schemas.openxmlformats.org/officeDocument/2006/relationships/slideLayout" Target="../slideLayouts/slideLayout2.xml"/><Relationship Id="rId6" Type="http://schemas.openxmlformats.org/officeDocument/2006/relationships/diagramData" Target="../diagrams/data27.xml"/><Relationship Id="rId5" Type="http://schemas.openxmlformats.org/officeDocument/2006/relationships/image" Target="../media/image13.emf"/><Relationship Id="rId10" Type="http://schemas.microsoft.com/office/2007/relationships/diagramDrawing" Target="../diagrams/drawing27.xml"/><Relationship Id="rId4" Type="http://schemas.openxmlformats.org/officeDocument/2006/relationships/image" Target="../media/image10.jpeg"/><Relationship Id="rId9" Type="http://schemas.openxmlformats.org/officeDocument/2006/relationships/diagramColors" Target="../diagrams/colors27.xml"/></Relationships>
</file>

<file path=ppt/slides/_rels/slide65.xml.rels><?xml version="1.0" encoding="UTF-8" standalone="yes"?>
<Relationships xmlns="http://schemas.openxmlformats.org/package/2006/relationships"><Relationship Id="rId8" Type="http://schemas.openxmlformats.org/officeDocument/2006/relationships/chart" Target="../charts/chart19.xml"/><Relationship Id="rId3" Type="http://schemas.openxmlformats.org/officeDocument/2006/relationships/image" Target="../media/image14.jpeg"/><Relationship Id="rId7" Type="http://schemas.openxmlformats.org/officeDocument/2006/relationships/chart" Target="../charts/chart18.xml"/><Relationship Id="rId2" Type="http://schemas.openxmlformats.org/officeDocument/2006/relationships/notesSlide" Target="../notesSlides/notesSlide63.xml"/><Relationship Id="rId1" Type="http://schemas.openxmlformats.org/officeDocument/2006/relationships/slideLayout" Target="../slideLayouts/slideLayout2.xml"/><Relationship Id="rId6" Type="http://schemas.openxmlformats.org/officeDocument/2006/relationships/chart" Target="../charts/chart17.xml"/><Relationship Id="rId5" Type="http://schemas.openxmlformats.org/officeDocument/2006/relationships/image" Target="../media/image13.emf"/><Relationship Id="rId4" Type="http://schemas.openxmlformats.org/officeDocument/2006/relationships/image" Target="../media/image10.jpeg"/></Relationships>
</file>

<file path=ppt/slides/_rels/slide6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4.xml"/><Relationship Id="rId1" Type="http://schemas.openxmlformats.org/officeDocument/2006/relationships/slideLayout" Target="../slideLayouts/slideLayout2.xml"/><Relationship Id="rId6" Type="http://schemas.openxmlformats.org/officeDocument/2006/relationships/chart" Target="../charts/chart20.xml"/><Relationship Id="rId5" Type="http://schemas.openxmlformats.org/officeDocument/2006/relationships/image" Target="../media/image13.emf"/><Relationship Id="rId4" Type="http://schemas.openxmlformats.org/officeDocument/2006/relationships/image" Target="../media/image10.jpeg"/></Relationships>
</file>

<file path=ppt/slides/_rels/slide6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chart" Target="../charts/chart21.xml"/><Relationship Id="rId5" Type="http://schemas.openxmlformats.org/officeDocument/2006/relationships/image" Target="../media/image13.emf"/><Relationship Id="rId4" Type="http://schemas.openxmlformats.org/officeDocument/2006/relationships/image" Target="../media/image10.jpeg"/></Relationships>
</file>

<file path=ppt/slides/_rels/slide68.xml.rels><?xml version="1.0" encoding="UTF-8" standalone="yes"?>
<Relationships xmlns="http://schemas.openxmlformats.org/package/2006/relationships"><Relationship Id="rId8" Type="http://schemas.openxmlformats.org/officeDocument/2006/relationships/diagramColors" Target="../diagrams/colors28.xml"/><Relationship Id="rId13" Type="http://schemas.openxmlformats.org/officeDocument/2006/relationships/diagramColors" Target="../diagrams/colors29.xml"/><Relationship Id="rId3" Type="http://schemas.openxmlformats.org/officeDocument/2006/relationships/image" Target="../media/image14.jpeg"/><Relationship Id="rId7" Type="http://schemas.openxmlformats.org/officeDocument/2006/relationships/diagramQuickStyle" Target="../diagrams/quickStyle28.xml"/><Relationship Id="rId12" Type="http://schemas.openxmlformats.org/officeDocument/2006/relationships/diagramQuickStyle" Target="../diagrams/quickStyle29.xml"/><Relationship Id="rId2" Type="http://schemas.openxmlformats.org/officeDocument/2006/relationships/notesSlide" Target="../notesSlides/notesSlide66.xml"/><Relationship Id="rId1" Type="http://schemas.openxmlformats.org/officeDocument/2006/relationships/slideLayout" Target="../slideLayouts/slideLayout2.xml"/><Relationship Id="rId6" Type="http://schemas.openxmlformats.org/officeDocument/2006/relationships/diagramLayout" Target="../diagrams/layout28.xml"/><Relationship Id="rId11" Type="http://schemas.openxmlformats.org/officeDocument/2006/relationships/diagramLayout" Target="../diagrams/layout29.xml"/><Relationship Id="rId5" Type="http://schemas.openxmlformats.org/officeDocument/2006/relationships/diagramData" Target="../diagrams/data28.xml"/><Relationship Id="rId10" Type="http://schemas.openxmlformats.org/officeDocument/2006/relationships/diagramData" Target="../diagrams/data29.xml"/><Relationship Id="rId4" Type="http://schemas.openxmlformats.org/officeDocument/2006/relationships/image" Target="../media/image10.jpeg"/><Relationship Id="rId9" Type="http://schemas.microsoft.com/office/2007/relationships/diagramDrawing" Target="../diagrams/drawing28.xml"/><Relationship Id="rId14" Type="http://schemas.microsoft.com/office/2007/relationships/diagramDrawing" Target="../diagrams/drawing29.xml"/></Relationships>
</file>

<file path=ppt/slides/_rels/slide6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wmf"/></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chart" Target="../charts/chart2.xml"/><Relationship Id="rId4" Type="http://schemas.openxmlformats.org/officeDocument/2006/relationships/image" Target="../media/image10.jpeg"/></Relationships>
</file>

<file path=ppt/slides/_rels/slide70.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diagramColors" Target="../diagrams/colors30.xml"/><Relationship Id="rId18" Type="http://schemas.openxmlformats.org/officeDocument/2006/relationships/diagramColors" Target="../diagrams/colors31.xml"/><Relationship Id="rId3" Type="http://schemas.openxmlformats.org/officeDocument/2006/relationships/image" Target="../media/image8.jpeg"/><Relationship Id="rId7" Type="http://schemas.microsoft.com/office/2007/relationships/hdphoto" Target="../media/hdphoto1.wdp"/><Relationship Id="rId12" Type="http://schemas.openxmlformats.org/officeDocument/2006/relationships/diagramQuickStyle" Target="../diagrams/quickStyle30.xml"/><Relationship Id="rId17" Type="http://schemas.openxmlformats.org/officeDocument/2006/relationships/diagramQuickStyle" Target="../diagrams/quickStyle31.xml"/><Relationship Id="rId2" Type="http://schemas.openxmlformats.org/officeDocument/2006/relationships/notesSlide" Target="../notesSlides/notesSlide67.xml"/><Relationship Id="rId16" Type="http://schemas.openxmlformats.org/officeDocument/2006/relationships/diagramLayout" Target="../diagrams/layout31.xml"/><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diagramLayout" Target="../diagrams/layout30.xml"/><Relationship Id="rId5" Type="http://schemas.openxmlformats.org/officeDocument/2006/relationships/image" Target="../media/image10.jpeg"/><Relationship Id="rId15" Type="http://schemas.openxmlformats.org/officeDocument/2006/relationships/diagramData" Target="../diagrams/data31.xml"/><Relationship Id="rId10" Type="http://schemas.openxmlformats.org/officeDocument/2006/relationships/diagramData" Target="../diagrams/data30.xml"/><Relationship Id="rId19" Type="http://schemas.microsoft.com/office/2007/relationships/diagramDrawing" Target="../diagrams/drawing31.xml"/><Relationship Id="rId4" Type="http://schemas.openxmlformats.org/officeDocument/2006/relationships/image" Target="../media/image9.jpeg"/><Relationship Id="rId9" Type="http://schemas.openxmlformats.org/officeDocument/2006/relationships/image" Target="../media/image13.emf"/><Relationship Id="rId14" Type="http://schemas.microsoft.com/office/2007/relationships/diagramDrawing" Target="../diagrams/drawing3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8" Type="http://schemas.openxmlformats.org/officeDocument/2006/relationships/diagramLayout" Target="../diagrams/layout33.xml"/><Relationship Id="rId3" Type="http://schemas.openxmlformats.org/officeDocument/2006/relationships/diagramLayout" Target="../diagrams/layout32.xml"/><Relationship Id="rId7" Type="http://schemas.openxmlformats.org/officeDocument/2006/relationships/diagramData" Target="../diagrams/data33.xml"/><Relationship Id="rId2" Type="http://schemas.openxmlformats.org/officeDocument/2006/relationships/diagramData" Target="../diagrams/data32.xml"/><Relationship Id="rId1" Type="http://schemas.openxmlformats.org/officeDocument/2006/relationships/slideLayout" Target="../slideLayouts/slideLayout13.xml"/><Relationship Id="rId6" Type="http://schemas.microsoft.com/office/2007/relationships/diagramDrawing" Target="../diagrams/drawing32.xml"/><Relationship Id="rId11" Type="http://schemas.microsoft.com/office/2007/relationships/diagramDrawing" Target="../diagrams/drawing33.xml"/><Relationship Id="rId5" Type="http://schemas.openxmlformats.org/officeDocument/2006/relationships/diagramColors" Target="../diagrams/colors32.xml"/><Relationship Id="rId10" Type="http://schemas.openxmlformats.org/officeDocument/2006/relationships/diagramColors" Target="../diagrams/colors33.xml"/><Relationship Id="rId4" Type="http://schemas.openxmlformats.org/officeDocument/2006/relationships/diagramQuickStyle" Target="../diagrams/quickStyle32.xml"/><Relationship Id="rId9" Type="http://schemas.openxmlformats.org/officeDocument/2006/relationships/diagramQuickStyle" Target="../diagrams/quickStyle33.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13.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76.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5.xml"/><Relationship Id="rId1" Type="http://schemas.openxmlformats.org/officeDocument/2006/relationships/slideLayout" Target="../slideLayouts/slideLayout13.xml"/><Relationship Id="rId6" Type="http://schemas.microsoft.com/office/2007/relationships/diagramDrawing" Target="../diagrams/drawing35.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7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78.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diagramLayout" Target="../diagrams/layout36.xml"/><Relationship Id="rId7" Type="http://schemas.openxmlformats.org/officeDocument/2006/relationships/image" Target="../media/image14.jpeg"/><Relationship Id="rId2" Type="http://schemas.openxmlformats.org/officeDocument/2006/relationships/diagramData" Target="../diagrams/data36.xml"/><Relationship Id="rId1" Type="http://schemas.openxmlformats.org/officeDocument/2006/relationships/slideLayout" Target="../slideLayouts/slideLayout12.xml"/><Relationship Id="rId6" Type="http://schemas.microsoft.com/office/2007/relationships/diagramDrawing" Target="../diagrams/drawing36.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79.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diagramLayout" Target="../diagrams/layout37.xml"/><Relationship Id="rId7" Type="http://schemas.openxmlformats.org/officeDocument/2006/relationships/image" Target="../media/image14.jpeg"/><Relationship Id="rId2" Type="http://schemas.openxmlformats.org/officeDocument/2006/relationships/diagramData" Target="../diagrams/data37.xml"/><Relationship Id="rId1" Type="http://schemas.openxmlformats.org/officeDocument/2006/relationships/slideLayout" Target="../slideLayouts/slideLayout2.xml"/><Relationship Id="rId6" Type="http://schemas.microsoft.com/office/2007/relationships/diagramDrawing" Target="../diagrams/drawing37.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chart" Target="../charts/chart3.xml"/><Relationship Id="rId4" Type="http://schemas.openxmlformats.org/officeDocument/2006/relationships/image" Target="../media/image10.jpeg"/></Relationships>
</file>

<file path=ppt/slides/_rels/slide80.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diagramLayout" Target="../diagrams/layout38.xml"/><Relationship Id="rId7" Type="http://schemas.openxmlformats.org/officeDocument/2006/relationships/image" Target="../media/image14.jpeg"/><Relationship Id="rId2" Type="http://schemas.openxmlformats.org/officeDocument/2006/relationships/diagramData" Target="../diagrams/data38.xml"/><Relationship Id="rId1" Type="http://schemas.openxmlformats.org/officeDocument/2006/relationships/slideLayout" Target="../slideLayouts/slideLayout2.xml"/><Relationship Id="rId6" Type="http://schemas.microsoft.com/office/2007/relationships/diagramDrawing" Target="../diagrams/drawing38.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81.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diagramLayout" Target="../diagrams/layout39.xml"/><Relationship Id="rId7" Type="http://schemas.openxmlformats.org/officeDocument/2006/relationships/image" Target="../media/image14.jpeg"/><Relationship Id="rId2" Type="http://schemas.openxmlformats.org/officeDocument/2006/relationships/diagramData" Target="../diagrams/data39.xml"/><Relationship Id="rId1" Type="http://schemas.openxmlformats.org/officeDocument/2006/relationships/slideLayout" Target="../slideLayouts/slideLayout2.xml"/><Relationship Id="rId6" Type="http://schemas.microsoft.com/office/2007/relationships/diagramDrawing" Target="../diagrams/drawing39.xml"/><Relationship Id="rId5" Type="http://schemas.openxmlformats.org/officeDocument/2006/relationships/diagramColors" Target="../diagrams/colors39.xml"/><Relationship Id="rId4" Type="http://schemas.openxmlformats.org/officeDocument/2006/relationships/diagramQuickStyle" Target="../diagrams/quickStyle39.xml"/></Relationships>
</file>

<file path=ppt/slides/_rels/slide8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diagramLayout" Target="../diagrams/layout40.xml"/><Relationship Id="rId7" Type="http://schemas.openxmlformats.org/officeDocument/2006/relationships/image" Target="../media/image14.jpeg"/><Relationship Id="rId2" Type="http://schemas.openxmlformats.org/officeDocument/2006/relationships/diagramData" Target="../diagrams/data40.xml"/><Relationship Id="rId1" Type="http://schemas.openxmlformats.org/officeDocument/2006/relationships/slideLayout" Target="../slideLayouts/slideLayout2.xml"/><Relationship Id="rId6" Type="http://schemas.microsoft.com/office/2007/relationships/diagramDrawing" Target="../diagrams/drawing40.xml"/><Relationship Id="rId5" Type="http://schemas.openxmlformats.org/officeDocument/2006/relationships/diagramColors" Target="../diagrams/colors40.xml"/><Relationship Id="rId4" Type="http://schemas.openxmlformats.org/officeDocument/2006/relationships/diagramQuickStyle" Target="../diagrams/quickStyle40.xml"/></Relationships>
</file>

<file path=ppt/slides/_rels/slide83.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diagramLayout" Target="../diagrams/layout41.xml"/><Relationship Id="rId7" Type="http://schemas.openxmlformats.org/officeDocument/2006/relationships/image" Target="../media/image14.jpeg"/><Relationship Id="rId2" Type="http://schemas.openxmlformats.org/officeDocument/2006/relationships/diagramData" Target="../diagrams/data41.xml"/><Relationship Id="rId1" Type="http://schemas.openxmlformats.org/officeDocument/2006/relationships/slideLayout" Target="../slideLayouts/slideLayout2.xml"/><Relationship Id="rId6" Type="http://schemas.microsoft.com/office/2007/relationships/diagramDrawing" Target="../diagrams/drawing41.xml"/><Relationship Id="rId5" Type="http://schemas.openxmlformats.org/officeDocument/2006/relationships/diagramColors" Target="../diagrams/colors41.xml"/><Relationship Id="rId4" Type="http://schemas.openxmlformats.org/officeDocument/2006/relationships/diagramQuickStyle" Target="../diagrams/quickStyle41.xml"/></Relationships>
</file>

<file path=ppt/slides/_rels/slide8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9.xml"/><Relationship Id="rId1" Type="http://schemas.openxmlformats.org/officeDocument/2006/relationships/slideLayout" Target="../slideLayouts/slideLayout2.xml"/><Relationship Id="rId5" Type="http://schemas.openxmlformats.org/officeDocument/2006/relationships/chart" Target="../charts/chart22.xml"/><Relationship Id="rId4" Type="http://schemas.openxmlformats.org/officeDocument/2006/relationships/image" Target="../media/image10.jpeg"/></Relationships>
</file>

<file path=ppt/slides/_rels/slide85.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diagramColors" Target="../diagrams/colors42.xml"/><Relationship Id="rId18" Type="http://schemas.openxmlformats.org/officeDocument/2006/relationships/diagramColors" Target="../diagrams/colors43.xml"/><Relationship Id="rId3" Type="http://schemas.openxmlformats.org/officeDocument/2006/relationships/image" Target="../media/image8.jpeg"/><Relationship Id="rId7" Type="http://schemas.microsoft.com/office/2007/relationships/hdphoto" Target="../media/hdphoto1.wdp"/><Relationship Id="rId12" Type="http://schemas.openxmlformats.org/officeDocument/2006/relationships/diagramQuickStyle" Target="../diagrams/quickStyle42.xml"/><Relationship Id="rId17" Type="http://schemas.openxmlformats.org/officeDocument/2006/relationships/diagramQuickStyle" Target="../diagrams/quickStyle43.xml"/><Relationship Id="rId2" Type="http://schemas.openxmlformats.org/officeDocument/2006/relationships/notesSlide" Target="../notesSlides/notesSlide70.xml"/><Relationship Id="rId16" Type="http://schemas.openxmlformats.org/officeDocument/2006/relationships/diagramLayout" Target="../diagrams/layout43.xml"/><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diagramLayout" Target="../diagrams/layout42.xml"/><Relationship Id="rId5" Type="http://schemas.openxmlformats.org/officeDocument/2006/relationships/image" Target="../media/image10.jpeg"/><Relationship Id="rId15" Type="http://schemas.openxmlformats.org/officeDocument/2006/relationships/diagramData" Target="../diagrams/data43.xml"/><Relationship Id="rId10" Type="http://schemas.openxmlformats.org/officeDocument/2006/relationships/diagramData" Target="../diagrams/data42.xml"/><Relationship Id="rId19" Type="http://schemas.microsoft.com/office/2007/relationships/diagramDrawing" Target="../diagrams/drawing43.xml"/><Relationship Id="rId4" Type="http://schemas.openxmlformats.org/officeDocument/2006/relationships/image" Target="../media/image9.jpeg"/><Relationship Id="rId9" Type="http://schemas.openxmlformats.org/officeDocument/2006/relationships/image" Target="../media/image13.emf"/><Relationship Id="rId14" Type="http://schemas.microsoft.com/office/2007/relationships/diagramDrawing" Target="../diagrams/drawing42.xml"/></Relationships>
</file>

<file path=ppt/slides/_rels/slide86.xml.rels><?xml version="1.0" encoding="UTF-8" standalone="yes"?>
<Relationships xmlns="http://schemas.openxmlformats.org/package/2006/relationships"><Relationship Id="rId3" Type="http://schemas.openxmlformats.org/officeDocument/2006/relationships/diagramLayout" Target="../diagrams/layout44.xml"/><Relationship Id="rId2" Type="http://schemas.openxmlformats.org/officeDocument/2006/relationships/diagramData" Target="../diagrams/data44.xml"/><Relationship Id="rId1" Type="http://schemas.openxmlformats.org/officeDocument/2006/relationships/slideLayout" Target="../slideLayouts/slideLayout2.xml"/><Relationship Id="rId6" Type="http://schemas.microsoft.com/office/2007/relationships/diagramDrawing" Target="../diagrams/drawing44.xml"/><Relationship Id="rId5" Type="http://schemas.openxmlformats.org/officeDocument/2006/relationships/diagramColors" Target="../diagrams/colors44.xml"/><Relationship Id="rId4" Type="http://schemas.openxmlformats.org/officeDocument/2006/relationships/diagramQuickStyle" Target="../diagrams/quickStyle44.xml"/></Relationships>
</file>

<file path=ppt/slides/_rels/slide8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Data" Target="../diagrams/data45.xml"/><Relationship Id="rId7" Type="http://schemas.microsoft.com/office/2007/relationships/diagramDrawing" Target="../diagrams/drawing45.xml"/><Relationship Id="rId2" Type="http://schemas.openxmlformats.org/officeDocument/2006/relationships/notesSlide" Target="../notesSlides/notesSlide71.xml"/><Relationship Id="rId1" Type="http://schemas.openxmlformats.org/officeDocument/2006/relationships/slideLayout" Target="../slideLayouts/slideLayout2.xml"/><Relationship Id="rId6" Type="http://schemas.openxmlformats.org/officeDocument/2006/relationships/diagramColors" Target="../diagrams/colors45.xml"/><Relationship Id="rId5" Type="http://schemas.openxmlformats.org/officeDocument/2006/relationships/diagramQuickStyle" Target="../diagrams/quickStyle45.xml"/><Relationship Id="rId4" Type="http://schemas.openxmlformats.org/officeDocument/2006/relationships/diagramLayout" Target="../diagrams/layout45.xml"/><Relationship Id="rId9" Type="http://schemas.openxmlformats.org/officeDocument/2006/relationships/image" Target="../media/image10.jpeg"/></Relationships>
</file>

<file path=ppt/slides/_rels/slide88.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diagramColors" Target="../diagrams/colors46.xml"/><Relationship Id="rId18" Type="http://schemas.openxmlformats.org/officeDocument/2006/relationships/diagramColors" Target="../diagrams/colors47.xml"/><Relationship Id="rId3" Type="http://schemas.openxmlformats.org/officeDocument/2006/relationships/image" Target="../media/image8.jpeg"/><Relationship Id="rId7" Type="http://schemas.microsoft.com/office/2007/relationships/hdphoto" Target="../media/hdphoto1.wdp"/><Relationship Id="rId12" Type="http://schemas.openxmlformats.org/officeDocument/2006/relationships/diagramQuickStyle" Target="../diagrams/quickStyle46.xml"/><Relationship Id="rId17" Type="http://schemas.openxmlformats.org/officeDocument/2006/relationships/diagramQuickStyle" Target="../diagrams/quickStyle47.xml"/><Relationship Id="rId2" Type="http://schemas.openxmlformats.org/officeDocument/2006/relationships/notesSlide" Target="../notesSlides/notesSlide72.xml"/><Relationship Id="rId16" Type="http://schemas.openxmlformats.org/officeDocument/2006/relationships/diagramLayout" Target="../diagrams/layout47.xml"/><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diagramLayout" Target="../diagrams/layout46.xml"/><Relationship Id="rId5" Type="http://schemas.openxmlformats.org/officeDocument/2006/relationships/image" Target="../media/image10.jpeg"/><Relationship Id="rId15" Type="http://schemas.openxmlformats.org/officeDocument/2006/relationships/diagramData" Target="../diagrams/data47.xml"/><Relationship Id="rId10" Type="http://schemas.openxmlformats.org/officeDocument/2006/relationships/diagramData" Target="../diagrams/data46.xml"/><Relationship Id="rId19" Type="http://schemas.microsoft.com/office/2007/relationships/diagramDrawing" Target="../diagrams/drawing47.xml"/><Relationship Id="rId4" Type="http://schemas.openxmlformats.org/officeDocument/2006/relationships/image" Target="../media/image9.jpeg"/><Relationship Id="rId9" Type="http://schemas.openxmlformats.org/officeDocument/2006/relationships/image" Target="../media/image13.emf"/><Relationship Id="rId14" Type="http://schemas.microsoft.com/office/2007/relationships/diagramDrawing" Target="../diagrams/drawing46.xml"/></Relationships>
</file>

<file path=ppt/slides/_rels/slide8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 Id="rId9" Type="http://schemas.openxmlformats.org/officeDocument/2006/relationships/image" Target="../media/image10.jpe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diagramLayout" Target="../diagrams/layout48.xml"/><Relationship Id="rId2" Type="http://schemas.openxmlformats.org/officeDocument/2006/relationships/diagramData" Target="../diagrams/data48.xml"/><Relationship Id="rId1" Type="http://schemas.openxmlformats.org/officeDocument/2006/relationships/slideLayout" Target="../slideLayouts/slideLayout2.xml"/><Relationship Id="rId6" Type="http://schemas.microsoft.com/office/2007/relationships/diagramDrawing" Target="../diagrams/drawing48.xml"/><Relationship Id="rId5" Type="http://schemas.openxmlformats.org/officeDocument/2006/relationships/diagramColors" Target="../diagrams/colors48.xml"/><Relationship Id="rId4" Type="http://schemas.openxmlformats.org/officeDocument/2006/relationships/diagramQuickStyle" Target="../diagrams/quickStyle48.xml"/></Relationships>
</file>

<file path=ppt/slides/_rels/slide95.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diagramColors" Target="../diagrams/colors49.xml"/><Relationship Id="rId18" Type="http://schemas.openxmlformats.org/officeDocument/2006/relationships/diagramColors" Target="../diagrams/colors50.xml"/><Relationship Id="rId3" Type="http://schemas.openxmlformats.org/officeDocument/2006/relationships/image" Target="../media/image8.jpeg"/><Relationship Id="rId7" Type="http://schemas.microsoft.com/office/2007/relationships/hdphoto" Target="../media/hdphoto1.wdp"/><Relationship Id="rId12" Type="http://schemas.openxmlformats.org/officeDocument/2006/relationships/diagramQuickStyle" Target="../diagrams/quickStyle49.xml"/><Relationship Id="rId17" Type="http://schemas.openxmlformats.org/officeDocument/2006/relationships/diagramQuickStyle" Target="../diagrams/quickStyle50.xml"/><Relationship Id="rId2" Type="http://schemas.openxmlformats.org/officeDocument/2006/relationships/notesSlide" Target="../notesSlides/notesSlide75.xml"/><Relationship Id="rId16" Type="http://schemas.openxmlformats.org/officeDocument/2006/relationships/diagramLayout" Target="../diagrams/layout50.xml"/><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diagramLayout" Target="../diagrams/layout49.xml"/><Relationship Id="rId5" Type="http://schemas.openxmlformats.org/officeDocument/2006/relationships/image" Target="../media/image10.jpeg"/><Relationship Id="rId15" Type="http://schemas.openxmlformats.org/officeDocument/2006/relationships/diagramData" Target="../diagrams/data50.xml"/><Relationship Id="rId10" Type="http://schemas.openxmlformats.org/officeDocument/2006/relationships/diagramData" Target="../diagrams/data49.xml"/><Relationship Id="rId19" Type="http://schemas.microsoft.com/office/2007/relationships/diagramDrawing" Target="../diagrams/drawing50.xml"/><Relationship Id="rId4" Type="http://schemas.openxmlformats.org/officeDocument/2006/relationships/image" Target="../media/image9.jpeg"/><Relationship Id="rId9" Type="http://schemas.openxmlformats.org/officeDocument/2006/relationships/image" Target="../media/image13.emf"/><Relationship Id="rId14" Type="http://schemas.microsoft.com/office/2007/relationships/diagramDrawing" Target="../diagrams/drawing49.xml"/></Relationships>
</file>

<file path=ppt/slides/_rels/slide96.xml.rels><?xml version="1.0" encoding="UTF-8" standalone="yes"?>
<Relationships xmlns="http://schemas.openxmlformats.org/package/2006/relationships"><Relationship Id="rId8" Type="http://schemas.openxmlformats.org/officeDocument/2006/relationships/diagramColors" Target="../diagrams/colors51.xml"/><Relationship Id="rId3" Type="http://schemas.openxmlformats.org/officeDocument/2006/relationships/image" Target="../media/image14.jpeg"/><Relationship Id="rId7" Type="http://schemas.openxmlformats.org/officeDocument/2006/relationships/diagramQuickStyle" Target="../diagrams/quickStyle51.xml"/><Relationship Id="rId2" Type="http://schemas.openxmlformats.org/officeDocument/2006/relationships/notesSlide" Target="../notesSlides/notesSlide76.xml"/><Relationship Id="rId1" Type="http://schemas.openxmlformats.org/officeDocument/2006/relationships/slideLayout" Target="../slideLayouts/slideLayout2.xml"/><Relationship Id="rId6" Type="http://schemas.openxmlformats.org/officeDocument/2006/relationships/diagramLayout" Target="../diagrams/layout51.xml"/><Relationship Id="rId5" Type="http://schemas.openxmlformats.org/officeDocument/2006/relationships/diagramData" Target="../diagrams/data51.xml"/><Relationship Id="rId4" Type="http://schemas.openxmlformats.org/officeDocument/2006/relationships/image" Target="../media/image10.jpeg"/><Relationship Id="rId9" Type="http://schemas.microsoft.com/office/2007/relationships/diagramDrawing" Target="../diagrams/drawing51.xml"/></Relationships>
</file>

<file path=ppt/slides/_rels/slide9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4.xml"/><Relationship Id="rId4" Type="http://schemas.openxmlformats.org/officeDocument/2006/relationships/image" Target="../media/image31.jpeg"/></Relationships>
</file>

<file path=ppt/slides/_rels/slide9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4.jpeg"/><Relationship Id="rId1" Type="http://schemas.openxmlformats.org/officeDocument/2006/relationships/slideLayout" Target="../slideLayouts/slideLayout15.xml"/></Relationships>
</file>

<file path=ppt/slides/_rels/slide99.xml.rels><?xml version="1.0" encoding="UTF-8" standalone="yes"?>
<Relationships xmlns="http://schemas.openxmlformats.org/package/2006/relationships"><Relationship Id="rId8" Type="http://schemas.openxmlformats.org/officeDocument/2006/relationships/diagramLayout" Target="../diagrams/layout53.xml"/><Relationship Id="rId13" Type="http://schemas.openxmlformats.org/officeDocument/2006/relationships/diagramLayout" Target="../diagrams/layout54.xml"/><Relationship Id="rId18" Type="http://schemas.openxmlformats.org/officeDocument/2006/relationships/image" Target="../media/image10.jpeg"/><Relationship Id="rId3" Type="http://schemas.openxmlformats.org/officeDocument/2006/relationships/diagramLayout" Target="../diagrams/layout52.xml"/><Relationship Id="rId7" Type="http://schemas.openxmlformats.org/officeDocument/2006/relationships/diagramData" Target="../diagrams/data53.xml"/><Relationship Id="rId12" Type="http://schemas.openxmlformats.org/officeDocument/2006/relationships/diagramData" Target="../diagrams/data54.xml"/><Relationship Id="rId17" Type="http://schemas.openxmlformats.org/officeDocument/2006/relationships/image" Target="../media/image14.jpeg"/><Relationship Id="rId2" Type="http://schemas.openxmlformats.org/officeDocument/2006/relationships/diagramData" Target="../diagrams/data52.xml"/><Relationship Id="rId16" Type="http://schemas.microsoft.com/office/2007/relationships/diagramDrawing" Target="../diagrams/drawing54.xml"/><Relationship Id="rId1" Type="http://schemas.openxmlformats.org/officeDocument/2006/relationships/slideLayout" Target="../slideLayouts/slideLayout15.xml"/><Relationship Id="rId6" Type="http://schemas.microsoft.com/office/2007/relationships/diagramDrawing" Target="../diagrams/drawing52.xml"/><Relationship Id="rId11" Type="http://schemas.microsoft.com/office/2007/relationships/diagramDrawing" Target="../diagrams/drawing53.xml"/><Relationship Id="rId5" Type="http://schemas.openxmlformats.org/officeDocument/2006/relationships/diagramColors" Target="../diagrams/colors52.xml"/><Relationship Id="rId15" Type="http://schemas.openxmlformats.org/officeDocument/2006/relationships/diagramColors" Target="../diagrams/colors54.xml"/><Relationship Id="rId10" Type="http://schemas.openxmlformats.org/officeDocument/2006/relationships/diagramColors" Target="../diagrams/colors53.xml"/><Relationship Id="rId4" Type="http://schemas.openxmlformats.org/officeDocument/2006/relationships/diagramQuickStyle" Target="../diagrams/quickStyle52.xml"/><Relationship Id="rId9" Type="http://schemas.openxmlformats.org/officeDocument/2006/relationships/diagramQuickStyle" Target="../diagrams/quickStyle53.xml"/><Relationship Id="rId14" Type="http://schemas.openxmlformats.org/officeDocument/2006/relationships/diagramQuickStyle" Target="../diagrams/quickStyle5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23" y="260648"/>
            <a:ext cx="5870849"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www.incubateur-aquitaine.com/wp-content/uploads/2013/09/C_logoUE_FSE_2012.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72" y="5877368"/>
            <a:ext cx="1021449" cy="864000"/>
          </a:xfrm>
          <a:prstGeom prst="rect">
            <a:avLst/>
          </a:prstGeom>
          <a:noFill/>
          <a:ln>
            <a:noFill/>
          </a:ln>
        </p:spPr>
      </p:pic>
      <p:pic>
        <p:nvPicPr>
          <p:cNvPr id="10"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40265"/>
          <a:stretch/>
        </p:blipFill>
        <p:spPr bwMode="auto">
          <a:xfrm>
            <a:off x="4549642" y="738997"/>
            <a:ext cx="4621115" cy="709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56503"/>
          <a:stretch/>
        </p:blipFill>
        <p:spPr bwMode="auto">
          <a:xfrm>
            <a:off x="-11704" y="5373216"/>
            <a:ext cx="9155704" cy="26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C:\Users\david.hericotte\Desktop\nié.png"/>
          <p:cNvPicPr>
            <a:picLocks noChangeAspect="1" noChangeArrowheads="1"/>
          </p:cNvPicPr>
          <p:nvPr/>
        </p:nvPicPr>
        <p:blipFill>
          <a:blip r:embed="rId6">
            <a:clrChange>
              <a:clrFrom>
                <a:srgbClr val="FF3366"/>
              </a:clrFrom>
              <a:clrTo>
                <a:srgbClr val="FF3366">
                  <a:alpha val="0"/>
                </a:srgbClr>
              </a:clrTo>
            </a:clrChange>
            <a:extLst>
              <a:ext uri="{BEBA8EAE-BF5A-486C-A8C5-ECC9F3942E4B}">
                <a14:imgProps xmlns:a14="http://schemas.microsoft.com/office/drawing/2010/main">
                  <a14:imgLayer r:embed="rId7">
                    <a14:imgEffect>
                      <a14:backgroundRemoval t="288" b="100000" l="0" r="100000">
                        <a14:foregroundMark x1="93903" y1="56052" x2="93903" y2="56052"/>
                        <a14:foregroundMark x1="85874" y1="76801" x2="85874" y2="76801"/>
                        <a14:foregroundMark x1="90112" y1="64121" x2="90112" y2="64121"/>
                        <a14:foregroundMark x1="70186" y1="93804" x2="70186" y2="93804"/>
                      </a14:backgroundRemoval>
                    </a14:imgEffect>
                  </a14:imgLayer>
                </a14:imgProps>
              </a:ext>
              <a:ext uri="{28A0092B-C50C-407E-A947-70E740481C1C}">
                <a14:useLocalDpi xmlns:a14="http://schemas.microsoft.com/office/drawing/2010/main" val="0"/>
              </a:ext>
            </a:extLst>
          </a:blip>
          <a:srcRect/>
          <a:stretch>
            <a:fillRect/>
          </a:stretch>
        </p:blipFill>
        <p:spPr bwMode="auto">
          <a:xfrm>
            <a:off x="-11704" y="1419499"/>
            <a:ext cx="9155704" cy="3953719"/>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descr="Afficher l'image d'origine"/>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19065" y="5661376"/>
            <a:ext cx="960701" cy="1152000"/>
          </a:xfrm>
          <a:prstGeom prst="rect">
            <a:avLst/>
          </a:prstGeom>
          <a:noFill/>
          <a:ln>
            <a:noFill/>
          </a:ln>
        </p:spPr>
      </p:pic>
      <p:pic>
        <p:nvPicPr>
          <p:cNvPr id="17" name="Image 16"/>
          <p:cNvPicPr/>
          <p:nvPr/>
        </p:nvPicPr>
        <p:blipFill>
          <a:blip r:embed="rId9">
            <a:extLst>
              <a:ext uri="{28A0092B-C50C-407E-A947-70E740481C1C}">
                <a14:useLocalDpi xmlns:a14="http://schemas.microsoft.com/office/drawing/2010/main" val="0"/>
              </a:ext>
            </a:extLst>
          </a:blip>
          <a:srcRect/>
          <a:stretch>
            <a:fillRect/>
          </a:stretch>
        </p:blipFill>
        <p:spPr bwMode="auto">
          <a:xfrm>
            <a:off x="6451033" y="476674"/>
            <a:ext cx="2657475" cy="266700"/>
          </a:xfrm>
          <a:prstGeom prst="rect">
            <a:avLst/>
          </a:prstGeom>
          <a:noFill/>
          <a:ln>
            <a:noFill/>
          </a:ln>
        </p:spPr>
      </p:pic>
      <p:sp>
        <p:nvSpPr>
          <p:cNvPr id="18" name="Espace réservé du texte 12"/>
          <p:cNvSpPr txBox="1">
            <a:spLocks/>
          </p:cNvSpPr>
          <p:nvPr/>
        </p:nvSpPr>
        <p:spPr>
          <a:xfrm>
            <a:off x="-28214" y="1844824"/>
            <a:ext cx="9155704" cy="2592288"/>
          </a:xfrm>
          <a:prstGeom prst="rect">
            <a:avLst/>
          </a:prstGeom>
          <a:noFill/>
          <a:ln w="0" cmpd="sng">
            <a:noFill/>
            <a:prstDash val="solid"/>
          </a:ln>
        </p:spPr>
        <p:txBody>
          <a:bodyPr vert="horz" lIns="0" tIns="0" rIns="0" bIns="0" rtlCol="0" anchor="ctr">
            <a:normAutofit/>
          </a:bodyP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fr-FR" sz="4000" b="1" dirty="0" smtClean="0">
                <a:solidFill>
                  <a:schemeClr val="tx1"/>
                </a:solidFill>
                <a:latin typeface="Arial Narrow" panose="020B0606020202030204" pitchFamily="34" charset="0"/>
              </a:rPr>
              <a:t>Comité régional de suivi inter-fonds</a:t>
            </a:r>
          </a:p>
          <a:p>
            <a:pPr algn="ctr"/>
            <a:r>
              <a:rPr lang="fr-FR" sz="4000" b="1" dirty="0" smtClean="0">
                <a:solidFill>
                  <a:schemeClr val="tx1"/>
                </a:solidFill>
                <a:latin typeface="Arial Narrow" panose="020B0606020202030204" pitchFamily="34" charset="0"/>
              </a:rPr>
              <a:t>Comité technique du 9 juillet 2021</a:t>
            </a:r>
          </a:p>
          <a:p>
            <a:pPr algn="ctr"/>
            <a:r>
              <a:rPr lang="fr-FR" sz="4000" b="1" dirty="0" smtClean="0">
                <a:solidFill>
                  <a:schemeClr val="tx1"/>
                </a:solidFill>
                <a:latin typeface="Arial Narrow" panose="020B0606020202030204" pitchFamily="34" charset="0"/>
              </a:rPr>
              <a:t>PON FSE PON IEJ</a:t>
            </a:r>
          </a:p>
        </p:txBody>
      </p:sp>
    </p:spTree>
    <p:extLst>
      <p:ext uri="{BB962C8B-B14F-4D97-AF65-F5344CB8AC3E}">
        <p14:creationId xmlns:p14="http://schemas.microsoft.com/office/powerpoint/2010/main" val="362628465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Nombre de bilans attendus par année FSE et IEJ</a:t>
            </a:r>
            <a:endParaRPr lang="fr-FR"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178756703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3850663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pPr/>
              <a:t>100</a:t>
            </a:fld>
            <a:endParaRPr lang="fr-FR" dirty="0"/>
          </a:p>
        </p:txBody>
      </p:sp>
      <p:sp>
        <p:nvSpPr>
          <p:cNvPr id="4" name="Espace réservé de la date 3"/>
          <p:cNvSpPr>
            <a:spLocks noGrp="1"/>
          </p:cNvSpPr>
          <p:nvPr>
            <p:ph type="dt" sz="half" idx="2"/>
          </p:nvPr>
        </p:nvSpPr>
        <p:spPr/>
        <p:txBody>
          <a:bodyPr/>
          <a:lstStyle/>
          <a:p>
            <a:fld id="{8E1290DD-BE4D-794B-919C-D565D1B9C67D}" type="datetime1">
              <a:rPr lang="fr-FR" cap="all" smtClean="0"/>
              <a:pPr/>
              <a:t>12/07/2021</a:t>
            </a:fld>
            <a:endParaRPr lang="fr-FR" cap="all" dirty="0"/>
          </a:p>
        </p:txBody>
      </p:sp>
      <p:sp>
        <p:nvSpPr>
          <p:cNvPr id="5" name="Espace réservé du texte 4"/>
          <p:cNvSpPr>
            <a:spLocks noGrp="1"/>
          </p:cNvSpPr>
          <p:nvPr>
            <p:ph type="body" sz="quarter" idx="13"/>
          </p:nvPr>
        </p:nvSpPr>
        <p:spPr/>
        <p:txBody>
          <a:bodyPr/>
          <a:lstStyle/>
          <a:p>
            <a:endParaRPr lang="fr-FR"/>
          </a:p>
        </p:txBody>
      </p:sp>
      <p:sp>
        <p:nvSpPr>
          <p:cNvPr id="6" name="Titre 5"/>
          <p:cNvSpPr>
            <a:spLocks noGrp="1"/>
          </p:cNvSpPr>
          <p:nvPr>
            <p:ph type="title"/>
          </p:nvPr>
        </p:nvSpPr>
        <p:spPr/>
        <p:txBody>
          <a:bodyPr>
            <a:normAutofit fontScale="90000"/>
          </a:bodyPr>
          <a:lstStyle/>
          <a:p>
            <a:r>
              <a:rPr lang="fr-FR" dirty="0"/>
              <a:t>4 – </a:t>
            </a:r>
            <a:r>
              <a:rPr lang="fr-FR" dirty="0" smtClean="0"/>
              <a:t>Volet </a:t>
            </a:r>
            <a:r>
              <a:rPr lang="fr-FR" dirty="0"/>
              <a:t>social du PTJ </a:t>
            </a:r>
          </a:p>
        </p:txBody>
      </p:sp>
      <p:pic>
        <p:nvPicPr>
          <p:cNvPr id="9" name="Espace réservé du graphique 8"/>
          <p:cNvPicPr>
            <a:picLocks noGrp="1" noChangeAspect="1"/>
          </p:cNvPicPr>
          <p:nvPr>
            <p:ph type="chart" sz="quarter" idx="15"/>
          </p:nvPr>
        </p:nvPicPr>
        <p:blipFill>
          <a:blip r:embed="rId2" cstate="print">
            <a:extLst>
              <a:ext uri="{28A0092B-C50C-407E-A947-70E740481C1C}">
                <a14:useLocalDpi xmlns:a14="http://schemas.microsoft.com/office/drawing/2010/main" val="0"/>
              </a:ext>
            </a:extLst>
          </a:blip>
          <a:stretch>
            <a:fillRect/>
          </a:stretch>
        </p:blipFill>
        <p:spPr>
          <a:xfrm>
            <a:off x="323528" y="2276873"/>
            <a:ext cx="4321130" cy="3839633"/>
          </a:xfrm>
        </p:spPr>
      </p:pic>
      <p:sp>
        <p:nvSpPr>
          <p:cNvPr id="8" name="Espace réservé du pied de page 7"/>
          <p:cNvSpPr>
            <a:spLocks noGrp="1"/>
          </p:cNvSpPr>
          <p:nvPr>
            <p:ph type="ftr" sz="quarter" idx="4294967295"/>
          </p:nvPr>
        </p:nvSpPr>
        <p:spPr>
          <a:xfrm>
            <a:off x="3263900" y="260350"/>
            <a:ext cx="5880100" cy="481013"/>
          </a:xfrm>
          <a:prstGeom prst="rect">
            <a:avLst/>
          </a:prstGeom>
        </p:spPr>
        <p:txBody>
          <a:bodyPr/>
          <a:lstStyle/>
          <a:p>
            <a:r>
              <a:rPr lang="fr-FR" smtClean="0"/>
              <a:t>Direction régionale de l'économie, de l'emploi, du travail et des solidarités</a:t>
            </a:r>
            <a:endParaRPr lang="fr-FR" dirty="0" smtClean="0"/>
          </a:p>
        </p:txBody>
      </p:sp>
      <p:sp>
        <p:nvSpPr>
          <p:cNvPr id="10" name="Espace réservé du texte 2"/>
          <p:cNvSpPr txBox="1">
            <a:spLocks/>
          </p:cNvSpPr>
          <p:nvPr/>
        </p:nvSpPr>
        <p:spPr bwMode="gray">
          <a:xfrm>
            <a:off x="4860032" y="2276872"/>
            <a:ext cx="3816424" cy="3840427"/>
          </a:xfrm>
          <a:prstGeom prst="rect">
            <a:avLst/>
          </a:prstGeom>
        </p:spPr>
        <p:txBody>
          <a:bodyPr vert="horz" lIns="0" tIns="0" rIns="0" bIns="0" rtlCol="0" anchor="t" anchorCtr="0">
            <a:noAutofit/>
          </a:bodyPr>
          <a:lst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n-lt"/>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n-lt"/>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baseline="0">
                <a:solidFill>
                  <a:schemeClr val="tx1"/>
                </a:solidFill>
                <a:latin typeface="+mn-lt"/>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n-lt"/>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77825" indent="-285750">
              <a:buFont typeface="Arial" pitchFamily="34" charset="0"/>
              <a:buChar char="•"/>
            </a:pPr>
            <a:endParaRPr lang="fr-FR" sz="1100" u="sng" dirty="0"/>
          </a:p>
        </p:txBody>
      </p:sp>
      <p:sp>
        <p:nvSpPr>
          <p:cNvPr id="12" name="Espace réservé du texte 2"/>
          <p:cNvSpPr txBox="1">
            <a:spLocks/>
          </p:cNvSpPr>
          <p:nvPr/>
        </p:nvSpPr>
        <p:spPr bwMode="gray">
          <a:xfrm>
            <a:off x="4733764" y="2276872"/>
            <a:ext cx="4248472" cy="3840427"/>
          </a:xfrm>
          <a:prstGeom prst="rect">
            <a:avLst/>
          </a:prstGeom>
        </p:spPr>
        <p:txBody>
          <a:bodyPr vert="horz" lIns="0" tIns="0" rIns="0" bIns="0" rtlCol="0" anchor="t" anchorCtr="0">
            <a:noAutofit/>
          </a:bodyPr>
          <a:lstStyle>
            <a:lvl1pPr marL="92075" indent="0" algn="l" defTabSz="914400" rtl="0" eaLnBrk="1" latinLnBrk="0" hangingPunct="1">
              <a:lnSpc>
                <a:spcPct val="100000"/>
              </a:lnSpc>
              <a:spcBef>
                <a:spcPts val="0"/>
              </a:spcBef>
              <a:spcAft>
                <a:spcPts val="500"/>
              </a:spcAft>
              <a:buFont typeface="Arial" pitchFamily="34" charset="0"/>
              <a:buNone/>
              <a:tabLst/>
              <a:defRPr sz="1400" b="0" kern="1200">
                <a:solidFill>
                  <a:schemeClr val="tx1"/>
                </a:solidFill>
                <a:latin typeface="+mn-lt"/>
                <a:ea typeface="+mn-ea"/>
                <a:cs typeface="+mn-cs"/>
              </a:defRPr>
            </a:lvl1pPr>
            <a:lvl2pPr marL="351450" indent="-171450" algn="l" defTabSz="914400" rtl="0" eaLnBrk="1" latinLnBrk="0" hangingPunct="1">
              <a:lnSpc>
                <a:spcPct val="100000"/>
              </a:lnSpc>
              <a:spcBef>
                <a:spcPts val="600"/>
              </a:spcBef>
              <a:spcAft>
                <a:spcPts val="600"/>
              </a:spcAft>
              <a:buSzPct val="100000"/>
              <a:buFont typeface="Arial" panose="020B0604020202020204" pitchFamily="34" charset="0"/>
              <a:buChar char="•"/>
              <a:defRPr sz="1200" kern="1200">
                <a:solidFill>
                  <a:schemeClr val="tx1"/>
                </a:solidFill>
                <a:latin typeface="+mn-lt"/>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baseline="0">
                <a:solidFill>
                  <a:schemeClr val="tx1"/>
                </a:solidFill>
                <a:latin typeface="+mn-lt"/>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n-lt"/>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63525" indent="-171450">
              <a:buFont typeface="Arial" panose="020B0604020202020204" pitchFamily="34" charset="0"/>
              <a:buChar char="•"/>
            </a:pPr>
            <a:r>
              <a:rPr lang="fr-FR" dirty="0"/>
              <a:t>Développement de chantiers d’insertion ou d’un Groupements d’employeurs pour l’insertion et la </a:t>
            </a:r>
            <a:r>
              <a:rPr lang="fr-FR" dirty="0" smtClean="0"/>
              <a:t>qualification (GEIQ) </a:t>
            </a:r>
            <a:r>
              <a:rPr lang="fr-FR" dirty="0"/>
              <a:t>dans les friches industrielles, sur des métiers liés à la dépollution ou au démantèlement de </a:t>
            </a:r>
            <a:r>
              <a:rPr lang="fr-FR" dirty="0" smtClean="0"/>
              <a:t>sites</a:t>
            </a:r>
          </a:p>
          <a:p>
            <a:pPr marL="263525" indent="-171450">
              <a:buFont typeface="Arial" panose="020B0604020202020204" pitchFamily="34" charset="0"/>
              <a:buChar char="•"/>
            </a:pPr>
            <a:r>
              <a:rPr lang="fr-FR" dirty="0"/>
              <a:t>Accompagnement social des ROMS ou des gens du voyage ayant élu domicile dans des sites désaffectés et ou insalubres des deux bassins d’emploi </a:t>
            </a:r>
            <a:r>
              <a:rPr lang="fr-FR" dirty="0" smtClean="0"/>
              <a:t>prioritaires</a:t>
            </a:r>
          </a:p>
          <a:p>
            <a:pPr marL="263525" indent="-171450">
              <a:buFont typeface="Arial" panose="020B0604020202020204" pitchFamily="34" charset="0"/>
              <a:buChar char="•"/>
            </a:pPr>
            <a:r>
              <a:rPr lang="fr-FR" dirty="0"/>
              <a:t>Développement du lien partenarial entre les PLIE, les ML et les industriels ou les entreprises de l’économie verte</a:t>
            </a:r>
          </a:p>
        </p:txBody>
      </p:sp>
      <p:sp>
        <p:nvSpPr>
          <p:cNvPr id="16" name="ZoneTexte 15"/>
          <p:cNvSpPr txBox="1"/>
          <p:nvPr/>
        </p:nvSpPr>
        <p:spPr>
          <a:xfrm>
            <a:off x="251520" y="6117299"/>
            <a:ext cx="3312368" cy="215444"/>
          </a:xfrm>
          <a:prstGeom prst="rect">
            <a:avLst/>
          </a:prstGeom>
          <a:noFill/>
        </p:spPr>
        <p:txBody>
          <a:bodyPr wrap="square" rtlCol="0">
            <a:spAutoFit/>
          </a:bodyPr>
          <a:lstStyle/>
          <a:p>
            <a:r>
              <a:rPr lang="fr-FR" sz="800" i="1" dirty="0" smtClean="0"/>
              <a:t>Friche industrielle dans les quartiers Nord de Marseille</a:t>
            </a:r>
            <a:endParaRPr lang="fr-FR" sz="800" i="1" dirty="0"/>
          </a:p>
        </p:txBody>
      </p:sp>
      <p:sp>
        <p:nvSpPr>
          <p:cNvPr id="17" name="Ellipse 16"/>
          <p:cNvSpPr/>
          <p:nvPr/>
        </p:nvSpPr>
        <p:spPr>
          <a:xfrm>
            <a:off x="4932040" y="4581128"/>
            <a:ext cx="4050196" cy="1536171"/>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
        <p:nvSpPr>
          <p:cNvPr id="19" name="ZoneTexte 18"/>
          <p:cNvSpPr txBox="1"/>
          <p:nvPr/>
        </p:nvSpPr>
        <p:spPr>
          <a:xfrm>
            <a:off x="5292080" y="4825994"/>
            <a:ext cx="3600400" cy="1323439"/>
          </a:xfrm>
          <a:prstGeom prst="rect">
            <a:avLst/>
          </a:prstGeom>
          <a:noFill/>
        </p:spPr>
        <p:txBody>
          <a:bodyPr wrap="square" rtlCol="0">
            <a:spAutoFit/>
          </a:bodyPr>
          <a:lstStyle/>
          <a:p>
            <a:r>
              <a:rPr lang="fr-FR" sz="1600" b="1" dirty="0"/>
              <a:t>U</a:t>
            </a:r>
            <a:r>
              <a:rPr lang="fr-FR" sz="1600" b="1" dirty="0" smtClean="0"/>
              <a:t>ne </a:t>
            </a:r>
            <a:r>
              <a:rPr lang="fr-FR" sz="1600" b="1" dirty="0"/>
              <a:t>complémentarité sera recherchée avec les subventions globales </a:t>
            </a:r>
            <a:r>
              <a:rPr lang="fr-FR" sz="1600" b="1" dirty="0" smtClean="0"/>
              <a:t>de </a:t>
            </a:r>
            <a:r>
              <a:rPr lang="fr-FR" sz="1600" b="1" dirty="0"/>
              <a:t>MAMP et du CD 13 dans le cadre de la mise en œuvre classique du </a:t>
            </a:r>
            <a:r>
              <a:rPr lang="fr-FR" sz="1600" b="1" dirty="0" smtClean="0"/>
              <a:t>FSE+</a:t>
            </a:r>
          </a:p>
          <a:p>
            <a:endParaRPr lang="fr-FR" sz="1600" b="1" dirty="0" smtClean="0"/>
          </a:p>
        </p:txBody>
      </p:sp>
      <p:grpSp>
        <p:nvGrpSpPr>
          <p:cNvPr id="13" name="Groupe 12"/>
          <p:cNvGrpSpPr/>
          <p:nvPr/>
        </p:nvGrpSpPr>
        <p:grpSpPr>
          <a:xfrm>
            <a:off x="3026" y="87709"/>
            <a:ext cx="9140975" cy="749003"/>
            <a:chOff x="3025" y="44624"/>
            <a:chExt cx="9140975" cy="749002"/>
          </a:xfrm>
        </p:grpSpPr>
        <p:pic>
          <p:nvPicPr>
            <p:cNvPr id="1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017047574"/>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me 5"/>
          <p:cNvGraphicFramePr/>
          <p:nvPr>
            <p:extLst>
              <p:ext uri="{D42A27DB-BD31-4B8C-83A1-F6EECF244321}">
                <p14:modId xmlns:p14="http://schemas.microsoft.com/office/powerpoint/2010/main" val="1717442559"/>
              </p:ext>
            </p:extLst>
          </p:nvPr>
        </p:nvGraphicFramePr>
        <p:xfrm>
          <a:off x="323851" y="1856927"/>
          <a:ext cx="8424614" cy="27242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re 3"/>
          <p:cNvSpPr>
            <a:spLocks noGrp="1"/>
          </p:cNvSpPr>
          <p:nvPr>
            <p:ph type="title"/>
          </p:nvPr>
        </p:nvSpPr>
        <p:spPr>
          <a:xfrm>
            <a:off x="395536" y="620688"/>
            <a:ext cx="8424863" cy="936012"/>
          </a:xfrm>
        </p:spPr>
        <p:txBody>
          <a:bodyPr>
            <a:normAutofit/>
          </a:bodyPr>
          <a:lstStyle/>
          <a:p>
            <a:r>
              <a:rPr lang="fr-FR" dirty="0" smtClean="0"/>
              <a:t>Où en sommes nous?</a:t>
            </a:r>
            <a:endParaRPr lang="fr-FR" dirty="0"/>
          </a:p>
        </p:txBody>
      </p:sp>
      <p:grpSp>
        <p:nvGrpSpPr>
          <p:cNvPr id="7" name="Groupe 6"/>
          <p:cNvGrpSpPr/>
          <p:nvPr/>
        </p:nvGrpSpPr>
        <p:grpSpPr>
          <a:xfrm>
            <a:off x="3026" y="87709"/>
            <a:ext cx="9140975" cy="749003"/>
            <a:chOff x="3025" y="44624"/>
            <a:chExt cx="9140975" cy="749002"/>
          </a:xfrm>
        </p:grpSpPr>
        <p:pic>
          <p:nvPicPr>
            <p:cNvPr id="8"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25812854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me 5"/>
          <p:cNvGraphicFramePr/>
          <p:nvPr>
            <p:extLst>
              <p:ext uri="{D42A27DB-BD31-4B8C-83A1-F6EECF244321}">
                <p14:modId xmlns:p14="http://schemas.microsoft.com/office/powerpoint/2010/main" val="1158923629"/>
              </p:ext>
            </p:extLst>
          </p:nvPr>
        </p:nvGraphicFramePr>
        <p:xfrm>
          <a:off x="323851" y="1628800"/>
          <a:ext cx="8424614" cy="30243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re 3"/>
          <p:cNvSpPr>
            <a:spLocks noGrp="1"/>
          </p:cNvSpPr>
          <p:nvPr>
            <p:ph type="title"/>
          </p:nvPr>
        </p:nvSpPr>
        <p:spPr>
          <a:xfrm>
            <a:off x="395536" y="620688"/>
            <a:ext cx="8424863" cy="936012"/>
          </a:xfrm>
        </p:spPr>
        <p:txBody>
          <a:bodyPr>
            <a:normAutofit/>
          </a:bodyPr>
          <a:lstStyle/>
          <a:p>
            <a:r>
              <a:rPr lang="fr-FR" dirty="0" smtClean="0"/>
              <a:t>Les questions pendantes</a:t>
            </a:r>
            <a:endParaRPr lang="fr-FR" dirty="0"/>
          </a:p>
        </p:txBody>
      </p:sp>
      <p:grpSp>
        <p:nvGrpSpPr>
          <p:cNvPr id="7" name="Groupe 6"/>
          <p:cNvGrpSpPr/>
          <p:nvPr/>
        </p:nvGrpSpPr>
        <p:grpSpPr>
          <a:xfrm>
            <a:off x="3026" y="87709"/>
            <a:ext cx="9140975" cy="749003"/>
            <a:chOff x="3025" y="44624"/>
            <a:chExt cx="9140975" cy="749002"/>
          </a:xfrm>
        </p:grpSpPr>
        <p:pic>
          <p:nvPicPr>
            <p:cNvPr id="8"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08755092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e 8"/>
          <p:cNvGraphicFramePr/>
          <p:nvPr>
            <p:extLst>
              <p:ext uri="{D42A27DB-BD31-4B8C-83A1-F6EECF244321}">
                <p14:modId xmlns:p14="http://schemas.microsoft.com/office/powerpoint/2010/main" val="743696581"/>
              </p:ext>
            </p:extLst>
          </p:nvPr>
        </p:nvGraphicFramePr>
        <p:xfrm>
          <a:off x="3026" y="2996953"/>
          <a:ext cx="9140975" cy="33843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itre 1"/>
          <p:cNvSpPr txBox="1">
            <a:spLocks/>
          </p:cNvSpPr>
          <p:nvPr/>
        </p:nvSpPr>
        <p:spPr>
          <a:xfrm>
            <a:off x="483428" y="1131764"/>
            <a:ext cx="8229600"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i="1" dirty="0" smtClean="0">
                <a:solidFill>
                  <a:srgbClr val="009999"/>
                </a:solidFill>
              </a:rPr>
              <a:t>Un calendrier de négociation 2021 -2027 très serré</a:t>
            </a:r>
            <a:endParaRPr lang="fr-FR" sz="2800" b="1" i="1" dirty="0">
              <a:solidFill>
                <a:srgbClr val="009999"/>
              </a:solidFill>
            </a:endParaRPr>
          </a:p>
        </p:txBody>
      </p:sp>
      <p:sp>
        <p:nvSpPr>
          <p:cNvPr id="2" name="ZoneTexte 1"/>
          <p:cNvSpPr txBox="1"/>
          <p:nvPr/>
        </p:nvSpPr>
        <p:spPr>
          <a:xfrm>
            <a:off x="2596082" y="2692659"/>
            <a:ext cx="2407966" cy="1384995"/>
          </a:xfrm>
          <a:prstGeom prst="rect">
            <a:avLst/>
          </a:prstGeom>
          <a:noFill/>
        </p:spPr>
        <p:txBody>
          <a:bodyPr wrap="square" rtlCol="0">
            <a:spAutoFit/>
          </a:bodyPr>
          <a:lstStyle/>
          <a:p>
            <a:pPr algn="ctr"/>
            <a:r>
              <a:rPr lang="fr-FR" sz="1400" dirty="0" smtClean="0"/>
              <a:t>Aout – </a:t>
            </a:r>
            <a:r>
              <a:rPr lang="fr-FR" sz="1400" b="1" dirty="0" smtClean="0"/>
              <a:t>septembre 2021</a:t>
            </a:r>
            <a:r>
              <a:rPr lang="fr-FR" sz="1400" dirty="0" smtClean="0"/>
              <a:t>: Négociations financières et thématiques avec les OI</a:t>
            </a:r>
          </a:p>
          <a:p>
            <a:pPr algn="ctr"/>
            <a:endParaRPr lang="fr-FR" sz="1400" dirty="0" smtClean="0"/>
          </a:p>
          <a:p>
            <a:pPr algn="ctr"/>
            <a:r>
              <a:rPr lang="fr-FR" sz="1400" dirty="0" smtClean="0"/>
              <a:t>Proposition d’une trame FTJ à l’ANCT</a:t>
            </a:r>
            <a:endParaRPr lang="fr-FR" sz="1400" dirty="0"/>
          </a:p>
        </p:txBody>
      </p:sp>
      <p:sp>
        <p:nvSpPr>
          <p:cNvPr id="3" name="ZoneTexte 2"/>
          <p:cNvSpPr txBox="1"/>
          <p:nvPr/>
        </p:nvSpPr>
        <p:spPr>
          <a:xfrm>
            <a:off x="7164288" y="5445224"/>
            <a:ext cx="1979712" cy="954107"/>
          </a:xfrm>
          <a:prstGeom prst="rect">
            <a:avLst/>
          </a:prstGeom>
          <a:noFill/>
        </p:spPr>
        <p:txBody>
          <a:bodyPr wrap="square" rtlCol="0">
            <a:spAutoFit/>
          </a:bodyPr>
          <a:lstStyle/>
          <a:p>
            <a:pPr lvl="0"/>
            <a:r>
              <a:rPr lang="fr-FR" sz="1400" dirty="0" smtClean="0"/>
              <a:t>Et toujours: réalisation des CSF 14/20 au fil de l’eau -  + nouveau marché</a:t>
            </a:r>
            <a:endParaRPr lang="fr-FR" sz="1400" dirty="0"/>
          </a:p>
        </p:txBody>
      </p:sp>
      <p:grpSp>
        <p:nvGrpSpPr>
          <p:cNvPr id="10" name="Groupe 9"/>
          <p:cNvGrpSpPr/>
          <p:nvPr/>
        </p:nvGrpSpPr>
        <p:grpSpPr>
          <a:xfrm>
            <a:off x="3026" y="87709"/>
            <a:ext cx="9140975" cy="749003"/>
            <a:chOff x="3025" y="44624"/>
            <a:chExt cx="9140975" cy="749002"/>
          </a:xfrm>
        </p:grpSpPr>
        <p:pic>
          <p:nvPicPr>
            <p:cNvPr id="11"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9">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163051112"/>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23" y="260648"/>
            <a:ext cx="5870849"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www.incubateur-aquitaine.com/wp-content/uploads/2013/09/C_logoUE_FSE_2012.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72" y="5877368"/>
            <a:ext cx="1021449" cy="864000"/>
          </a:xfrm>
          <a:prstGeom prst="rect">
            <a:avLst/>
          </a:prstGeom>
          <a:noFill/>
          <a:ln>
            <a:noFill/>
          </a:ln>
        </p:spPr>
      </p:pic>
      <p:pic>
        <p:nvPicPr>
          <p:cNvPr id="10"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40265"/>
          <a:stretch/>
        </p:blipFill>
        <p:spPr bwMode="auto">
          <a:xfrm>
            <a:off x="4549642" y="738997"/>
            <a:ext cx="4621115" cy="709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56503"/>
          <a:stretch/>
        </p:blipFill>
        <p:spPr bwMode="auto">
          <a:xfrm>
            <a:off x="-11704" y="5373216"/>
            <a:ext cx="9155704" cy="26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C:\Users\david.hericotte\Desktop\nié.png"/>
          <p:cNvPicPr>
            <a:picLocks noChangeAspect="1" noChangeArrowheads="1"/>
          </p:cNvPicPr>
          <p:nvPr/>
        </p:nvPicPr>
        <p:blipFill>
          <a:blip r:embed="rId6">
            <a:clrChange>
              <a:clrFrom>
                <a:srgbClr val="FF3366"/>
              </a:clrFrom>
              <a:clrTo>
                <a:srgbClr val="FF3366">
                  <a:alpha val="0"/>
                </a:srgbClr>
              </a:clrTo>
            </a:clrChange>
            <a:extLst>
              <a:ext uri="{BEBA8EAE-BF5A-486C-A8C5-ECC9F3942E4B}">
                <a14:imgProps xmlns:a14="http://schemas.microsoft.com/office/drawing/2010/main">
                  <a14:imgLayer r:embed="rId7">
                    <a14:imgEffect>
                      <a14:backgroundRemoval t="288" b="100000" l="0" r="100000">
                        <a14:foregroundMark x1="93903" y1="56052" x2="93903" y2="56052"/>
                        <a14:foregroundMark x1="85874" y1="76801" x2="85874" y2="76801"/>
                        <a14:foregroundMark x1="90112" y1="64121" x2="90112" y2="64121"/>
                        <a14:foregroundMark x1="70186" y1="93804" x2="70186" y2="93804"/>
                      </a14:backgroundRemoval>
                    </a14:imgEffect>
                  </a14:imgLayer>
                </a14:imgProps>
              </a:ext>
              <a:ext uri="{28A0092B-C50C-407E-A947-70E740481C1C}">
                <a14:useLocalDpi xmlns:a14="http://schemas.microsoft.com/office/drawing/2010/main" val="0"/>
              </a:ext>
            </a:extLst>
          </a:blip>
          <a:srcRect/>
          <a:stretch>
            <a:fillRect/>
          </a:stretch>
        </p:blipFill>
        <p:spPr bwMode="auto">
          <a:xfrm>
            <a:off x="-11704" y="1419499"/>
            <a:ext cx="9155704" cy="3953719"/>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descr="Afficher l'image d'origine"/>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19065" y="5661376"/>
            <a:ext cx="960701" cy="1152000"/>
          </a:xfrm>
          <a:prstGeom prst="rect">
            <a:avLst/>
          </a:prstGeom>
          <a:noFill/>
          <a:ln>
            <a:noFill/>
          </a:ln>
        </p:spPr>
      </p:pic>
      <p:pic>
        <p:nvPicPr>
          <p:cNvPr id="17" name="Image 16"/>
          <p:cNvPicPr/>
          <p:nvPr/>
        </p:nvPicPr>
        <p:blipFill>
          <a:blip r:embed="rId9">
            <a:extLst>
              <a:ext uri="{28A0092B-C50C-407E-A947-70E740481C1C}">
                <a14:useLocalDpi xmlns:a14="http://schemas.microsoft.com/office/drawing/2010/main" val="0"/>
              </a:ext>
            </a:extLst>
          </a:blip>
          <a:srcRect/>
          <a:stretch>
            <a:fillRect/>
          </a:stretch>
        </p:blipFill>
        <p:spPr bwMode="auto">
          <a:xfrm>
            <a:off x="6451033" y="476674"/>
            <a:ext cx="2657475" cy="266700"/>
          </a:xfrm>
          <a:prstGeom prst="rect">
            <a:avLst/>
          </a:prstGeom>
          <a:noFill/>
          <a:ln>
            <a:noFill/>
          </a:ln>
        </p:spPr>
      </p:pic>
      <p:graphicFrame>
        <p:nvGraphicFramePr>
          <p:cNvPr id="3" name="Diagramme 2"/>
          <p:cNvGraphicFramePr/>
          <p:nvPr>
            <p:extLst>
              <p:ext uri="{D42A27DB-BD31-4B8C-83A1-F6EECF244321}">
                <p14:modId xmlns:p14="http://schemas.microsoft.com/office/powerpoint/2010/main" val="1768390165"/>
              </p:ext>
            </p:extLst>
          </p:nvPr>
        </p:nvGraphicFramePr>
        <p:xfrm>
          <a:off x="467544" y="1588270"/>
          <a:ext cx="8280920" cy="364093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Diagramme 3"/>
          <p:cNvGraphicFramePr/>
          <p:nvPr>
            <p:extLst>
              <p:ext uri="{D42A27DB-BD31-4B8C-83A1-F6EECF244321}">
                <p14:modId xmlns:p14="http://schemas.microsoft.com/office/powerpoint/2010/main" val="1159659534"/>
              </p:ext>
            </p:extLst>
          </p:nvPr>
        </p:nvGraphicFramePr>
        <p:xfrm>
          <a:off x="474212" y="1448648"/>
          <a:ext cx="7920880" cy="3780552"/>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Tree>
    <p:extLst>
      <p:ext uri="{BB962C8B-B14F-4D97-AF65-F5344CB8AC3E}">
        <p14:creationId xmlns:p14="http://schemas.microsoft.com/office/powerpoint/2010/main" val="101995347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descr="C:\Users\raymond.lloret\Desktop\FB CRS.PNG"/>
          <p:cNvPicPr/>
          <p:nvPr/>
        </p:nvPicPr>
        <p:blipFill>
          <a:blip cstate="print">
            <a:extLst>
              <a:ext uri="{28A0092B-C50C-407E-A947-70E740481C1C}">
                <a14:useLocalDpi xmlns:a14="http://schemas.microsoft.com/office/drawing/2010/main" val="0"/>
              </a:ext>
            </a:extLst>
          </a:blip>
          <a:srcRect/>
          <a:stretch>
            <a:fillRect/>
          </a:stretch>
        </p:blipFill>
        <p:spPr bwMode="auto">
          <a:xfrm>
            <a:off x="611560" y="3645024"/>
            <a:ext cx="3384376" cy="2675251"/>
          </a:xfrm>
          <a:prstGeom prst="rect">
            <a:avLst/>
          </a:prstGeom>
          <a:noFill/>
          <a:ln>
            <a:noFill/>
          </a:ln>
        </p:spPr>
      </p:pic>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51348" y="911042"/>
            <a:ext cx="8229600" cy="861774"/>
          </a:xfrm>
          <a:noFill/>
        </p:spPr>
        <p:txBody>
          <a:bodyPr wrap="square" rtlCol="0">
            <a:spAutoFit/>
          </a:bodyPr>
          <a:lstStyle/>
          <a:p>
            <a:r>
              <a:rPr lang="fr-FR" sz="2500" spc="-50" dirty="0" smtClean="0">
                <a:solidFill>
                  <a:srgbClr val="009999"/>
                </a:solidFill>
                <a:latin typeface="+mn-lt"/>
                <a:ea typeface="+mn-ea"/>
                <a:cs typeface="+mn-cs"/>
              </a:rPr>
              <a:t>COMMUNICATION</a:t>
            </a:r>
            <a:r>
              <a:rPr lang="fr-FR" sz="2500" spc="-50" dirty="0">
                <a:solidFill>
                  <a:srgbClr val="009999"/>
                </a:solidFill>
                <a:latin typeface="+mn-lt"/>
                <a:ea typeface="+mn-ea"/>
                <a:cs typeface="+mn-cs"/>
              </a:rPr>
              <a:t/>
            </a:r>
            <a:br>
              <a:rPr lang="fr-FR" sz="2500" spc="-50" dirty="0">
                <a:solidFill>
                  <a:srgbClr val="009999"/>
                </a:solidFill>
                <a:latin typeface="+mn-lt"/>
                <a:ea typeface="+mn-ea"/>
                <a:cs typeface="+mn-cs"/>
              </a:rPr>
            </a:br>
            <a:r>
              <a:rPr lang="fr-FR" sz="2500" i="1" spc="-50" dirty="0" smtClean="0">
                <a:solidFill>
                  <a:srgbClr val="009999"/>
                </a:solidFill>
              </a:rPr>
              <a:t>La page </a:t>
            </a:r>
            <a:r>
              <a:rPr lang="fr-FR" sz="2500" i="1" spc="-50" dirty="0">
                <a:solidFill>
                  <a:srgbClr val="009999"/>
                </a:solidFill>
              </a:rPr>
              <a:t>F</a:t>
            </a:r>
            <a:r>
              <a:rPr lang="fr-FR" sz="2500" i="1" spc="-50" dirty="0" smtClean="0">
                <a:solidFill>
                  <a:srgbClr val="009999"/>
                </a:solidFill>
              </a:rPr>
              <a:t>acebook du FSE en PACA </a:t>
            </a:r>
            <a:endParaRPr lang="fr-FR" sz="2500" i="1" spc="-50" dirty="0">
              <a:solidFill>
                <a:srgbClr val="009999"/>
              </a:solidFill>
              <a:latin typeface="+mn-lt"/>
              <a:ea typeface="+mn-ea"/>
              <a:cs typeface="+mn-cs"/>
            </a:endParaRPr>
          </a:p>
        </p:txBody>
      </p:sp>
      <p:graphicFrame>
        <p:nvGraphicFramePr>
          <p:cNvPr id="8" name="Espace réservé du contenu 4"/>
          <p:cNvGraphicFramePr>
            <a:graphicFrameLocks/>
          </p:cNvGraphicFramePr>
          <p:nvPr>
            <p:extLst>
              <p:ext uri="{D42A27DB-BD31-4B8C-83A1-F6EECF244321}">
                <p14:modId xmlns:p14="http://schemas.microsoft.com/office/powerpoint/2010/main" val="1233230057"/>
              </p:ext>
            </p:extLst>
          </p:nvPr>
        </p:nvGraphicFramePr>
        <p:xfrm>
          <a:off x="323528" y="1844824"/>
          <a:ext cx="8496944" cy="475252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19119813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51348" y="911042"/>
            <a:ext cx="8229600" cy="861774"/>
          </a:xfrm>
          <a:noFill/>
        </p:spPr>
        <p:txBody>
          <a:bodyPr wrap="square" rtlCol="0">
            <a:spAutoFit/>
          </a:bodyPr>
          <a:lstStyle/>
          <a:p>
            <a:r>
              <a:rPr lang="fr-FR" sz="2500" spc="-50" dirty="0">
                <a:solidFill>
                  <a:srgbClr val="009999"/>
                </a:solidFill>
              </a:rPr>
              <a:t>COMMUNICATION</a:t>
            </a:r>
            <a:r>
              <a:rPr lang="fr-FR" sz="2500" spc="-50" dirty="0">
                <a:solidFill>
                  <a:srgbClr val="009999"/>
                </a:solidFill>
                <a:latin typeface="+mn-lt"/>
                <a:ea typeface="+mn-ea"/>
                <a:cs typeface="+mn-cs"/>
              </a:rPr>
              <a:t/>
            </a:r>
            <a:br>
              <a:rPr lang="fr-FR" sz="2500" spc="-50" dirty="0">
                <a:solidFill>
                  <a:srgbClr val="009999"/>
                </a:solidFill>
                <a:latin typeface="+mn-lt"/>
                <a:ea typeface="+mn-ea"/>
                <a:cs typeface="+mn-cs"/>
              </a:rPr>
            </a:br>
            <a:r>
              <a:rPr lang="fr-FR" sz="2500" i="1" spc="-50" dirty="0" smtClean="0">
                <a:solidFill>
                  <a:srgbClr val="009999"/>
                </a:solidFill>
                <a:latin typeface="+mn-lt"/>
                <a:ea typeface="+mn-ea"/>
                <a:cs typeface="+mn-cs"/>
              </a:rPr>
              <a:t>Les obligations de publicité des appels à projets Crise</a:t>
            </a:r>
            <a:endParaRPr lang="fr-FR" sz="2500" i="1" spc="-50" dirty="0">
              <a:solidFill>
                <a:srgbClr val="009999"/>
              </a:solidFill>
              <a:latin typeface="+mn-lt"/>
              <a:ea typeface="+mn-ea"/>
              <a:cs typeface="+mn-cs"/>
            </a:endParaRPr>
          </a:p>
        </p:txBody>
      </p:sp>
      <p:sp>
        <p:nvSpPr>
          <p:cNvPr id="2" name="ZoneTexte 1"/>
          <p:cNvSpPr txBox="1"/>
          <p:nvPr/>
        </p:nvSpPr>
        <p:spPr>
          <a:xfrm>
            <a:off x="467544" y="1844824"/>
            <a:ext cx="8208912" cy="523220"/>
          </a:xfrm>
          <a:prstGeom prst="rect">
            <a:avLst/>
          </a:prstGeom>
          <a:noFill/>
        </p:spPr>
        <p:txBody>
          <a:bodyPr wrap="square" rtlCol="0">
            <a:spAutoFit/>
          </a:bodyPr>
          <a:lstStyle/>
          <a:p>
            <a:pPr lvl="0" algn="ctr"/>
            <a:r>
              <a:rPr lang="fr-FR" sz="1400" b="1" dirty="0" smtClean="0"/>
              <a:t>Les appels à projets liés à la crise sanitaire engagent les lauréats </a:t>
            </a:r>
          </a:p>
          <a:p>
            <a:pPr lvl="0" algn="ctr"/>
            <a:r>
              <a:rPr lang="fr-FR" sz="1400" b="1" dirty="0" smtClean="0"/>
              <a:t>à mettre en place une publicité du FSE </a:t>
            </a:r>
            <a:r>
              <a:rPr lang="fr-FR" sz="1400" b="1" i="1" dirty="0" smtClean="0"/>
              <a:t>a posteriori.</a:t>
            </a:r>
            <a:endParaRPr lang="fr-FR" sz="1400" b="1" i="1" dirty="0"/>
          </a:p>
        </p:txBody>
      </p:sp>
      <p:sp>
        <p:nvSpPr>
          <p:cNvPr id="5" name="ZoneTexte 4"/>
          <p:cNvSpPr txBox="1"/>
          <p:nvPr/>
        </p:nvSpPr>
        <p:spPr>
          <a:xfrm>
            <a:off x="648030" y="2564906"/>
            <a:ext cx="8028426" cy="4247317"/>
          </a:xfrm>
          <a:prstGeom prst="rect">
            <a:avLst/>
          </a:prstGeom>
          <a:noFill/>
        </p:spPr>
        <p:txBody>
          <a:bodyPr wrap="square" rtlCol="0">
            <a:spAutoFit/>
          </a:bodyPr>
          <a:lstStyle/>
          <a:p>
            <a:pPr algn="just"/>
            <a:r>
              <a:rPr lang="fr-FR" b="1" dirty="0" smtClean="0"/>
              <a:t>Le service FSE demandera systématiquement aux porteurs de projets qui seront retenus de mettre en place une communication relative au financement FSE, bien qu’elle interviendra </a:t>
            </a:r>
            <a:r>
              <a:rPr lang="fr-FR" b="1" i="1" dirty="0" smtClean="0"/>
              <a:t>a posteriori</a:t>
            </a:r>
            <a:r>
              <a:rPr lang="fr-FR" b="1" dirty="0" smtClean="0"/>
              <a:t> : </a:t>
            </a:r>
          </a:p>
          <a:p>
            <a:pPr algn="just"/>
            <a:endParaRPr lang="fr-FR" dirty="0" smtClean="0">
              <a:solidFill>
                <a:srgbClr val="009999"/>
              </a:solidFill>
            </a:endParaRPr>
          </a:p>
          <a:p>
            <a:pPr marL="285750" indent="-285750" algn="just">
              <a:buFont typeface="Wingdings" panose="05000000000000000000" pitchFamily="2" charset="2"/>
              <a:buChar char="ü"/>
            </a:pPr>
            <a:r>
              <a:rPr lang="fr-FR" b="1" dirty="0" smtClean="0">
                <a:solidFill>
                  <a:srgbClr val="009999"/>
                </a:solidFill>
              </a:rPr>
              <a:t>Rédaction d’un communiqué de presse </a:t>
            </a:r>
            <a:r>
              <a:rPr lang="fr-FR" dirty="0" smtClean="0">
                <a:solidFill>
                  <a:srgbClr val="009999"/>
                </a:solidFill>
              </a:rPr>
              <a:t>mentionnant la contribution du FSE suite à l’attribution de l’avis favorable </a:t>
            </a:r>
          </a:p>
          <a:p>
            <a:pPr marL="285750" indent="-285750" algn="just">
              <a:buFont typeface="Wingdings" panose="05000000000000000000" pitchFamily="2" charset="2"/>
              <a:buChar char="ü"/>
            </a:pPr>
            <a:r>
              <a:rPr lang="fr-FR" b="1" dirty="0" smtClean="0">
                <a:solidFill>
                  <a:srgbClr val="009999"/>
                </a:solidFill>
              </a:rPr>
              <a:t>Et/ou: rédaction d’un article sur le site du porteur de projets </a:t>
            </a:r>
            <a:r>
              <a:rPr lang="fr-FR" dirty="0" smtClean="0">
                <a:solidFill>
                  <a:srgbClr val="009999"/>
                </a:solidFill>
              </a:rPr>
              <a:t>(Le SFSE pense notamment aux mairies lauréates). </a:t>
            </a:r>
          </a:p>
          <a:p>
            <a:pPr marL="285750" indent="-285750" algn="just">
              <a:buFont typeface="Wingdings" panose="05000000000000000000" pitchFamily="2" charset="2"/>
              <a:buChar char="ü"/>
            </a:pPr>
            <a:r>
              <a:rPr lang="fr-FR" b="1" dirty="0" smtClean="0">
                <a:solidFill>
                  <a:srgbClr val="009999"/>
                </a:solidFill>
              </a:rPr>
              <a:t>Et/ou: Toute autre communication pourrait être envisagée</a:t>
            </a:r>
            <a:r>
              <a:rPr lang="fr-FR" dirty="0" smtClean="0">
                <a:solidFill>
                  <a:srgbClr val="009999"/>
                </a:solidFill>
              </a:rPr>
              <a:t>, comme la rédaction d’un article sur le journal de la commune, ou du département. </a:t>
            </a:r>
          </a:p>
          <a:p>
            <a:pPr marL="285750" indent="-285750" algn="just">
              <a:buFont typeface="Wingdings" panose="05000000000000000000" pitchFamily="2" charset="2"/>
              <a:buChar char="ü"/>
            </a:pPr>
            <a:endParaRPr lang="fr-FR" dirty="0">
              <a:solidFill>
                <a:srgbClr val="009999"/>
              </a:solidFill>
            </a:endParaRPr>
          </a:p>
          <a:p>
            <a:pPr algn="just"/>
            <a:r>
              <a:rPr lang="fr-FR" dirty="0" smtClean="0">
                <a:solidFill>
                  <a:srgbClr val="009999"/>
                </a:solidFill>
              </a:rPr>
              <a:t>Puisque les opérations seront conventionnées tardivement (près d’un an après le début de la réalisation), il s’agira de mettre en place une publicité FSE de manière rétroactive. </a:t>
            </a:r>
          </a:p>
          <a:p>
            <a:pPr algn="just"/>
            <a:endParaRPr lang="fr-FR" dirty="0" smtClean="0">
              <a:solidFill>
                <a:srgbClr val="009999"/>
              </a:solidFill>
            </a:endParaRPr>
          </a:p>
        </p:txBody>
      </p:sp>
    </p:spTree>
    <p:extLst>
      <p:ext uri="{BB962C8B-B14F-4D97-AF65-F5344CB8AC3E}">
        <p14:creationId xmlns:p14="http://schemas.microsoft.com/office/powerpoint/2010/main" val="39501898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51348" y="911042"/>
            <a:ext cx="8229600" cy="861774"/>
          </a:xfrm>
          <a:noFill/>
        </p:spPr>
        <p:txBody>
          <a:bodyPr wrap="square" rtlCol="0">
            <a:spAutoFit/>
          </a:bodyPr>
          <a:lstStyle/>
          <a:p>
            <a:r>
              <a:rPr lang="fr-FR" sz="2500" spc="-50" dirty="0">
                <a:solidFill>
                  <a:srgbClr val="009999"/>
                </a:solidFill>
              </a:rPr>
              <a:t>COMMUNICATION</a:t>
            </a:r>
            <a:r>
              <a:rPr lang="fr-FR" sz="2500" spc="-50" dirty="0">
                <a:solidFill>
                  <a:srgbClr val="009999"/>
                </a:solidFill>
                <a:latin typeface="+mn-lt"/>
                <a:ea typeface="+mn-ea"/>
                <a:cs typeface="+mn-cs"/>
              </a:rPr>
              <a:t/>
            </a:r>
            <a:br>
              <a:rPr lang="fr-FR" sz="2500" spc="-50" dirty="0">
                <a:solidFill>
                  <a:srgbClr val="009999"/>
                </a:solidFill>
                <a:latin typeface="+mn-lt"/>
                <a:ea typeface="+mn-ea"/>
                <a:cs typeface="+mn-cs"/>
              </a:rPr>
            </a:br>
            <a:r>
              <a:rPr lang="fr-FR" sz="2500" i="1" spc="-50" dirty="0" smtClean="0">
                <a:solidFill>
                  <a:srgbClr val="009999"/>
                </a:solidFill>
              </a:rPr>
              <a:t>Les actions 2021 – Lancement du FSE +</a:t>
            </a:r>
            <a:endParaRPr lang="fr-FR" sz="2500" i="1" spc="-50" dirty="0">
              <a:solidFill>
                <a:srgbClr val="009999"/>
              </a:solidFill>
              <a:latin typeface="+mn-lt"/>
              <a:ea typeface="+mn-ea"/>
              <a:cs typeface="+mn-cs"/>
            </a:endParaRPr>
          </a:p>
        </p:txBody>
      </p:sp>
      <p:sp>
        <p:nvSpPr>
          <p:cNvPr id="2" name="ZoneTexte 1"/>
          <p:cNvSpPr txBox="1"/>
          <p:nvPr/>
        </p:nvSpPr>
        <p:spPr>
          <a:xfrm>
            <a:off x="467544" y="1844824"/>
            <a:ext cx="8208912" cy="738664"/>
          </a:xfrm>
          <a:prstGeom prst="rect">
            <a:avLst/>
          </a:prstGeom>
          <a:noFill/>
        </p:spPr>
        <p:txBody>
          <a:bodyPr wrap="square" rtlCol="0">
            <a:spAutoFit/>
          </a:bodyPr>
          <a:lstStyle/>
          <a:p>
            <a:pPr lvl="0" algn="ctr"/>
            <a:r>
              <a:rPr lang="fr-FR" sz="1400" b="1" dirty="0" smtClean="0"/>
              <a:t>Le lancement de la programmation, la valorisation des appels à projets et l’identification du SFSE comme acteur de l’insertion tout en intégrant de nouvelles prérogatives (santé par ex) seront les objectifs affichés en matière de communication lors du premier semestre 2021</a:t>
            </a:r>
            <a:endParaRPr lang="fr-FR" sz="1400" dirty="0"/>
          </a:p>
        </p:txBody>
      </p:sp>
      <p:sp>
        <p:nvSpPr>
          <p:cNvPr id="8" name="Rectangle 7"/>
          <p:cNvSpPr/>
          <p:nvPr/>
        </p:nvSpPr>
        <p:spPr>
          <a:xfrm>
            <a:off x="467544" y="2765827"/>
            <a:ext cx="3816424" cy="1754326"/>
          </a:xfrm>
          <a:prstGeom prst="rect">
            <a:avLst/>
          </a:prstGeom>
        </p:spPr>
        <p:txBody>
          <a:bodyPr wrap="square">
            <a:spAutoFit/>
          </a:bodyPr>
          <a:lstStyle/>
          <a:p>
            <a:pPr lvl="0"/>
            <a:r>
              <a:rPr lang="fr-FR" b="1" u="none" dirty="0" smtClean="0">
                <a:solidFill>
                  <a:srgbClr val="009999"/>
                </a:solidFill>
              </a:rPr>
              <a:t>Développer la visibilité presse de l’Etat</a:t>
            </a:r>
            <a:endParaRPr lang="fr-FR" b="0" u="none" dirty="0" smtClean="0">
              <a:solidFill>
                <a:srgbClr val="009999"/>
              </a:solidFill>
            </a:endParaRPr>
          </a:p>
          <a:p>
            <a:pPr lvl="0"/>
            <a:r>
              <a:rPr lang="fr-FR" b="0" u="none" dirty="0" smtClean="0">
                <a:solidFill>
                  <a:srgbClr val="009999"/>
                </a:solidFill>
              </a:rPr>
              <a:t>Objectif: mieux communiquer sur la présence de l’Etat comme co-gestionnaire du FSE + .</a:t>
            </a:r>
          </a:p>
          <a:p>
            <a:pPr lvl="0"/>
            <a:endParaRPr lang="fr-FR" b="0" u="none" dirty="0" smtClean="0">
              <a:solidFill>
                <a:srgbClr val="009999"/>
              </a:solidFill>
            </a:endParaRPr>
          </a:p>
        </p:txBody>
      </p:sp>
      <p:graphicFrame>
        <p:nvGraphicFramePr>
          <p:cNvPr id="13" name="Tableau 12"/>
          <p:cNvGraphicFramePr>
            <a:graphicFrameLocks noGrp="1"/>
          </p:cNvGraphicFramePr>
          <p:nvPr>
            <p:extLst>
              <p:ext uri="{D42A27DB-BD31-4B8C-83A1-F6EECF244321}">
                <p14:modId xmlns:p14="http://schemas.microsoft.com/office/powerpoint/2010/main" val="1259719003"/>
              </p:ext>
            </p:extLst>
          </p:nvPr>
        </p:nvGraphicFramePr>
        <p:xfrm>
          <a:off x="476085" y="4688552"/>
          <a:ext cx="3799341" cy="1539240"/>
        </p:xfrm>
        <a:graphic>
          <a:graphicData uri="http://schemas.openxmlformats.org/drawingml/2006/table">
            <a:tbl>
              <a:tblPr firstRow="1" bandRow="1">
                <a:tableStyleId>{3B4B98B0-60AC-42C2-AFA5-B58CD77FA1E5}</a:tableStyleId>
              </a:tblPr>
              <a:tblGrid>
                <a:gridCol w="3799341"/>
              </a:tblGrid>
              <a:tr h="1539240">
                <a:tc>
                  <a:txBody>
                    <a:bodyPr/>
                    <a:lstStyle/>
                    <a:p>
                      <a:r>
                        <a:rPr lang="fr-FR" sz="1900" dirty="0" smtClean="0">
                          <a:solidFill>
                            <a:srgbClr val="009999"/>
                          </a:solidFill>
                        </a:rPr>
                        <a:t>Très peu visible dans</a:t>
                      </a:r>
                      <a:r>
                        <a:rPr lang="fr-FR" sz="1900" baseline="0" dirty="0" smtClean="0">
                          <a:solidFill>
                            <a:srgbClr val="009999"/>
                          </a:solidFill>
                        </a:rPr>
                        <a:t> la presse, le service FSE s’emploiera à développer sa visibilité lors du lancement de la prochaine programmation</a:t>
                      </a:r>
                      <a:endParaRPr lang="fr-FR" sz="1900" dirty="0">
                        <a:solidFill>
                          <a:srgbClr val="009999"/>
                        </a:solidFill>
                      </a:endParaRPr>
                    </a:p>
                  </a:txBody>
                  <a:tcPr/>
                </a:tc>
              </a:tr>
            </a:tbl>
          </a:graphicData>
        </a:graphic>
      </p:graphicFrame>
      <p:graphicFrame>
        <p:nvGraphicFramePr>
          <p:cNvPr id="15" name="Tableau 14"/>
          <p:cNvGraphicFramePr>
            <a:graphicFrameLocks noGrp="1"/>
          </p:cNvGraphicFramePr>
          <p:nvPr>
            <p:extLst>
              <p:ext uri="{D42A27DB-BD31-4B8C-83A1-F6EECF244321}">
                <p14:modId xmlns:p14="http://schemas.microsoft.com/office/powerpoint/2010/main" val="3326154652"/>
              </p:ext>
            </p:extLst>
          </p:nvPr>
        </p:nvGraphicFramePr>
        <p:xfrm>
          <a:off x="4582266" y="2960360"/>
          <a:ext cx="3799341" cy="1249680"/>
        </p:xfrm>
        <a:graphic>
          <a:graphicData uri="http://schemas.openxmlformats.org/drawingml/2006/table">
            <a:tbl>
              <a:tblPr firstRow="1" bandRow="1">
                <a:tableStyleId>{3B4B98B0-60AC-42C2-AFA5-B58CD77FA1E5}</a:tableStyleId>
              </a:tblPr>
              <a:tblGrid>
                <a:gridCol w="3799341"/>
              </a:tblGrid>
              <a:tr h="1249680">
                <a:tc>
                  <a:txBody>
                    <a:bodyPr/>
                    <a:lstStyle/>
                    <a:p>
                      <a:r>
                        <a:rPr lang="fr-FR" sz="1900" dirty="0" smtClean="0">
                          <a:solidFill>
                            <a:srgbClr val="009999"/>
                          </a:solidFill>
                        </a:rPr>
                        <a:t>Présence lors des réunions institutionnelles</a:t>
                      </a:r>
                      <a:r>
                        <a:rPr lang="fr-FR" sz="1900" baseline="0" dirty="0" smtClean="0">
                          <a:solidFill>
                            <a:srgbClr val="009999"/>
                          </a:solidFill>
                        </a:rPr>
                        <a:t> pour une meilleure présentation des objectifs de la programmation</a:t>
                      </a:r>
                      <a:endParaRPr lang="fr-FR" sz="1900" dirty="0">
                        <a:solidFill>
                          <a:srgbClr val="009999"/>
                        </a:solidFill>
                      </a:endParaRPr>
                    </a:p>
                  </a:txBody>
                  <a:tcPr/>
                </a:tc>
              </a:tr>
            </a:tbl>
          </a:graphicData>
        </a:graphic>
      </p:graphicFrame>
    </p:spTree>
    <p:extLst>
      <p:ext uri="{BB962C8B-B14F-4D97-AF65-F5344CB8AC3E}">
        <p14:creationId xmlns:p14="http://schemas.microsoft.com/office/powerpoint/2010/main" val="171466982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51348" y="911042"/>
            <a:ext cx="8229600" cy="861774"/>
          </a:xfrm>
          <a:noFill/>
        </p:spPr>
        <p:txBody>
          <a:bodyPr wrap="square" rtlCol="0">
            <a:spAutoFit/>
          </a:bodyPr>
          <a:lstStyle/>
          <a:p>
            <a:r>
              <a:rPr lang="fr-FR" sz="2500" spc="-50" dirty="0">
                <a:solidFill>
                  <a:srgbClr val="009999"/>
                </a:solidFill>
              </a:rPr>
              <a:t>COMMUNICATION</a:t>
            </a:r>
            <a:r>
              <a:rPr lang="fr-FR" sz="2500" spc="-50" dirty="0">
                <a:solidFill>
                  <a:srgbClr val="009999"/>
                </a:solidFill>
                <a:latin typeface="+mn-lt"/>
                <a:ea typeface="+mn-ea"/>
                <a:cs typeface="+mn-cs"/>
              </a:rPr>
              <a:t/>
            </a:r>
            <a:br>
              <a:rPr lang="fr-FR" sz="2500" spc="-50" dirty="0">
                <a:solidFill>
                  <a:srgbClr val="009999"/>
                </a:solidFill>
                <a:latin typeface="+mn-lt"/>
                <a:ea typeface="+mn-ea"/>
                <a:cs typeface="+mn-cs"/>
              </a:rPr>
            </a:br>
            <a:r>
              <a:rPr lang="fr-FR" sz="2500" i="1" spc="-50" dirty="0" smtClean="0">
                <a:solidFill>
                  <a:srgbClr val="009999"/>
                </a:solidFill>
              </a:rPr>
              <a:t>Les actions 2021 – Lancement du FSE +</a:t>
            </a:r>
            <a:endParaRPr lang="fr-FR" sz="2500" i="1" spc="-50" dirty="0">
              <a:solidFill>
                <a:srgbClr val="009999"/>
              </a:solidFill>
              <a:latin typeface="+mn-lt"/>
              <a:ea typeface="+mn-ea"/>
              <a:cs typeface="+mn-cs"/>
            </a:endParaRPr>
          </a:p>
        </p:txBody>
      </p:sp>
      <p:sp>
        <p:nvSpPr>
          <p:cNvPr id="3" name="Ellipse 2"/>
          <p:cNvSpPr/>
          <p:nvPr/>
        </p:nvSpPr>
        <p:spPr>
          <a:xfrm>
            <a:off x="494491" y="2132856"/>
            <a:ext cx="4119922" cy="2952328"/>
          </a:xfrm>
          <a:prstGeom prst="ellipse">
            <a:avLst/>
          </a:prstGeom>
          <a:ln>
            <a:solidFill>
              <a:schemeClr val="accent5">
                <a:lumMod val="5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fr-FR" dirty="0"/>
          </a:p>
        </p:txBody>
      </p:sp>
      <p:sp>
        <p:nvSpPr>
          <p:cNvPr id="5" name="ZoneTexte 4"/>
          <p:cNvSpPr txBox="1"/>
          <p:nvPr/>
        </p:nvSpPr>
        <p:spPr>
          <a:xfrm>
            <a:off x="827588" y="2636914"/>
            <a:ext cx="3642595" cy="2031325"/>
          </a:xfrm>
          <a:custGeom>
            <a:avLst/>
            <a:gdLst>
              <a:gd name="connsiteX0" fmla="*/ 0 w 3528392"/>
              <a:gd name="connsiteY0" fmla="*/ 0 h 1477328"/>
              <a:gd name="connsiteX1" fmla="*/ 3528392 w 3528392"/>
              <a:gd name="connsiteY1" fmla="*/ 0 h 1477328"/>
              <a:gd name="connsiteX2" fmla="*/ 3528392 w 3528392"/>
              <a:gd name="connsiteY2" fmla="*/ 1477328 h 1477328"/>
              <a:gd name="connsiteX3" fmla="*/ 0 w 3528392"/>
              <a:gd name="connsiteY3" fmla="*/ 1477328 h 1477328"/>
              <a:gd name="connsiteX4" fmla="*/ 0 w 3528392"/>
              <a:gd name="connsiteY4" fmla="*/ 0 h 1477328"/>
              <a:gd name="connsiteX0" fmla="*/ 0 w 3536938"/>
              <a:gd name="connsiteY0" fmla="*/ 239282 h 1477328"/>
              <a:gd name="connsiteX1" fmla="*/ 3536938 w 3536938"/>
              <a:gd name="connsiteY1" fmla="*/ 0 h 1477328"/>
              <a:gd name="connsiteX2" fmla="*/ 3536938 w 3536938"/>
              <a:gd name="connsiteY2" fmla="*/ 1477328 h 1477328"/>
              <a:gd name="connsiteX3" fmla="*/ 8546 w 3536938"/>
              <a:gd name="connsiteY3" fmla="*/ 1477328 h 1477328"/>
              <a:gd name="connsiteX4" fmla="*/ 0 w 3536938"/>
              <a:gd name="connsiteY4" fmla="*/ 239282 h 1477328"/>
              <a:gd name="connsiteX0" fmla="*/ 0 w 3536938"/>
              <a:gd name="connsiteY0" fmla="*/ 307050 h 1545096"/>
              <a:gd name="connsiteX1" fmla="*/ 3536938 w 3536938"/>
              <a:gd name="connsiteY1" fmla="*/ 67768 h 1545096"/>
              <a:gd name="connsiteX2" fmla="*/ 3536938 w 3536938"/>
              <a:gd name="connsiteY2" fmla="*/ 1545096 h 1545096"/>
              <a:gd name="connsiteX3" fmla="*/ 8546 w 3536938"/>
              <a:gd name="connsiteY3" fmla="*/ 1545096 h 1545096"/>
              <a:gd name="connsiteX4" fmla="*/ 0 w 3536938"/>
              <a:gd name="connsiteY4" fmla="*/ 307050 h 1545096"/>
              <a:gd name="connsiteX0" fmla="*/ 0 w 3536938"/>
              <a:gd name="connsiteY0" fmla="*/ 620055 h 1858101"/>
              <a:gd name="connsiteX1" fmla="*/ 1436468 w 3536938"/>
              <a:gd name="connsiteY1" fmla="*/ 6117 h 1858101"/>
              <a:gd name="connsiteX2" fmla="*/ 3536938 w 3536938"/>
              <a:gd name="connsiteY2" fmla="*/ 380773 h 1858101"/>
              <a:gd name="connsiteX3" fmla="*/ 3536938 w 3536938"/>
              <a:gd name="connsiteY3" fmla="*/ 1858101 h 1858101"/>
              <a:gd name="connsiteX4" fmla="*/ 8546 w 3536938"/>
              <a:gd name="connsiteY4" fmla="*/ 1858101 h 1858101"/>
              <a:gd name="connsiteX5" fmla="*/ 0 w 3536938"/>
              <a:gd name="connsiteY5" fmla="*/ 620055 h 1858101"/>
              <a:gd name="connsiteX0" fmla="*/ 0 w 3536938"/>
              <a:gd name="connsiteY0" fmla="*/ 613938 h 1851984"/>
              <a:gd name="connsiteX1" fmla="*/ 1436468 w 3536938"/>
              <a:gd name="connsiteY1" fmla="*/ 0 h 1851984"/>
              <a:gd name="connsiteX2" fmla="*/ 3536938 w 3536938"/>
              <a:gd name="connsiteY2" fmla="*/ 374656 h 1851984"/>
              <a:gd name="connsiteX3" fmla="*/ 3536938 w 3536938"/>
              <a:gd name="connsiteY3" fmla="*/ 1851984 h 1851984"/>
              <a:gd name="connsiteX4" fmla="*/ 8546 w 3536938"/>
              <a:gd name="connsiteY4" fmla="*/ 1851984 h 1851984"/>
              <a:gd name="connsiteX5" fmla="*/ 0 w 3536938"/>
              <a:gd name="connsiteY5" fmla="*/ 613938 h 1851984"/>
              <a:gd name="connsiteX0" fmla="*/ 0 w 3536938"/>
              <a:gd name="connsiteY0" fmla="*/ 613938 h 1851984"/>
              <a:gd name="connsiteX1" fmla="*/ 1436468 w 3536938"/>
              <a:gd name="connsiteY1" fmla="*/ 0 h 1851984"/>
              <a:gd name="connsiteX2" fmla="*/ 3536938 w 3536938"/>
              <a:gd name="connsiteY2" fmla="*/ 374656 h 1851984"/>
              <a:gd name="connsiteX3" fmla="*/ 3536938 w 3536938"/>
              <a:gd name="connsiteY3" fmla="*/ 1851984 h 1851984"/>
              <a:gd name="connsiteX4" fmla="*/ 8546 w 3536938"/>
              <a:gd name="connsiteY4" fmla="*/ 1851984 h 1851984"/>
              <a:gd name="connsiteX5" fmla="*/ 0 w 3536938"/>
              <a:gd name="connsiteY5" fmla="*/ 613938 h 1851984"/>
              <a:gd name="connsiteX0" fmla="*/ 0 w 3690762"/>
              <a:gd name="connsiteY0" fmla="*/ 938678 h 1851984"/>
              <a:gd name="connsiteX1" fmla="*/ 1590292 w 3690762"/>
              <a:gd name="connsiteY1" fmla="*/ 0 h 1851984"/>
              <a:gd name="connsiteX2" fmla="*/ 3690762 w 3690762"/>
              <a:gd name="connsiteY2" fmla="*/ 374656 h 1851984"/>
              <a:gd name="connsiteX3" fmla="*/ 3690762 w 3690762"/>
              <a:gd name="connsiteY3" fmla="*/ 1851984 h 1851984"/>
              <a:gd name="connsiteX4" fmla="*/ 162370 w 3690762"/>
              <a:gd name="connsiteY4" fmla="*/ 1851984 h 1851984"/>
              <a:gd name="connsiteX5" fmla="*/ 0 w 3690762"/>
              <a:gd name="connsiteY5" fmla="*/ 938678 h 1851984"/>
              <a:gd name="connsiteX0" fmla="*/ 0 w 3814888"/>
              <a:gd name="connsiteY0" fmla="*/ 162827 h 1851984"/>
              <a:gd name="connsiteX1" fmla="*/ 1714418 w 3814888"/>
              <a:gd name="connsiteY1" fmla="*/ 0 h 1851984"/>
              <a:gd name="connsiteX2" fmla="*/ 3814888 w 3814888"/>
              <a:gd name="connsiteY2" fmla="*/ 374656 h 1851984"/>
              <a:gd name="connsiteX3" fmla="*/ 3814888 w 3814888"/>
              <a:gd name="connsiteY3" fmla="*/ 1851984 h 1851984"/>
              <a:gd name="connsiteX4" fmla="*/ 286496 w 3814888"/>
              <a:gd name="connsiteY4" fmla="*/ 1851984 h 1851984"/>
              <a:gd name="connsiteX5" fmla="*/ 0 w 3814888"/>
              <a:gd name="connsiteY5" fmla="*/ 162827 h 1851984"/>
              <a:gd name="connsiteX0" fmla="*/ 0 w 3814888"/>
              <a:gd name="connsiteY0" fmla="*/ 577816 h 2266973"/>
              <a:gd name="connsiteX1" fmla="*/ 1494810 w 3814888"/>
              <a:gd name="connsiteY1" fmla="*/ 0 h 2266973"/>
              <a:gd name="connsiteX2" fmla="*/ 3814888 w 3814888"/>
              <a:gd name="connsiteY2" fmla="*/ 789645 h 2266973"/>
              <a:gd name="connsiteX3" fmla="*/ 3814888 w 3814888"/>
              <a:gd name="connsiteY3" fmla="*/ 2266973 h 2266973"/>
              <a:gd name="connsiteX4" fmla="*/ 286496 w 3814888"/>
              <a:gd name="connsiteY4" fmla="*/ 2266973 h 2266973"/>
              <a:gd name="connsiteX5" fmla="*/ 0 w 3814888"/>
              <a:gd name="connsiteY5" fmla="*/ 577816 h 2266973"/>
              <a:gd name="connsiteX0" fmla="*/ 0 w 3814888"/>
              <a:gd name="connsiteY0" fmla="*/ 577816 h 2266973"/>
              <a:gd name="connsiteX1" fmla="*/ 1494810 w 3814888"/>
              <a:gd name="connsiteY1" fmla="*/ 0 h 2266973"/>
              <a:gd name="connsiteX2" fmla="*/ 3814888 w 3814888"/>
              <a:gd name="connsiteY2" fmla="*/ 789645 h 2266973"/>
              <a:gd name="connsiteX3" fmla="*/ 3757598 w 3814888"/>
              <a:gd name="connsiteY3" fmla="*/ 2158715 h 2266973"/>
              <a:gd name="connsiteX4" fmla="*/ 286496 w 3814888"/>
              <a:gd name="connsiteY4" fmla="*/ 2266973 h 2266973"/>
              <a:gd name="connsiteX5" fmla="*/ 0 w 3814888"/>
              <a:gd name="connsiteY5" fmla="*/ 577816 h 2266973"/>
              <a:gd name="connsiteX0" fmla="*/ 0 w 3814888"/>
              <a:gd name="connsiteY0" fmla="*/ 577816 h 2978534"/>
              <a:gd name="connsiteX1" fmla="*/ 1494810 w 3814888"/>
              <a:gd name="connsiteY1" fmla="*/ 0 h 2978534"/>
              <a:gd name="connsiteX2" fmla="*/ 3814888 w 3814888"/>
              <a:gd name="connsiteY2" fmla="*/ 789645 h 2978534"/>
              <a:gd name="connsiteX3" fmla="*/ 3757598 w 3814888"/>
              <a:gd name="connsiteY3" fmla="*/ 2158715 h 2978534"/>
              <a:gd name="connsiteX4" fmla="*/ 1792675 w 3814888"/>
              <a:gd name="connsiteY4" fmla="*/ 2978534 h 2978534"/>
              <a:gd name="connsiteX5" fmla="*/ 286496 w 3814888"/>
              <a:gd name="connsiteY5" fmla="*/ 2266973 h 2978534"/>
              <a:gd name="connsiteX6" fmla="*/ 0 w 3814888"/>
              <a:gd name="connsiteY6" fmla="*/ 577816 h 2978534"/>
              <a:gd name="connsiteX0" fmla="*/ 66869 w 3881757"/>
              <a:gd name="connsiteY0" fmla="*/ 577816 h 2978534"/>
              <a:gd name="connsiteX1" fmla="*/ 1561679 w 3881757"/>
              <a:gd name="connsiteY1" fmla="*/ 0 h 2978534"/>
              <a:gd name="connsiteX2" fmla="*/ 3881757 w 3881757"/>
              <a:gd name="connsiteY2" fmla="*/ 789645 h 2978534"/>
              <a:gd name="connsiteX3" fmla="*/ 3824467 w 3881757"/>
              <a:gd name="connsiteY3" fmla="*/ 2158715 h 2978534"/>
              <a:gd name="connsiteX4" fmla="*/ 1859544 w 3881757"/>
              <a:gd name="connsiteY4" fmla="*/ 2978534 h 2978534"/>
              <a:gd name="connsiteX5" fmla="*/ 81 w 3881757"/>
              <a:gd name="connsiteY5" fmla="*/ 2339146 h 2978534"/>
              <a:gd name="connsiteX6" fmla="*/ 66869 w 3881757"/>
              <a:gd name="connsiteY6" fmla="*/ 577816 h 2978534"/>
              <a:gd name="connsiteX0" fmla="*/ 342603 w 4157491"/>
              <a:gd name="connsiteY0" fmla="*/ 577816 h 2978534"/>
              <a:gd name="connsiteX1" fmla="*/ 1837413 w 4157491"/>
              <a:gd name="connsiteY1" fmla="*/ 0 h 2978534"/>
              <a:gd name="connsiteX2" fmla="*/ 4157491 w 4157491"/>
              <a:gd name="connsiteY2" fmla="*/ 789645 h 2978534"/>
              <a:gd name="connsiteX3" fmla="*/ 4100201 w 4157491"/>
              <a:gd name="connsiteY3" fmla="*/ 2158715 h 2978534"/>
              <a:gd name="connsiteX4" fmla="*/ 2135278 w 4157491"/>
              <a:gd name="connsiteY4" fmla="*/ 2978534 h 2978534"/>
              <a:gd name="connsiteX5" fmla="*/ 275815 w 4157491"/>
              <a:gd name="connsiteY5" fmla="*/ 2339146 h 2978534"/>
              <a:gd name="connsiteX6" fmla="*/ 6029 w 4157491"/>
              <a:gd name="connsiteY6" fmla="*/ 1480963 h 2978534"/>
              <a:gd name="connsiteX7" fmla="*/ 342603 w 4157491"/>
              <a:gd name="connsiteY7" fmla="*/ 577816 h 2978534"/>
              <a:gd name="connsiteX0" fmla="*/ 342603 w 4214781"/>
              <a:gd name="connsiteY0" fmla="*/ 577816 h 3075108"/>
              <a:gd name="connsiteX1" fmla="*/ 1837413 w 4214781"/>
              <a:gd name="connsiteY1" fmla="*/ 0 h 3075108"/>
              <a:gd name="connsiteX2" fmla="*/ 4157491 w 4214781"/>
              <a:gd name="connsiteY2" fmla="*/ 789645 h 3075108"/>
              <a:gd name="connsiteX3" fmla="*/ 4214781 w 4214781"/>
              <a:gd name="connsiteY3" fmla="*/ 3073456 h 3075108"/>
              <a:gd name="connsiteX4" fmla="*/ 2135278 w 4214781"/>
              <a:gd name="connsiteY4" fmla="*/ 2978534 h 3075108"/>
              <a:gd name="connsiteX5" fmla="*/ 275815 w 4214781"/>
              <a:gd name="connsiteY5" fmla="*/ 2339146 h 3075108"/>
              <a:gd name="connsiteX6" fmla="*/ 6029 w 4214781"/>
              <a:gd name="connsiteY6" fmla="*/ 1480963 h 3075108"/>
              <a:gd name="connsiteX7" fmla="*/ 342603 w 4214781"/>
              <a:gd name="connsiteY7" fmla="*/ 577816 h 3075108"/>
              <a:gd name="connsiteX0" fmla="*/ 342603 w 4214781"/>
              <a:gd name="connsiteY0" fmla="*/ 577816 h 3075107"/>
              <a:gd name="connsiteX1" fmla="*/ 1837413 w 4214781"/>
              <a:gd name="connsiteY1" fmla="*/ 0 h 3075107"/>
              <a:gd name="connsiteX2" fmla="*/ 4214781 w 4214781"/>
              <a:gd name="connsiteY2" fmla="*/ 1278342 h 3075107"/>
              <a:gd name="connsiteX3" fmla="*/ 4214781 w 4214781"/>
              <a:gd name="connsiteY3" fmla="*/ 3073456 h 3075107"/>
              <a:gd name="connsiteX4" fmla="*/ 2135278 w 4214781"/>
              <a:gd name="connsiteY4" fmla="*/ 2978534 h 3075107"/>
              <a:gd name="connsiteX5" fmla="*/ 275815 w 4214781"/>
              <a:gd name="connsiteY5" fmla="*/ 2339146 h 3075107"/>
              <a:gd name="connsiteX6" fmla="*/ 6029 w 4214781"/>
              <a:gd name="connsiteY6" fmla="*/ 1480963 h 3075107"/>
              <a:gd name="connsiteX7" fmla="*/ 342603 w 4214781"/>
              <a:gd name="connsiteY7" fmla="*/ 577816 h 3075107"/>
              <a:gd name="connsiteX0" fmla="*/ 342603 w 4214781"/>
              <a:gd name="connsiteY0" fmla="*/ 577816 h 3980991"/>
              <a:gd name="connsiteX1" fmla="*/ 1837413 w 4214781"/>
              <a:gd name="connsiteY1" fmla="*/ 0 h 3980991"/>
              <a:gd name="connsiteX2" fmla="*/ 4214781 w 4214781"/>
              <a:gd name="connsiteY2" fmla="*/ 1278342 h 3980991"/>
              <a:gd name="connsiteX3" fmla="*/ 4214781 w 4214781"/>
              <a:gd name="connsiteY3" fmla="*/ 3073456 h 3980991"/>
              <a:gd name="connsiteX4" fmla="*/ 2689074 w 4214781"/>
              <a:gd name="connsiteY4" fmla="*/ 3980991 h 3980991"/>
              <a:gd name="connsiteX5" fmla="*/ 275815 w 4214781"/>
              <a:gd name="connsiteY5" fmla="*/ 2339146 h 3980991"/>
              <a:gd name="connsiteX6" fmla="*/ 6029 w 4214781"/>
              <a:gd name="connsiteY6" fmla="*/ 1480963 h 3980991"/>
              <a:gd name="connsiteX7" fmla="*/ 342603 w 4214781"/>
              <a:gd name="connsiteY7" fmla="*/ 577816 h 3980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14781" h="3980991">
                <a:moveTo>
                  <a:pt x="342603" y="577816"/>
                </a:moveTo>
                <a:cubicBezTo>
                  <a:pt x="614773" y="321851"/>
                  <a:pt x="1222286" y="142429"/>
                  <a:pt x="1837413" y="0"/>
                </a:cubicBezTo>
                <a:cubicBezTo>
                  <a:pt x="2914013" y="62670"/>
                  <a:pt x="3898886" y="1022377"/>
                  <a:pt x="4214781" y="1278342"/>
                </a:cubicBezTo>
                <a:lnTo>
                  <a:pt x="4214781" y="3073456"/>
                </a:lnTo>
                <a:cubicBezTo>
                  <a:pt x="3642558" y="3091119"/>
                  <a:pt x="3261297" y="3963328"/>
                  <a:pt x="2689074" y="3980991"/>
                </a:cubicBezTo>
                <a:lnTo>
                  <a:pt x="275815" y="2339146"/>
                </a:lnTo>
                <a:cubicBezTo>
                  <a:pt x="-32910" y="2118119"/>
                  <a:pt x="-5102" y="1774518"/>
                  <a:pt x="6029" y="1480963"/>
                </a:cubicBezTo>
                <a:cubicBezTo>
                  <a:pt x="17160" y="1187408"/>
                  <a:pt x="83522" y="853211"/>
                  <a:pt x="342603" y="577816"/>
                </a:cubicBezTo>
                <a:close/>
              </a:path>
            </a:pathLst>
          </a:custGeom>
          <a:noFill/>
        </p:spPr>
        <p:txBody>
          <a:bodyPr wrap="square" rtlCol="0">
            <a:spAutoFit/>
          </a:bodyPr>
          <a:lstStyle/>
          <a:p>
            <a:r>
              <a:rPr lang="fr-FR" dirty="0" smtClean="0">
                <a:solidFill>
                  <a:srgbClr val="009999"/>
                </a:solidFill>
              </a:rPr>
              <a:t>Dès </a:t>
            </a:r>
            <a:r>
              <a:rPr lang="fr-FR" dirty="0">
                <a:solidFill>
                  <a:srgbClr val="009999"/>
                </a:solidFill>
              </a:rPr>
              <a:t>le programme européen arrêté et l’enveloppe Etat </a:t>
            </a:r>
            <a:r>
              <a:rPr lang="fr-FR" dirty="0" smtClean="0">
                <a:solidFill>
                  <a:srgbClr val="009999"/>
                </a:solidFill>
              </a:rPr>
              <a:t>connue</a:t>
            </a:r>
          </a:p>
          <a:p>
            <a:endParaRPr lang="fr-FR" dirty="0">
              <a:solidFill>
                <a:srgbClr val="009999"/>
              </a:solidFill>
            </a:endParaRPr>
          </a:p>
          <a:p>
            <a:r>
              <a:rPr lang="fr-FR" dirty="0">
                <a:solidFill>
                  <a:srgbClr val="009999"/>
                </a:solidFill>
              </a:rPr>
              <a:t>-&gt; </a:t>
            </a:r>
            <a:r>
              <a:rPr lang="fr-FR" b="1" dirty="0" smtClean="0">
                <a:solidFill>
                  <a:srgbClr val="009999"/>
                </a:solidFill>
              </a:rPr>
              <a:t>Annonce de la nouvelle programmation via conférence </a:t>
            </a:r>
            <a:r>
              <a:rPr lang="fr-FR" b="1" dirty="0">
                <a:solidFill>
                  <a:srgbClr val="009999"/>
                </a:solidFill>
              </a:rPr>
              <a:t>de presse idéalement en </a:t>
            </a:r>
            <a:r>
              <a:rPr lang="fr-FR" b="1" dirty="0" smtClean="0">
                <a:solidFill>
                  <a:srgbClr val="009999"/>
                </a:solidFill>
              </a:rPr>
              <a:t>préfecture </a:t>
            </a:r>
            <a:r>
              <a:rPr lang="fr-FR" b="1" dirty="0">
                <a:solidFill>
                  <a:srgbClr val="009999"/>
                </a:solidFill>
              </a:rPr>
              <a:t>avec région + Commission + </a:t>
            </a:r>
            <a:r>
              <a:rPr lang="fr-FR" b="1" dirty="0" smtClean="0">
                <a:solidFill>
                  <a:srgbClr val="009999"/>
                </a:solidFill>
              </a:rPr>
              <a:t>Etat *</a:t>
            </a:r>
            <a:endParaRPr lang="fr-FR" b="1" dirty="0">
              <a:solidFill>
                <a:srgbClr val="009999"/>
              </a:solidFill>
            </a:endParaRPr>
          </a:p>
        </p:txBody>
      </p:sp>
      <p:sp>
        <p:nvSpPr>
          <p:cNvPr id="16" name="Ellipse 15"/>
          <p:cNvSpPr/>
          <p:nvPr/>
        </p:nvSpPr>
        <p:spPr>
          <a:xfrm>
            <a:off x="4211960" y="1988840"/>
            <a:ext cx="4392488" cy="3458125"/>
          </a:xfrm>
          <a:prstGeom prst="ellipse">
            <a:avLst/>
          </a:prstGeom>
          <a:ln>
            <a:solidFill>
              <a:schemeClr val="accent5">
                <a:lumMod val="5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fr-FR" dirty="0"/>
          </a:p>
        </p:txBody>
      </p:sp>
      <p:sp>
        <p:nvSpPr>
          <p:cNvPr id="10" name="ZoneTexte 9"/>
          <p:cNvSpPr txBox="1"/>
          <p:nvPr/>
        </p:nvSpPr>
        <p:spPr>
          <a:xfrm>
            <a:off x="611561" y="6091558"/>
            <a:ext cx="7845400" cy="646331"/>
          </a:xfrm>
          <a:prstGeom prst="rect">
            <a:avLst/>
          </a:prstGeom>
          <a:noFill/>
        </p:spPr>
        <p:txBody>
          <a:bodyPr wrap="square" rtlCol="0">
            <a:spAutoFit/>
          </a:bodyPr>
          <a:lstStyle/>
          <a:p>
            <a:r>
              <a:rPr lang="fr-FR" dirty="0">
                <a:solidFill>
                  <a:srgbClr val="009999"/>
                </a:solidFill>
              </a:rPr>
              <a:t>* Cette conférence de presse ne pourra avoir lieu qu’après négociations bilatérales avec les OI </a:t>
            </a:r>
            <a:r>
              <a:rPr lang="fr-FR" dirty="0" smtClean="0">
                <a:solidFill>
                  <a:srgbClr val="009999"/>
                </a:solidFill>
              </a:rPr>
              <a:t>pressentis. </a:t>
            </a:r>
            <a:endParaRPr lang="fr-FR" dirty="0">
              <a:solidFill>
                <a:srgbClr val="009999"/>
              </a:solidFill>
            </a:endParaRPr>
          </a:p>
        </p:txBody>
      </p:sp>
      <p:cxnSp>
        <p:nvCxnSpPr>
          <p:cNvPr id="19" name="Connecteur droit avec flèche 18"/>
          <p:cNvCxnSpPr/>
          <p:nvPr/>
        </p:nvCxnSpPr>
        <p:spPr>
          <a:xfrm>
            <a:off x="1187628" y="2276873"/>
            <a:ext cx="1128159" cy="344939"/>
          </a:xfrm>
          <a:prstGeom prst="straightConnector1">
            <a:avLst/>
          </a:prstGeom>
          <a:ln>
            <a:solidFill>
              <a:schemeClr val="accent5">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0" name="ZoneTexte 19"/>
          <p:cNvSpPr txBox="1"/>
          <p:nvPr/>
        </p:nvSpPr>
        <p:spPr>
          <a:xfrm rot="18655127">
            <a:off x="318152" y="1809693"/>
            <a:ext cx="1296144" cy="646331"/>
          </a:xfrm>
          <a:prstGeom prst="rect">
            <a:avLst/>
          </a:prstGeom>
          <a:noFill/>
        </p:spPr>
        <p:txBody>
          <a:bodyPr wrap="square" rtlCol="0">
            <a:spAutoFit/>
          </a:bodyPr>
          <a:lstStyle/>
          <a:p>
            <a:r>
              <a:rPr lang="fr-FR" b="1" dirty="0" smtClean="0">
                <a:solidFill>
                  <a:srgbClr val="FF0000"/>
                </a:solidFill>
              </a:rPr>
              <a:t>Octobre-novembre</a:t>
            </a:r>
            <a:endParaRPr lang="fr-FR" b="1" dirty="0">
              <a:solidFill>
                <a:srgbClr val="FF0000"/>
              </a:solidFill>
            </a:endParaRPr>
          </a:p>
        </p:txBody>
      </p:sp>
      <p:sp>
        <p:nvSpPr>
          <p:cNvPr id="21" name="ZoneTexte 20"/>
          <p:cNvSpPr txBox="1"/>
          <p:nvPr/>
        </p:nvSpPr>
        <p:spPr>
          <a:xfrm rot="1849320">
            <a:off x="7236423" y="1912088"/>
            <a:ext cx="2000573" cy="646331"/>
          </a:xfrm>
          <a:prstGeom prst="rect">
            <a:avLst/>
          </a:prstGeom>
          <a:noFill/>
        </p:spPr>
        <p:txBody>
          <a:bodyPr wrap="square" rtlCol="0">
            <a:spAutoFit/>
          </a:bodyPr>
          <a:lstStyle/>
          <a:p>
            <a:r>
              <a:rPr lang="fr-FR" b="1" dirty="0" smtClean="0">
                <a:solidFill>
                  <a:srgbClr val="FF0000"/>
                </a:solidFill>
              </a:rPr>
              <a:t>Novembre-décembre</a:t>
            </a:r>
            <a:endParaRPr lang="fr-FR" b="1" dirty="0">
              <a:solidFill>
                <a:srgbClr val="FF0000"/>
              </a:solidFill>
            </a:endParaRPr>
          </a:p>
        </p:txBody>
      </p:sp>
      <p:cxnSp>
        <p:nvCxnSpPr>
          <p:cNvPr id="22" name="Connecteur droit avec flèche 21"/>
          <p:cNvCxnSpPr/>
          <p:nvPr/>
        </p:nvCxnSpPr>
        <p:spPr>
          <a:xfrm flipH="1">
            <a:off x="6886270" y="2281987"/>
            <a:ext cx="926090" cy="282919"/>
          </a:xfrm>
          <a:prstGeom prst="straightConnector1">
            <a:avLst/>
          </a:prstGeom>
          <a:ln>
            <a:solidFill>
              <a:schemeClr val="accent5">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4" name="ZoneTexte 23"/>
          <p:cNvSpPr txBox="1"/>
          <p:nvPr/>
        </p:nvSpPr>
        <p:spPr>
          <a:xfrm>
            <a:off x="4625987" y="2499864"/>
            <a:ext cx="3922699" cy="2585323"/>
          </a:xfrm>
          <a:prstGeom prst="rect">
            <a:avLst/>
          </a:prstGeom>
          <a:noFill/>
        </p:spPr>
        <p:txBody>
          <a:bodyPr wrap="square" rtlCol="0">
            <a:spAutoFit/>
          </a:bodyPr>
          <a:lstStyle/>
          <a:p>
            <a:r>
              <a:rPr lang="fr-FR" dirty="0" smtClean="0">
                <a:solidFill>
                  <a:srgbClr val="009999"/>
                </a:solidFill>
              </a:rPr>
              <a:t> Présentation des nouveaux appels à projets, des lignes de partages, des modalités de financement, des arbitrages locaux, etc.</a:t>
            </a:r>
          </a:p>
          <a:p>
            <a:endParaRPr lang="fr-FR" dirty="0" smtClean="0">
              <a:solidFill>
                <a:srgbClr val="009999"/>
              </a:solidFill>
            </a:endParaRPr>
          </a:p>
          <a:p>
            <a:r>
              <a:rPr lang="fr-FR" dirty="0" smtClean="0">
                <a:solidFill>
                  <a:srgbClr val="009999"/>
                </a:solidFill>
              </a:rPr>
              <a:t>-&gt; Lancement technique de la programmation via </a:t>
            </a:r>
            <a:r>
              <a:rPr lang="fr-FR" b="1" dirty="0" smtClean="0">
                <a:solidFill>
                  <a:srgbClr val="009999"/>
                </a:solidFill>
              </a:rPr>
              <a:t>Webinaire interactif diffusé en    direct sur les réseaux</a:t>
            </a:r>
          </a:p>
          <a:p>
            <a:endParaRPr lang="fr-FR" dirty="0"/>
          </a:p>
        </p:txBody>
      </p:sp>
    </p:spTree>
    <p:extLst>
      <p:ext uri="{BB962C8B-B14F-4D97-AF65-F5344CB8AC3E}">
        <p14:creationId xmlns:p14="http://schemas.microsoft.com/office/powerpoint/2010/main" val="185997104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451348" y="911042"/>
            <a:ext cx="8229600" cy="861774"/>
          </a:xfrm>
          <a:noFill/>
        </p:spPr>
        <p:txBody>
          <a:bodyPr wrap="square" rtlCol="0">
            <a:spAutoFit/>
          </a:bodyPr>
          <a:lstStyle/>
          <a:p>
            <a:r>
              <a:rPr lang="fr-FR" sz="2500" spc="-50" dirty="0">
                <a:solidFill>
                  <a:srgbClr val="009999"/>
                </a:solidFill>
              </a:rPr>
              <a:t>COMMUNICATION</a:t>
            </a:r>
            <a:r>
              <a:rPr lang="fr-FR" sz="2500" spc="-50" dirty="0">
                <a:solidFill>
                  <a:srgbClr val="009999"/>
                </a:solidFill>
                <a:latin typeface="+mn-lt"/>
                <a:ea typeface="+mn-ea"/>
                <a:cs typeface="+mn-cs"/>
              </a:rPr>
              <a:t/>
            </a:r>
            <a:br>
              <a:rPr lang="fr-FR" sz="2500" spc="-50" dirty="0">
                <a:solidFill>
                  <a:srgbClr val="009999"/>
                </a:solidFill>
                <a:latin typeface="+mn-lt"/>
                <a:ea typeface="+mn-ea"/>
                <a:cs typeface="+mn-cs"/>
              </a:rPr>
            </a:br>
            <a:r>
              <a:rPr lang="fr-FR" sz="2500" i="1" spc="-50" dirty="0" smtClean="0">
                <a:solidFill>
                  <a:srgbClr val="009999"/>
                </a:solidFill>
              </a:rPr>
              <a:t>Les actions 2021 – Lancement du FSE +</a:t>
            </a:r>
            <a:endParaRPr lang="fr-FR" sz="2500" i="1" spc="-50" dirty="0">
              <a:solidFill>
                <a:srgbClr val="009999"/>
              </a:solidFill>
              <a:latin typeface="+mn-lt"/>
              <a:ea typeface="+mn-ea"/>
              <a:cs typeface="+mn-cs"/>
            </a:endParaRPr>
          </a:p>
        </p:txBody>
      </p:sp>
      <p:pic>
        <p:nvPicPr>
          <p:cNvPr id="12" name="Espace réservé du contenu 3"/>
          <p:cNvPicPr>
            <a:picLocks noGrp="1" noChangeAspect="1"/>
          </p:cNvPicPr>
          <p:nvPr>
            <p:ph idx="1"/>
          </p:nvPr>
        </p:nvPicPr>
        <p:blipFill>
          <a:blip/>
          <a:stretch>
            <a:fillRect/>
          </a:stretch>
        </p:blipFill>
        <p:spPr>
          <a:xfrm>
            <a:off x="745232" y="2708920"/>
            <a:ext cx="3826768" cy="1433917"/>
          </a:xfrm>
          <a:prstGeom prst="rect">
            <a:avLst/>
          </a:prstGeom>
        </p:spPr>
      </p:pic>
      <p:sp>
        <p:nvSpPr>
          <p:cNvPr id="2" name="ZoneTexte 1"/>
          <p:cNvSpPr txBox="1"/>
          <p:nvPr/>
        </p:nvSpPr>
        <p:spPr>
          <a:xfrm>
            <a:off x="467544" y="1844826"/>
            <a:ext cx="8208912" cy="584775"/>
          </a:xfrm>
          <a:prstGeom prst="rect">
            <a:avLst/>
          </a:prstGeom>
          <a:noFill/>
        </p:spPr>
        <p:txBody>
          <a:bodyPr wrap="square" rtlCol="0">
            <a:spAutoFit/>
          </a:bodyPr>
          <a:lstStyle/>
          <a:p>
            <a:pPr lvl="0" algn="ctr"/>
            <a:r>
              <a:rPr lang="fr-FR" sz="1600" b="1" dirty="0" smtClean="0">
                <a:solidFill>
                  <a:srgbClr val="009999"/>
                </a:solidFill>
              </a:rPr>
              <a:t>La prise en compte de la crise sanitaire sera charnière lors du lancement de la prochaine programmation.</a:t>
            </a:r>
            <a:endParaRPr lang="fr-FR" sz="1600" dirty="0">
              <a:solidFill>
                <a:srgbClr val="009999"/>
              </a:solidFill>
            </a:endParaRPr>
          </a:p>
        </p:txBody>
      </p:sp>
      <p:sp>
        <p:nvSpPr>
          <p:cNvPr id="3" name="ZoneTexte 2"/>
          <p:cNvSpPr txBox="1"/>
          <p:nvPr/>
        </p:nvSpPr>
        <p:spPr>
          <a:xfrm>
            <a:off x="4931851" y="2604968"/>
            <a:ext cx="3384569" cy="4801314"/>
          </a:xfrm>
          <a:prstGeom prst="rect">
            <a:avLst/>
          </a:prstGeom>
          <a:noFill/>
        </p:spPr>
        <p:txBody>
          <a:bodyPr wrap="square" rtlCol="0">
            <a:spAutoFit/>
          </a:bodyPr>
          <a:lstStyle/>
          <a:p>
            <a:r>
              <a:rPr lang="fr-FR" dirty="0" smtClean="0">
                <a:solidFill>
                  <a:srgbClr val="009999"/>
                </a:solidFill>
              </a:rPr>
              <a:t>-&gt; </a:t>
            </a:r>
            <a:r>
              <a:rPr lang="fr-FR" b="1" dirty="0" smtClean="0">
                <a:solidFill>
                  <a:srgbClr val="009999"/>
                </a:solidFill>
              </a:rPr>
              <a:t>En toute fin 2021, le SFSE lancera sa prochaine programmation</a:t>
            </a:r>
            <a:r>
              <a:rPr lang="fr-FR" dirty="0" smtClean="0">
                <a:solidFill>
                  <a:srgbClr val="009999"/>
                </a:solidFill>
              </a:rPr>
              <a:t> en respectant les réglementations sanitaires en vigueur, dans un lieu adapté. </a:t>
            </a:r>
            <a:endParaRPr lang="fr-FR" dirty="0">
              <a:solidFill>
                <a:srgbClr val="009999"/>
              </a:solidFill>
            </a:endParaRPr>
          </a:p>
          <a:p>
            <a:endParaRPr lang="fr-FR" dirty="0" smtClean="0">
              <a:solidFill>
                <a:srgbClr val="009999"/>
              </a:solidFill>
            </a:endParaRPr>
          </a:p>
          <a:p>
            <a:r>
              <a:rPr lang="fr-FR" dirty="0" smtClean="0">
                <a:solidFill>
                  <a:srgbClr val="009999"/>
                </a:solidFill>
              </a:rPr>
              <a:t>-&gt; Si un lancement « à distance » est à prévoir, le SFSE a anticipé une promotion de programmation « En Direct » sur les réseaux sociaux. </a:t>
            </a:r>
          </a:p>
          <a:p>
            <a:r>
              <a:rPr lang="fr-FR" dirty="0" smtClean="0">
                <a:solidFill>
                  <a:srgbClr val="009999"/>
                </a:solidFill>
              </a:rPr>
              <a:t>Un véritable lancement en présence des OI et des porteurs de projets, des services partenaires, est toutefois privilégié</a:t>
            </a:r>
            <a:endParaRPr lang="fr-FR" dirty="0">
              <a:solidFill>
                <a:srgbClr val="009999"/>
              </a:solidFill>
            </a:endParaRPr>
          </a:p>
          <a:p>
            <a:endParaRPr lang="fr-FR" dirty="0">
              <a:solidFill>
                <a:srgbClr val="009999"/>
              </a:solidFill>
            </a:endParaRPr>
          </a:p>
        </p:txBody>
      </p:sp>
      <p:sp>
        <p:nvSpPr>
          <p:cNvPr id="5" name="ZoneTexte 4"/>
          <p:cNvSpPr txBox="1"/>
          <p:nvPr/>
        </p:nvSpPr>
        <p:spPr>
          <a:xfrm>
            <a:off x="749290" y="4365104"/>
            <a:ext cx="3816424" cy="3139321"/>
          </a:xfrm>
          <a:prstGeom prst="rect">
            <a:avLst/>
          </a:prstGeom>
          <a:noFill/>
        </p:spPr>
        <p:txBody>
          <a:bodyPr wrap="square" rtlCol="0">
            <a:spAutoFit/>
          </a:bodyPr>
          <a:lstStyle/>
          <a:p>
            <a:r>
              <a:rPr lang="fr-FR" dirty="0">
                <a:solidFill>
                  <a:srgbClr val="009999"/>
                </a:solidFill>
              </a:rPr>
              <a:t>-&gt; Un rapprochement avec </a:t>
            </a:r>
            <a:r>
              <a:rPr lang="fr-FR" dirty="0" smtClean="0">
                <a:solidFill>
                  <a:srgbClr val="009999"/>
                </a:solidFill>
              </a:rPr>
              <a:t>les préfectures et la DRDJCS , la CAF, les associations œuvrant sur les sujets nouveaux couverts par le FSE+ doit </a:t>
            </a:r>
            <a:r>
              <a:rPr lang="fr-FR" dirty="0">
                <a:solidFill>
                  <a:srgbClr val="009999"/>
                </a:solidFill>
              </a:rPr>
              <a:t>encore être </a:t>
            </a:r>
            <a:r>
              <a:rPr lang="fr-FR" dirty="0" smtClean="0">
                <a:solidFill>
                  <a:srgbClr val="009999"/>
                </a:solidFill>
              </a:rPr>
              <a:t>approfondi </a:t>
            </a:r>
            <a:r>
              <a:rPr lang="fr-FR" dirty="0">
                <a:solidFill>
                  <a:srgbClr val="009999"/>
                </a:solidFill>
              </a:rPr>
              <a:t>dans </a:t>
            </a:r>
            <a:r>
              <a:rPr lang="fr-FR" dirty="0" smtClean="0">
                <a:solidFill>
                  <a:srgbClr val="009999"/>
                </a:solidFill>
              </a:rPr>
              <a:t>la constitution du </a:t>
            </a:r>
            <a:r>
              <a:rPr lang="fr-FR" dirty="0">
                <a:solidFill>
                  <a:srgbClr val="009999"/>
                </a:solidFill>
              </a:rPr>
              <a:t>listing des futurs porteurs de </a:t>
            </a:r>
            <a:r>
              <a:rPr lang="fr-FR" dirty="0" smtClean="0">
                <a:solidFill>
                  <a:srgbClr val="009999"/>
                </a:solidFill>
              </a:rPr>
              <a:t>projet </a:t>
            </a:r>
          </a:p>
          <a:p>
            <a:endParaRPr lang="fr-FR" dirty="0">
              <a:solidFill>
                <a:srgbClr val="009999"/>
              </a:solidFill>
            </a:endParaRPr>
          </a:p>
          <a:p>
            <a:r>
              <a:rPr lang="fr-FR" dirty="0" smtClean="0">
                <a:solidFill>
                  <a:srgbClr val="009999"/>
                </a:solidFill>
              </a:rPr>
              <a:t>-&gt; Il s’agira d'établir </a:t>
            </a:r>
            <a:r>
              <a:rPr lang="fr-FR" dirty="0">
                <a:solidFill>
                  <a:srgbClr val="009999"/>
                </a:solidFill>
              </a:rPr>
              <a:t>u</a:t>
            </a:r>
            <a:r>
              <a:rPr lang="fr-FR" dirty="0" smtClean="0">
                <a:solidFill>
                  <a:srgbClr val="009999"/>
                </a:solidFill>
              </a:rPr>
              <a:t>ne campagne de mailing efficace</a:t>
            </a:r>
            <a:endParaRPr lang="fr-FR" dirty="0">
              <a:solidFill>
                <a:srgbClr val="009999"/>
              </a:solidFill>
            </a:endParaRPr>
          </a:p>
          <a:p>
            <a:endParaRPr lang="fr-FR" dirty="0"/>
          </a:p>
        </p:txBody>
      </p:sp>
    </p:spTree>
    <p:extLst>
      <p:ext uri="{BB962C8B-B14F-4D97-AF65-F5344CB8AC3E}">
        <p14:creationId xmlns:p14="http://schemas.microsoft.com/office/powerpoint/2010/main" val="41304579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251520" y="1006713"/>
            <a:ext cx="8573444" cy="861774"/>
          </a:xfrm>
          <a:noFill/>
        </p:spPr>
        <p:txBody>
          <a:bodyPr wrap="square" rtlCol="0">
            <a:spAutoFit/>
          </a:bodyPr>
          <a:lstStyle/>
          <a:p>
            <a:r>
              <a:rPr lang="fr-FR" sz="2500" b="1" spc="-50" dirty="0">
                <a:solidFill>
                  <a:srgbClr val="009999"/>
                </a:solidFill>
              </a:rPr>
              <a:t>PON FSE 2014 </a:t>
            </a:r>
            <a:r>
              <a:rPr lang="fr-FR" sz="2500" b="1" spc="-50" dirty="0" smtClean="0">
                <a:solidFill>
                  <a:srgbClr val="009999"/>
                </a:solidFill>
              </a:rPr>
              <a:t>– 2020</a:t>
            </a:r>
            <a:r>
              <a:rPr lang="fr-FR" sz="2500" spc="-50" dirty="0">
                <a:solidFill>
                  <a:srgbClr val="009999"/>
                </a:solidFill>
              </a:rPr>
              <a:t/>
            </a:r>
            <a:br>
              <a:rPr lang="fr-FR" sz="2500" spc="-50" dirty="0">
                <a:solidFill>
                  <a:srgbClr val="009999"/>
                </a:solidFill>
              </a:rPr>
            </a:br>
            <a:r>
              <a:rPr lang="fr-FR" sz="2500" i="1" spc="-50" dirty="0">
                <a:solidFill>
                  <a:srgbClr val="009999"/>
                </a:solidFill>
              </a:rPr>
              <a:t>DREETS et OI : délais </a:t>
            </a:r>
            <a:r>
              <a:rPr lang="fr-FR" sz="2500" i="1" spc="-50" dirty="0" smtClean="0">
                <a:solidFill>
                  <a:srgbClr val="009999"/>
                </a:solidFill>
              </a:rPr>
              <a:t>moyens de traitement 2021</a:t>
            </a:r>
            <a:endParaRPr lang="fr-FR" sz="2500" i="1" spc="-50" dirty="0">
              <a:solidFill>
                <a:srgbClr val="009999"/>
              </a:solidFill>
              <a:latin typeface="+mn-lt"/>
              <a:ea typeface="+mn-ea"/>
              <a:cs typeface="+mn-cs"/>
            </a:endParaRPr>
          </a:p>
        </p:txBody>
      </p:sp>
      <p:graphicFrame>
        <p:nvGraphicFramePr>
          <p:cNvPr id="3" name="Diagramme 2"/>
          <p:cNvGraphicFramePr/>
          <p:nvPr>
            <p:extLst>
              <p:ext uri="{D42A27DB-BD31-4B8C-83A1-F6EECF244321}">
                <p14:modId xmlns:p14="http://schemas.microsoft.com/office/powerpoint/2010/main" val="1258413724"/>
              </p:ext>
            </p:extLst>
          </p:nvPr>
        </p:nvGraphicFramePr>
        <p:xfrm>
          <a:off x="755577" y="2132856"/>
          <a:ext cx="7489024" cy="453650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8142962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23" y="260648"/>
            <a:ext cx="5870849"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www.incubateur-aquitaine.com/wp-content/uploads/2013/09/C_logoUE_FSE_2012.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72" y="5877368"/>
            <a:ext cx="1021449" cy="864000"/>
          </a:xfrm>
          <a:prstGeom prst="rect">
            <a:avLst/>
          </a:prstGeom>
          <a:noFill/>
          <a:ln>
            <a:noFill/>
          </a:ln>
        </p:spPr>
      </p:pic>
      <p:pic>
        <p:nvPicPr>
          <p:cNvPr id="10"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40265"/>
          <a:stretch/>
        </p:blipFill>
        <p:spPr bwMode="auto">
          <a:xfrm>
            <a:off x="4549642" y="738997"/>
            <a:ext cx="4621115" cy="709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56503"/>
          <a:stretch/>
        </p:blipFill>
        <p:spPr bwMode="auto">
          <a:xfrm>
            <a:off x="-11704" y="5373216"/>
            <a:ext cx="9155704" cy="26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C:\Users\david.hericotte\Desktop\nié.png"/>
          <p:cNvPicPr>
            <a:picLocks noChangeAspect="1" noChangeArrowheads="1"/>
          </p:cNvPicPr>
          <p:nvPr/>
        </p:nvPicPr>
        <p:blipFill>
          <a:blip r:embed="rId6">
            <a:clrChange>
              <a:clrFrom>
                <a:srgbClr val="FF3366"/>
              </a:clrFrom>
              <a:clrTo>
                <a:srgbClr val="FF3366">
                  <a:alpha val="0"/>
                </a:srgbClr>
              </a:clrTo>
            </a:clrChange>
            <a:extLst>
              <a:ext uri="{BEBA8EAE-BF5A-486C-A8C5-ECC9F3942E4B}">
                <a14:imgProps xmlns:a14="http://schemas.microsoft.com/office/drawing/2010/main">
                  <a14:imgLayer r:embed="rId7">
                    <a14:imgEffect>
                      <a14:backgroundRemoval t="288" b="100000" l="0" r="100000">
                        <a14:foregroundMark x1="93903" y1="56052" x2="93903" y2="56052"/>
                        <a14:foregroundMark x1="85874" y1="76801" x2="85874" y2="76801"/>
                        <a14:foregroundMark x1="90112" y1="64121" x2="90112" y2="64121"/>
                        <a14:foregroundMark x1="70186" y1="93804" x2="70186" y2="93804"/>
                      </a14:backgroundRemoval>
                    </a14:imgEffect>
                  </a14:imgLayer>
                </a14:imgProps>
              </a:ext>
              <a:ext uri="{28A0092B-C50C-407E-A947-70E740481C1C}">
                <a14:useLocalDpi xmlns:a14="http://schemas.microsoft.com/office/drawing/2010/main" val="0"/>
              </a:ext>
            </a:extLst>
          </a:blip>
          <a:srcRect/>
          <a:stretch>
            <a:fillRect/>
          </a:stretch>
        </p:blipFill>
        <p:spPr bwMode="auto">
          <a:xfrm>
            <a:off x="-11704" y="1419499"/>
            <a:ext cx="9155704" cy="3953719"/>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descr="Afficher l'image d'origine"/>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19065" y="5661376"/>
            <a:ext cx="960701" cy="1152000"/>
          </a:xfrm>
          <a:prstGeom prst="rect">
            <a:avLst/>
          </a:prstGeom>
          <a:noFill/>
          <a:ln>
            <a:noFill/>
          </a:ln>
        </p:spPr>
      </p:pic>
      <p:pic>
        <p:nvPicPr>
          <p:cNvPr id="17" name="Image 16"/>
          <p:cNvPicPr/>
          <p:nvPr/>
        </p:nvPicPr>
        <p:blipFill>
          <a:blip r:embed="rId9">
            <a:extLst>
              <a:ext uri="{28A0092B-C50C-407E-A947-70E740481C1C}">
                <a14:useLocalDpi xmlns:a14="http://schemas.microsoft.com/office/drawing/2010/main" val="0"/>
              </a:ext>
            </a:extLst>
          </a:blip>
          <a:srcRect/>
          <a:stretch>
            <a:fillRect/>
          </a:stretch>
        </p:blipFill>
        <p:spPr bwMode="auto">
          <a:xfrm>
            <a:off x="6451033" y="476674"/>
            <a:ext cx="2657475" cy="266700"/>
          </a:xfrm>
          <a:prstGeom prst="rect">
            <a:avLst/>
          </a:prstGeom>
          <a:noFill/>
          <a:ln>
            <a:noFill/>
          </a:ln>
        </p:spPr>
      </p:pic>
      <p:graphicFrame>
        <p:nvGraphicFramePr>
          <p:cNvPr id="3" name="Diagramme 2"/>
          <p:cNvGraphicFramePr/>
          <p:nvPr>
            <p:extLst>
              <p:ext uri="{D42A27DB-BD31-4B8C-83A1-F6EECF244321}">
                <p14:modId xmlns:p14="http://schemas.microsoft.com/office/powerpoint/2010/main" val="1481031193"/>
              </p:ext>
            </p:extLst>
          </p:nvPr>
        </p:nvGraphicFramePr>
        <p:xfrm>
          <a:off x="467544" y="1588270"/>
          <a:ext cx="8280920" cy="364093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2" name="ZoneTexte 1"/>
          <p:cNvSpPr txBox="1"/>
          <p:nvPr/>
        </p:nvSpPr>
        <p:spPr>
          <a:xfrm>
            <a:off x="1479550" y="2564906"/>
            <a:ext cx="7416824" cy="2554545"/>
          </a:xfrm>
          <a:prstGeom prst="rect">
            <a:avLst/>
          </a:prstGeom>
          <a:noFill/>
        </p:spPr>
        <p:txBody>
          <a:bodyPr wrap="square" rtlCol="0">
            <a:spAutoFit/>
          </a:bodyPr>
          <a:lstStyle/>
          <a:p>
            <a:r>
              <a:rPr lang="fr-FR" sz="4000" dirty="0" smtClean="0"/>
              <a:t>Merci de votre attention: prochaine rendez-vous collectif à la rentrée sur les sujets de réflexion FSE+ </a:t>
            </a:r>
          </a:p>
        </p:txBody>
      </p:sp>
    </p:spTree>
    <p:extLst>
      <p:ext uri="{BB962C8B-B14F-4D97-AF65-F5344CB8AC3E}">
        <p14:creationId xmlns:p14="http://schemas.microsoft.com/office/powerpoint/2010/main" val="189278284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251520" y="1006713"/>
            <a:ext cx="8573444" cy="861774"/>
          </a:xfrm>
          <a:noFill/>
        </p:spPr>
        <p:txBody>
          <a:bodyPr wrap="square" rtlCol="0">
            <a:spAutoFit/>
          </a:bodyPr>
          <a:lstStyle/>
          <a:p>
            <a:r>
              <a:rPr lang="fr-FR" sz="2500" b="1" spc="-50" dirty="0">
                <a:solidFill>
                  <a:srgbClr val="009999"/>
                </a:solidFill>
              </a:rPr>
              <a:t>PON FSE 2014 - 2020</a:t>
            </a:r>
            <a:br>
              <a:rPr lang="fr-FR" sz="2500" b="1" spc="-50" dirty="0">
                <a:solidFill>
                  <a:srgbClr val="009999"/>
                </a:solidFill>
              </a:rPr>
            </a:br>
            <a:r>
              <a:rPr lang="fr-FR" sz="2500" b="1" i="1" spc="-50" dirty="0" smtClean="0">
                <a:solidFill>
                  <a:srgbClr val="009999"/>
                </a:solidFill>
              </a:rPr>
              <a:t>Délais de traitement bilans</a:t>
            </a:r>
            <a:endParaRPr lang="fr-FR" sz="2500" b="1" i="1" spc="-50" dirty="0">
              <a:solidFill>
                <a:srgbClr val="009999"/>
              </a:solidFill>
              <a:latin typeface="+mn-lt"/>
              <a:ea typeface="+mn-ea"/>
              <a:cs typeface="+mn-cs"/>
            </a:endParaRPr>
          </a:p>
        </p:txBody>
      </p:sp>
      <p:graphicFrame>
        <p:nvGraphicFramePr>
          <p:cNvPr id="3" name="Tableau 2"/>
          <p:cNvGraphicFramePr>
            <a:graphicFrameLocks noGrp="1"/>
          </p:cNvGraphicFramePr>
          <p:nvPr>
            <p:extLst>
              <p:ext uri="{D42A27DB-BD31-4B8C-83A1-F6EECF244321}">
                <p14:modId xmlns:p14="http://schemas.microsoft.com/office/powerpoint/2010/main" val="1911044382"/>
              </p:ext>
            </p:extLst>
          </p:nvPr>
        </p:nvGraphicFramePr>
        <p:xfrm>
          <a:off x="611560" y="2852936"/>
          <a:ext cx="5760640" cy="3785658"/>
        </p:xfrm>
        <a:graphic>
          <a:graphicData uri="http://schemas.openxmlformats.org/drawingml/2006/table">
            <a:tbl>
              <a:tblPr firstRow="1" bandRow="1">
                <a:tableStyleId>{7DF18680-E054-41AD-8BC1-D1AEF772440D}</a:tableStyleId>
              </a:tblPr>
              <a:tblGrid>
                <a:gridCol w="1175056"/>
                <a:gridCol w="2292792"/>
                <a:gridCol w="2292792"/>
              </a:tblGrid>
              <a:tr h="792088">
                <a:tc>
                  <a:txBody>
                    <a:bodyPr/>
                    <a:lstStyle/>
                    <a:p>
                      <a:pPr algn="ctr"/>
                      <a:endParaRPr lang="fr-FR" sz="2400" dirty="0">
                        <a:solidFill>
                          <a:schemeClr val="tx1"/>
                        </a:solidFill>
                      </a:endParaRPr>
                    </a:p>
                  </a:txBody>
                  <a:tcPr/>
                </a:tc>
                <a:tc>
                  <a:txBody>
                    <a:bodyPr/>
                    <a:lstStyle/>
                    <a:p>
                      <a:pPr algn="ctr"/>
                      <a:r>
                        <a:rPr lang="fr-FR" sz="1900" dirty="0" smtClean="0">
                          <a:solidFill>
                            <a:schemeClr val="tx1"/>
                          </a:solidFill>
                        </a:rPr>
                        <a:t>Délai entre recevabilité et validation AG</a:t>
                      </a:r>
                    </a:p>
                  </a:txBody>
                  <a:tcPr/>
                </a:tc>
                <a:tc>
                  <a:txBody>
                    <a:bodyPr/>
                    <a:lstStyle/>
                    <a:p>
                      <a:pPr algn="ctr"/>
                      <a:r>
                        <a:rPr lang="fr-FR" sz="1900" dirty="0" smtClean="0">
                          <a:solidFill>
                            <a:schemeClr val="tx1"/>
                          </a:solidFill>
                        </a:rPr>
                        <a:t>Délai de paiement</a:t>
                      </a:r>
                      <a:endParaRPr lang="fr-FR" sz="1900" dirty="0">
                        <a:solidFill>
                          <a:schemeClr val="tx1"/>
                        </a:solidFill>
                      </a:endParaRPr>
                    </a:p>
                  </a:txBody>
                  <a:tcPr/>
                </a:tc>
              </a:tr>
              <a:tr h="306556">
                <a:tc>
                  <a:txBody>
                    <a:bodyPr/>
                    <a:lstStyle/>
                    <a:p>
                      <a:r>
                        <a:rPr lang="fr-FR" sz="1900" dirty="0" smtClean="0"/>
                        <a:t>CD 83</a:t>
                      </a:r>
                      <a:endParaRPr lang="fr-FR" sz="1900" dirty="0"/>
                    </a:p>
                  </a:txBody>
                  <a:tcPr/>
                </a:tc>
                <a:tc>
                  <a:txBody>
                    <a:bodyPr/>
                    <a:lstStyle/>
                    <a:p>
                      <a:pPr algn="ctr"/>
                      <a:r>
                        <a:rPr lang="fr-FR" sz="1900" dirty="0" smtClean="0"/>
                        <a:t>134</a:t>
                      </a:r>
                      <a:endParaRPr lang="fr-FR" sz="1900" dirty="0"/>
                    </a:p>
                  </a:txBody>
                  <a:tcPr/>
                </a:tc>
                <a:tc>
                  <a:txBody>
                    <a:bodyPr/>
                    <a:lstStyle/>
                    <a:p>
                      <a:pPr algn="ctr"/>
                      <a:r>
                        <a:rPr lang="fr-FR" sz="1900" dirty="0" smtClean="0"/>
                        <a:t>80</a:t>
                      </a:r>
                      <a:endParaRPr lang="fr-FR" sz="1900" dirty="0"/>
                    </a:p>
                  </a:txBody>
                  <a:tcPr/>
                </a:tc>
              </a:tr>
              <a:tr h="306556">
                <a:tc>
                  <a:txBody>
                    <a:bodyPr/>
                    <a:lstStyle/>
                    <a:p>
                      <a:r>
                        <a:rPr lang="fr-FR" sz="1900" dirty="0" smtClean="0"/>
                        <a:t>CD 06</a:t>
                      </a:r>
                      <a:endParaRPr lang="fr-FR" sz="1900" dirty="0"/>
                    </a:p>
                  </a:txBody>
                  <a:tcPr/>
                </a:tc>
                <a:tc>
                  <a:txBody>
                    <a:bodyPr/>
                    <a:lstStyle/>
                    <a:p>
                      <a:pPr algn="ctr"/>
                      <a:r>
                        <a:rPr lang="fr-FR" sz="1900" dirty="0" smtClean="0"/>
                        <a:t>144</a:t>
                      </a:r>
                      <a:endParaRPr lang="fr-FR" sz="1900" dirty="0"/>
                    </a:p>
                  </a:txBody>
                  <a:tcPr/>
                </a:tc>
                <a:tc>
                  <a:txBody>
                    <a:bodyPr/>
                    <a:lstStyle/>
                    <a:p>
                      <a:pPr algn="ctr"/>
                      <a:r>
                        <a:rPr lang="fr-FR" sz="1900" dirty="0" smtClean="0"/>
                        <a:t>113</a:t>
                      </a:r>
                      <a:endParaRPr lang="fr-FR" sz="1900" dirty="0"/>
                    </a:p>
                  </a:txBody>
                  <a:tcPr/>
                </a:tc>
              </a:tr>
              <a:tr h="306556">
                <a:tc>
                  <a:txBody>
                    <a:bodyPr/>
                    <a:lstStyle/>
                    <a:p>
                      <a:r>
                        <a:rPr lang="fr-FR" sz="1900" dirty="0" smtClean="0"/>
                        <a:t>CD 84</a:t>
                      </a:r>
                      <a:endParaRPr lang="fr-FR" sz="1900" dirty="0"/>
                    </a:p>
                  </a:txBody>
                  <a:tcPr/>
                </a:tc>
                <a:tc>
                  <a:txBody>
                    <a:bodyPr/>
                    <a:lstStyle/>
                    <a:p>
                      <a:pPr algn="ctr"/>
                      <a:r>
                        <a:rPr lang="fr-FR" sz="1900" dirty="0" smtClean="0"/>
                        <a:t> 172</a:t>
                      </a:r>
                      <a:endParaRPr lang="fr-FR" sz="1900" dirty="0"/>
                    </a:p>
                  </a:txBody>
                  <a:tcPr/>
                </a:tc>
                <a:tc>
                  <a:txBody>
                    <a:bodyPr/>
                    <a:lstStyle/>
                    <a:p>
                      <a:pPr algn="ctr"/>
                      <a:r>
                        <a:rPr lang="fr-FR" sz="1900" dirty="0" smtClean="0"/>
                        <a:t>68</a:t>
                      </a:r>
                      <a:endParaRPr lang="fr-FR" sz="1900" dirty="0"/>
                    </a:p>
                  </a:txBody>
                  <a:tcPr/>
                </a:tc>
              </a:tr>
              <a:tr h="306556">
                <a:tc>
                  <a:txBody>
                    <a:bodyPr/>
                    <a:lstStyle/>
                    <a:p>
                      <a:r>
                        <a:rPr lang="fr-FR" sz="1900" dirty="0" smtClean="0"/>
                        <a:t>CD 13</a:t>
                      </a:r>
                      <a:endParaRPr lang="fr-FR" sz="1900" dirty="0"/>
                    </a:p>
                  </a:txBody>
                  <a:tcPr/>
                </a:tc>
                <a:tc>
                  <a:txBody>
                    <a:bodyPr/>
                    <a:lstStyle/>
                    <a:p>
                      <a:pPr algn="ctr"/>
                      <a:r>
                        <a:rPr lang="fr-FR" sz="1900" dirty="0" smtClean="0"/>
                        <a:t>94</a:t>
                      </a:r>
                      <a:endParaRPr lang="fr-FR" sz="1900" dirty="0"/>
                    </a:p>
                  </a:txBody>
                  <a:tcPr/>
                </a:tc>
                <a:tc>
                  <a:txBody>
                    <a:bodyPr/>
                    <a:lstStyle/>
                    <a:p>
                      <a:pPr algn="ctr"/>
                      <a:r>
                        <a:rPr lang="fr-FR" sz="1900" dirty="0" smtClean="0"/>
                        <a:t>165</a:t>
                      </a:r>
                      <a:endParaRPr lang="fr-FR" sz="1900" dirty="0"/>
                    </a:p>
                  </a:txBody>
                  <a:tcPr/>
                </a:tc>
              </a:tr>
              <a:tr h="539538">
                <a:tc>
                  <a:txBody>
                    <a:bodyPr/>
                    <a:lstStyle/>
                    <a:p>
                      <a:r>
                        <a:rPr lang="fr-FR" sz="1900" dirty="0" smtClean="0"/>
                        <a:t>DREETS</a:t>
                      </a:r>
                      <a:endParaRPr lang="fr-FR" sz="1900" dirty="0"/>
                    </a:p>
                  </a:txBody>
                  <a:tcPr/>
                </a:tc>
                <a:tc>
                  <a:txBody>
                    <a:bodyPr/>
                    <a:lstStyle/>
                    <a:p>
                      <a:pPr algn="ctr"/>
                      <a:r>
                        <a:rPr lang="fr-FR" sz="1900" dirty="0" smtClean="0"/>
                        <a:t>242</a:t>
                      </a:r>
                      <a:endParaRPr lang="fr-FR" sz="1900" dirty="0"/>
                    </a:p>
                  </a:txBody>
                  <a:tcPr/>
                </a:tc>
                <a:tc>
                  <a:txBody>
                    <a:bodyPr/>
                    <a:lstStyle/>
                    <a:p>
                      <a:pPr algn="ctr"/>
                      <a:r>
                        <a:rPr lang="fr-FR" sz="1900" dirty="0" smtClean="0"/>
                        <a:t>155</a:t>
                      </a:r>
                      <a:endParaRPr lang="fr-FR" sz="1900" dirty="0"/>
                    </a:p>
                  </a:txBody>
                  <a:tcPr/>
                </a:tc>
              </a:tr>
              <a:tr h="306556">
                <a:tc>
                  <a:txBody>
                    <a:bodyPr/>
                    <a:lstStyle/>
                    <a:p>
                      <a:r>
                        <a:rPr lang="fr-FR" sz="1900" dirty="0" smtClean="0"/>
                        <a:t>MNCA</a:t>
                      </a:r>
                      <a:endParaRPr lang="fr-FR" sz="1900" dirty="0"/>
                    </a:p>
                  </a:txBody>
                  <a:tcPr/>
                </a:tc>
                <a:tc>
                  <a:txBody>
                    <a:bodyPr/>
                    <a:lstStyle/>
                    <a:p>
                      <a:pPr algn="ctr"/>
                      <a:r>
                        <a:rPr lang="fr-FR" sz="1900" dirty="0" smtClean="0"/>
                        <a:t>66</a:t>
                      </a:r>
                      <a:endParaRPr lang="fr-FR" sz="1900" dirty="0"/>
                    </a:p>
                  </a:txBody>
                  <a:tcPr/>
                </a:tc>
                <a:tc>
                  <a:txBody>
                    <a:bodyPr/>
                    <a:lstStyle/>
                    <a:p>
                      <a:pPr algn="ctr"/>
                      <a:r>
                        <a:rPr lang="fr-FR" sz="1900" dirty="0" smtClean="0"/>
                        <a:t>405</a:t>
                      </a:r>
                      <a:endParaRPr lang="fr-FR" sz="1900" dirty="0"/>
                    </a:p>
                  </a:txBody>
                  <a:tcPr/>
                </a:tc>
              </a:tr>
              <a:tr h="306556">
                <a:tc>
                  <a:txBody>
                    <a:bodyPr/>
                    <a:lstStyle/>
                    <a:p>
                      <a:r>
                        <a:rPr lang="fr-FR" sz="1900" dirty="0" smtClean="0"/>
                        <a:t>MAMP</a:t>
                      </a:r>
                      <a:endParaRPr lang="fr-FR" sz="1900" dirty="0"/>
                    </a:p>
                  </a:txBody>
                  <a:tcPr/>
                </a:tc>
                <a:tc>
                  <a:txBody>
                    <a:bodyPr/>
                    <a:lstStyle/>
                    <a:p>
                      <a:pPr algn="ctr"/>
                      <a:r>
                        <a:rPr lang="fr-FR" sz="1900" dirty="0" smtClean="0"/>
                        <a:t>232</a:t>
                      </a:r>
                      <a:endParaRPr lang="fr-FR" sz="1900" dirty="0"/>
                    </a:p>
                  </a:txBody>
                  <a:tcPr/>
                </a:tc>
                <a:tc>
                  <a:txBody>
                    <a:bodyPr/>
                    <a:lstStyle/>
                    <a:p>
                      <a:pPr algn="ctr"/>
                      <a:r>
                        <a:rPr lang="fr-FR" sz="1900" dirty="0" smtClean="0"/>
                        <a:t>129</a:t>
                      </a:r>
                      <a:endParaRPr lang="fr-FR" sz="1900" dirty="0"/>
                    </a:p>
                  </a:txBody>
                  <a:tcPr/>
                </a:tc>
              </a:tr>
            </a:tbl>
          </a:graphicData>
        </a:graphic>
      </p:graphicFrame>
      <p:sp>
        <p:nvSpPr>
          <p:cNvPr id="5" name="Rectangle 4"/>
          <p:cNvSpPr/>
          <p:nvPr/>
        </p:nvSpPr>
        <p:spPr>
          <a:xfrm>
            <a:off x="179512" y="1860830"/>
            <a:ext cx="8712968" cy="830997"/>
          </a:xfrm>
          <a:prstGeom prst="rect">
            <a:avLst/>
          </a:prstGeom>
          <a:solidFill>
            <a:schemeClr val="bg1"/>
          </a:solidFill>
        </p:spPr>
        <p:txBody>
          <a:bodyPr wrap="square">
            <a:spAutoFit/>
          </a:bodyPr>
          <a:lstStyle/>
          <a:p>
            <a:pPr algn="ctr"/>
            <a:r>
              <a:rPr lang="fr-FR" sz="1200" dirty="0" smtClean="0">
                <a:solidFill>
                  <a:srgbClr val="009999"/>
                </a:solidFill>
              </a:rPr>
              <a:t>Selon l’article </a:t>
            </a:r>
            <a:r>
              <a:rPr lang="fr-FR" sz="1200" dirty="0">
                <a:solidFill>
                  <a:srgbClr val="009999"/>
                </a:solidFill>
              </a:rPr>
              <a:t>132 du </a:t>
            </a:r>
            <a:r>
              <a:rPr lang="fr-FR" sz="1200" dirty="0" smtClean="0">
                <a:solidFill>
                  <a:srgbClr val="009999"/>
                </a:solidFill>
              </a:rPr>
              <a:t>Règlement </a:t>
            </a:r>
            <a:r>
              <a:rPr lang="fr-FR" sz="1200" dirty="0">
                <a:solidFill>
                  <a:srgbClr val="009999"/>
                </a:solidFill>
              </a:rPr>
              <a:t>(UE) No 1303/2013 </a:t>
            </a:r>
            <a:r>
              <a:rPr lang="fr-FR" sz="1200" dirty="0" smtClean="0">
                <a:solidFill>
                  <a:srgbClr val="009999"/>
                </a:solidFill>
              </a:rPr>
              <a:t>du parlement européen et du conseil du </a:t>
            </a:r>
            <a:r>
              <a:rPr lang="fr-FR" sz="1200" dirty="0">
                <a:solidFill>
                  <a:srgbClr val="009999"/>
                </a:solidFill>
              </a:rPr>
              <a:t>17 décembre </a:t>
            </a:r>
            <a:r>
              <a:rPr lang="fr-FR" sz="1200" dirty="0" smtClean="0">
                <a:solidFill>
                  <a:srgbClr val="009999"/>
                </a:solidFill>
              </a:rPr>
              <a:t>2013.</a:t>
            </a:r>
            <a:endParaRPr lang="fr-FR" sz="1200" dirty="0">
              <a:solidFill>
                <a:srgbClr val="009999"/>
              </a:solidFill>
            </a:endParaRPr>
          </a:p>
          <a:p>
            <a:pPr algn="ctr"/>
            <a:r>
              <a:rPr lang="fr-FR" sz="1200" dirty="0" smtClean="0">
                <a:solidFill>
                  <a:srgbClr val="009999"/>
                </a:solidFill>
              </a:rPr>
              <a:t>Paiement des bénéficiaires : « Sous </a:t>
            </a:r>
            <a:r>
              <a:rPr lang="fr-FR" sz="1200" dirty="0">
                <a:solidFill>
                  <a:srgbClr val="009999"/>
                </a:solidFill>
              </a:rPr>
              <a:t>réserve des disponibilités budgétaires au titre du préfinancement initial et annuel et des paiements intermédiaires, l'autorité de gestion veille à ce qu'un bénéficiaire reçoive le montant total des dépenses publiques éligibles dues dans son intégralité et au plus tard 90 jours à compter de la date de présentation de la demande de paiement par le </a:t>
            </a:r>
            <a:r>
              <a:rPr lang="fr-FR" sz="1200" dirty="0" smtClean="0">
                <a:solidFill>
                  <a:srgbClr val="009999"/>
                </a:solidFill>
              </a:rPr>
              <a:t>bénéficiaire ». </a:t>
            </a:r>
            <a:endParaRPr lang="fr-FR" sz="1200" dirty="0">
              <a:solidFill>
                <a:srgbClr val="009999"/>
              </a:solidFill>
            </a:endParaRPr>
          </a:p>
        </p:txBody>
      </p:sp>
      <p:sp>
        <p:nvSpPr>
          <p:cNvPr id="13" name="ZoneTexte 12"/>
          <p:cNvSpPr txBox="1"/>
          <p:nvPr/>
        </p:nvSpPr>
        <p:spPr>
          <a:xfrm>
            <a:off x="6588224" y="3068960"/>
            <a:ext cx="2304256" cy="2523768"/>
          </a:xfrm>
          <a:prstGeom prst="rect">
            <a:avLst/>
          </a:prstGeom>
          <a:noFill/>
        </p:spPr>
        <p:txBody>
          <a:bodyPr wrap="square" rtlCol="0">
            <a:spAutoFit/>
          </a:bodyPr>
          <a:lstStyle/>
          <a:p>
            <a:r>
              <a:rPr lang="fr-FR" sz="1400" dirty="0" smtClean="0"/>
              <a:t>Des efforts restent encore et toujours  à faire pour diminuer les délais de traitements des bilans et des paiements. </a:t>
            </a:r>
          </a:p>
          <a:p>
            <a:endParaRPr lang="fr-FR" sz="1400" dirty="0"/>
          </a:p>
          <a:p>
            <a:r>
              <a:rPr lang="fr-FR" sz="1400" dirty="0" smtClean="0"/>
              <a:t>La saisie de paiements sur les opérations internes (sans échanges financiers) doivent être saisis dès la notification définitive du contrôle</a:t>
            </a:r>
            <a:r>
              <a:rPr lang="fr-FR" dirty="0" smtClean="0"/>
              <a:t>.</a:t>
            </a:r>
            <a:endParaRPr lang="fr-FR" dirty="0"/>
          </a:p>
        </p:txBody>
      </p:sp>
    </p:spTree>
    <p:extLst>
      <p:ext uri="{BB962C8B-B14F-4D97-AF65-F5344CB8AC3E}">
        <p14:creationId xmlns:p14="http://schemas.microsoft.com/office/powerpoint/2010/main" val="114988584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3568" y="764704"/>
            <a:ext cx="8352928" cy="1143000"/>
          </a:xfrm>
        </p:spPr>
        <p:txBody>
          <a:bodyPr>
            <a:noAutofit/>
          </a:bodyPr>
          <a:lstStyle/>
          <a:p>
            <a:r>
              <a:rPr lang="fr-FR" dirty="0" smtClean="0">
                <a:solidFill>
                  <a:srgbClr val="009999"/>
                </a:solidFill>
              </a:rPr>
              <a:t/>
            </a:r>
            <a:br>
              <a:rPr lang="fr-FR" dirty="0" smtClean="0">
                <a:solidFill>
                  <a:srgbClr val="009999"/>
                </a:solidFill>
              </a:rPr>
            </a:br>
            <a:r>
              <a:rPr lang="fr-FR" sz="3200" dirty="0" smtClean="0">
                <a:solidFill>
                  <a:srgbClr val="009999"/>
                </a:solidFill>
              </a:rPr>
              <a:t>Année 2021: une année de transition….</a:t>
            </a:r>
            <a:r>
              <a:rPr lang="fr-FR" sz="2000" b="1" dirty="0" smtClean="0">
                <a:solidFill>
                  <a:srgbClr val="009999"/>
                </a:solidFill>
              </a:rPr>
              <a:t/>
            </a:r>
            <a:br>
              <a:rPr lang="fr-FR" sz="2000" b="1" dirty="0" smtClean="0">
                <a:solidFill>
                  <a:srgbClr val="009999"/>
                </a:solidFill>
              </a:rPr>
            </a:br>
            <a:r>
              <a:rPr lang="fr-FR" sz="2000" b="1" dirty="0">
                <a:solidFill>
                  <a:srgbClr val="009999"/>
                </a:solidFill>
              </a:rPr>
              <a:t/>
            </a:r>
            <a:br>
              <a:rPr lang="fr-FR" sz="2000" b="1" dirty="0">
                <a:solidFill>
                  <a:srgbClr val="009999"/>
                </a:solidFill>
              </a:rPr>
            </a:br>
            <a:r>
              <a:rPr lang="fr-FR" sz="2000" b="1" dirty="0">
                <a:solidFill>
                  <a:srgbClr val="009999"/>
                </a:solidFill>
              </a:rPr>
              <a:t>L</a:t>
            </a:r>
            <a:r>
              <a:rPr lang="fr-FR" sz="2000" b="1" dirty="0" smtClean="0">
                <a:solidFill>
                  <a:srgbClr val="009999"/>
                </a:solidFill>
              </a:rPr>
              <a:t>es activités concernées :</a:t>
            </a:r>
            <a:endParaRPr lang="fr-FR" sz="2000" b="1" dirty="0">
              <a:solidFill>
                <a:srgbClr val="009999"/>
              </a:solidFill>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1927884747"/>
              </p:ext>
            </p:extLst>
          </p:nvPr>
        </p:nvGraphicFramePr>
        <p:xfrm>
          <a:off x="457200" y="2348881"/>
          <a:ext cx="8147248" cy="37772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oupe 4"/>
          <p:cNvGrpSpPr/>
          <p:nvPr/>
        </p:nvGrpSpPr>
        <p:grpSpPr>
          <a:xfrm>
            <a:off x="3026" y="87709"/>
            <a:ext cx="9140975" cy="749003"/>
            <a:chOff x="3025" y="44624"/>
            <a:chExt cx="9140975" cy="749002"/>
          </a:xfrm>
        </p:grpSpPr>
        <p:pic>
          <p:nvPicPr>
            <p:cNvPr id="6"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9">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 name="ZoneTexte 2"/>
          <p:cNvSpPr txBox="1"/>
          <p:nvPr/>
        </p:nvSpPr>
        <p:spPr>
          <a:xfrm>
            <a:off x="5940152" y="6165307"/>
            <a:ext cx="2376264" cy="276999"/>
          </a:xfrm>
          <a:prstGeom prst="rect">
            <a:avLst/>
          </a:prstGeom>
          <a:noFill/>
        </p:spPr>
        <p:txBody>
          <a:bodyPr wrap="square" rtlCol="0">
            <a:spAutoFit/>
          </a:bodyPr>
          <a:lstStyle/>
          <a:p>
            <a:r>
              <a:rPr lang="fr-FR" sz="1200" dirty="0" smtClean="0"/>
              <a:t> * Nombre de rdv non -quantifié </a:t>
            </a:r>
            <a:endParaRPr lang="fr-FR" sz="1200" dirty="0"/>
          </a:p>
        </p:txBody>
      </p:sp>
    </p:spTree>
    <p:extLst>
      <p:ext uri="{BB962C8B-B14F-4D97-AF65-F5344CB8AC3E}">
        <p14:creationId xmlns:p14="http://schemas.microsoft.com/office/powerpoint/2010/main" val="36334048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Tableau 14"/>
          <p:cNvGraphicFramePr>
            <a:graphicFrameLocks noGrp="1"/>
          </p:cNvGraphicFramePr>
          <p:nvPr>
            <p:extLst>
              <p:ext uri="{D42A27DB-BD31-4B8C-83A1-F6EECF244321}">
                <p14:modId xmlns:p14="http://schemas.microsoft.com/office/powerpoint/2010/main" val="2196338074"/>
              </p:ext>
            </p:extLst>
          </p:nvPr>
        </p:nvGraphicFramePr>
        <p:xfrm>
          <a:off x="578520" y="1772816"/>
          <a:ext cx="8457976" cy="3456384"/>
        </p:xfrm>
        <a:graphic>
          <a:graphicData uri="http://schemas.openxmlformats.org/drawingml/2006/table">
            <a:tbl>
              <a:tblPr lastRow="1">
                <a:tableStyleId>{5C22544A-7EE6-4342-B048-85BDC9FD1C3A}</a:tableStyleId>
              </a:tblPr>
              <a:tblGrid>
                <a:gridCol w="1329184"/>
                <a:gridCol w="7128792"/>
              </a:tblGrid>
              <a:tr h="2664296">
                <a:tc>
                  <a:txBody>
                    <a:bodyPr/>
                    <a:lstStyle/>
                    <a:p>
                      <a:pPr algn="ctr"/>
                      <a:r>
                        <a:rPr lang="fr-FR" sz="2000" dirty="0" smtClean="0"/>
                        <a:t>2020</a:t>
                      </a:r>
                      <a:endParaRPr lang="fr-FR" sz="19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sz="1900"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792088">
                <a:tc>
                  <a:txBody>
                    <a:bodyPr/>
                    <a:lstStyle/>
                    <a:p>
                      <a:pPr algn="ctr"/>
                      <a:r>
                        <a:rPr lang="fr-FR" sz="2000" b="0" dirty="0" smtClean="0">
                          <a:solidFill>
                            <a:schemeClr val="tx1"/>
                          </a:solidFill>
                        </a:rPr>
                        <a:t>2021</a:t>
                      </a:r>
                      <a:endParaRPr lang="fr-FR" sz="1900" b="0" dirty="0">
                        <a:solidFill>
                          <a:schemeClr val="tx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900" b="0" baseline="0" dirty="0" smtClean="0">
                          <a:solidFill>
                            <a:schemeClr val="bg1"/>
                          </a:solidFill>
                        </a:rPr>
                        <a:t>x</a:t>
                      </a:r>
                      <a:endParaRPr lang="fr-FR" sz="19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r>
            </a:tbl>
          </a:graphicData>
        </a:graphic>
      </p:graphicFrame>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8" name="Titre 1"/>
          <p:cNvSpPr txBox="1">
            <a:spLocks/>
          </p:cNvSpPr>
          <p:nvPr/>
        </p:nvSpPr>
        <p:spPr>
          <a:xfrm>
            <a:off x="611560" y="995870"/>
            <a:ext cx="7772400" cy="477054"/>
          </a:xfrm>
          <a:prstGeom prst="rect">
            <a:avLst/>
          </a:prstGeom>
          <a:noFill/>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500" b="1" spc="-50" dirty="0" smtClean="0">
                <a:solidFill>
                  <a:srgbClr val="009999"/>
                </a:solidFill>
              </a:rPr>
              <a:t>Visites </a:t>
            </a:r>
            <a:r>
              <a:rPr lang="fr-FR" sz="2500" b="1" spc="-50" dirty="0">
                <a:solidFill>
                  <a:srgbClr val="009999"/>
                </a:solidFill>
              </a:rPr>
              <a:t>sur </a:t>
            </a:r>
            <a:r>
              <a:rPr lang="fr-FR" sz="2500" b="1" spc="-50" dirty="0" smtClean="0">
                <a:solidFill>
                  <a:srgbClr val="009999"/>
                </a:solidFill>
              </a:rPr>
              <a:t>place SFSE : 2020 et 2021</a:t>
            </a:r>
            <a:endParaRPr lang="fr-FR" sz="2500" b="1" spc="-50" dirty="0">
              <a:solidFill>
                <a:srgbClr val="009999"/>
              </a:solidFill>
            </a:endParaRPr>
          </a:p>
        </p:txBody>
      </p:sp>
      <p:graphicFrame>
        <p:nvGraphicFramePr>
          <p:cNvPr id="3" name="Diagramme 2"/>
          <p:cNvGraphicFramePr/>
          <p:nvPr>
            <p:extLst>
              <p:ext uri="{D42A27DB-BD31-4B8C-83A1-F6EECF244321}">
                <p14:modId xmlns:p14="http://schemas.microsoft.com/office/powerpoint/2010/main" val="2669544099"/>
              </p:ext>
            </p:extLst>
          </p:nvPr>
        </p:nvGraphicFramePr>
        <p:xfrm>
          <a:off x="2195736" y="1623286"/>
          <a:ext cx="3816424" cy="274182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5" name="ZoneTexte 4"/>
          <p:cNvSpPr txBox="1"/>
          <p:nvPr/>
        </p:nvSpPr>
        <p:spPr>
          <a:xfrm>
            <a:off x="6084168" y="2128210"/>
            <a:ext cx="3024336" cy="1354217"/>
          </a:xfrm>
          <a:prstGeom prst="rect">
            <a:avLst/>
          </a:prstGeom>
          <a:noFill/>
        </p:spPr>
        <p:txBody>
          <a:bodyPr wrap="square" rtlCol="0">
            <a:spAutoFit/>
          </a:bodyPr>
          <a:lstStyle/>
          <a:p>
            <a:r>
              <a:rPr lang="fr-FR" sz="1600" dirty="0" smtClean="0">
                <a:solidFill>
                  <a:srgbClr val="009999"/>
                </a:solidFill>
              </a:rPr>
              <a:t>L'écart s'explique principalement par des reports de VSP en 2021</a:t>
            </a:r>
            <a:r>
              <a:rPr lang="fr-FR" sz="1600" b="1" dirty="0" smtClean="0">
                <a:solidFill>
                  <a:srgbClr val="009999"/>
                </a:solidFill>
              </a:rPr>
              <a:t> en raison des confinements successifs en 2020 – stop and go</a:t>
            </a:r>
          </a:p>
          <a:p>
            <a:endParaRPr lang="fr-FR" dirty="0" smtClean="0">
              <a:solidFill>
                <a:srgbClr val="009999"/>
              </a:solidFill>
            </a:endParaRPr>
          </a:p>
        </p:txBody>
      </p:sp>
      <p:sp>
        <p:nvSpPr>
          <p:cNvPr id="16" name="Rectangle 15"/>
          <p:cNvSpPr/>
          <p:nvPr/>
        </p:nvSpPr>
        <p:spPr>
          <a:xfrm>
            <a:off x="5364088" y="4581128"/>
            <a:ext cx="3816427" cy="1077218"/>
          </a:xfrm>
          <a:prstGeom prst="rect">
            <a:avLst/>
          </a:prstGeom>
        </p:spPr>
        <p:txBody>
          <a:bodyPr wrap="square">
            <a:spAutoFit/>
          </a:bodyPr>
          <a:lstStyle/>
          <a:p>
            <a:r>
              <a:rPr lang="fr-FR" sz="1600" dirty="0">
                <a:solidFill>
                  <a:srgbClr val="009999"/>
                </a:solidFill>
              </a:rPr>
              <a:t>C’est le nombre de visites prévues pour les opérations programmées ou en cours </a:t>
            </a:r>
            <a:r>
              <a:rPr lang="fr-FR" sz="1600" dirty="0" smtClean="0">
                <a:solidFill>
                  <a:srgbClr val="009999"/>
                </a:solidFill>
              </a:rPr>
              <a:t>d’instruction: accélération en septembre 2021.</a:t>
            </a:r>
            <a:endParaRPr lang="fr-FR" sz="1600" b="1" dirty="0">
              <a:solidFill>
                <a:srgbClr val="009999"/>
              </a:solidFill>
            </a:endParaRPr>
          </a:p>
        </p:txBody>
      </p:sp>
      <p:sp>
        <p:nvSpPr>
          <p:cNvPr id="17" name="Rectangle 16"/>
          <p:cNvSpPr/>
          <p:nvPr/>
        </p:nvSpPr>
        <p:spPr>
          <a:xfrm>
            <a:off x="2072260" y="4653136"/>
            <a:ext cx="3286092" cy="461665"/>
          </a:xfrm>
          <a:prstGeom prst="rect">
            <a:avLst/>
          </a:prstGeom>
          <a:noFill/>
        </p:spPr>
        <p:txBody>
          <a:bodyPr wrap="none" lIns="91440" tIns="45720" rIns="91440" bIns="45720">
            <a:spAutoFit/>
          </a:bodyPr>
          <a:lstStyle/>
          <a:p>
            <a:pPr algn="ctr"/>
            <a:r>
              <a:rPr lang="fr-FR" sz="2400" b="1" dirty="0" smtClean="0">
                <a:ln w="12700">
                  <a:solidFill>
                    <a:srgbClr val="009999"/>
                  </a:solidFill>
                  <a:prstDash val="solid"/>
                </a:ln>
                <a:solidFill>
                  <a:srgbClr val="009999"/>
                </a:solidFill>
                <a:effectLst>
                  <a:outerShdw blurRad="41275" dist="20320" dir="1800000" algn="tl" rotWithShape="0">
                    <a:srgbClr val="000000">
                      <a:alpha val="40000"/>
                    </a:srgbClr>
                  </a:outerShdw>
                </a:effectLst>
              </a:rPr>
              <a:t>31 prévues – 1 réalisée </a:t>
            </a:r>
            <a:endParaRPr lang="fr-FR" sz="2400" b="1" dirty="0">
              <a:ln w="12700">
                <a:solidFill>
                  <a:srgbClr val="009999"/>
                </a:solidFill>
                <a:prstDash val="solid"/>
              </a:ln>
              <a:solidFill>
                <a:srgbClr val="009999"/>
              </a:solidFill>
              <a:effectLst>
                <a:outerShdw blurRad="41275" dist="20320" dir="1800000" algn="tl" rotWithShape="0">
                  <a:srgbClr val="000000">
                    <a:alpha val="40000"/>
                  </a:srgbClr>
                </a:outerShdw>
              </a:effectLst>
            </a:endParaRPr>
          </a:p>
        </p:txBody>
      </p:sp>
      <p:sp>
        <p:nvSpPr>
          <p:cNvPr id="18" name="Rectangle 17"/>
          <p:cNvSpPr/>
          <p:nvPr/>
        </p:nvSpPr>
        <p:spPr>
          <a:xfrm>
            <a:off x="3419872" y="5520133"/>
            <a:ext cx="5400600" cy="1077218"/>
          </a:xfrm>
          <a:prstGeom prst="rect">
            <a:avLst/>
          </a:prstGeom>
          <a:solidFill>
            <a:schemeClr val="accent5">
              <a:lumMod val="60000"/>
              <a:lumOff val="40000"/>
            </a:schemeClr>
          </a:solidFill>
          <a:ln>
            <a:noFill/>
          </a:ln>
        </p:spPr>
        <p:style>
          <a:lnRef idx="2">
            <a:schemeClr val="accent4"/>
          </a:lnRef>
          <a:fillRef idx="1">
            <a:schemeClr val="lt1"/>
          </a:fillRef>
          <a:effectRef idx="0">
            <a:schemeClr val="accent4"/>
          </a:effectRef>
          <a:fontRef idx="minor">
            <a:schemeClr val="dk1"/>
          </a:fontRef>
        </p:style>
        <p:txBody>
          <a:bodyPr wrap="square">
            <a:spAutoFit/>
          </a:bodyPr>
          <a:lstStyle/>
          <a:p>
            <a:r>
              <a:rPr lang="fr-FR" sz="1600" b="1" spc="-50" dirty="0" smtClean="0">
                <a:solidFill>
                  <a:srgbClr val="009999"/>
                </a:solidFill>
              </a:rPr>
              <a:t>La </a:t>
            </a:r>
            <a:r>
              <a:rPr lang="fr-FR" sz="1600" b="1" spc="-50" dirty="0">
                <a:solidFill>
                  <a:srgbClr val="009999"/>
                </a:solidFill>
              </a:rPr>
              <a:t>VSP</a:t>
            </a:r>
            <a:r>
              <a:rPr lang="fr-FR" sz="1600" b="1" spc="-50" dirty="0" smtClean="0">
                <a:solidFill>
                  <a:srgbClr val="009999"/>
                </a:solidFill>
              </a:rPr>
              <a:t> </a:t>
            </a:r>
            <a:r>
              <a:rPr lang="fr-FR" sz="1600" b="1" spc="-50" dirty="0">
                <a:solidFill>
                  <a:srgbClr val="009999"/>
                </a:solidFill>
              </a:rPr>
              <a:t>est un élément fort de sécurisation de la programmation pour le SFSE et de suivi pour le porteur.</a:t>
            </a:r>
          </a:p>
          <a:p>
            <a:r>
              <a:rPr lang="fr-FR" sz="1600" b="1" spc="-50" dirty="0">
                <a:solidFill>
                  <a:srgbClr val="009999"/>
                </a:solidFill>
              </a:rPr>
              <a:t>Les </a:t>
            </a:r>
            <a:r>
              <a:rPr lang="fr-FR" sz="1600" b="1" spc="-50" dirty="0" smtClean="0">
                <a:solidFill>
                  <a:srgbClr val="009999"/>
                </a:solidFill>
              </a:rPr>
              <a:t>éléments donnant lieu à des observations: publicité, clarté </a:t>
            </a:r>
            <a:r>
              <a:rPr lang="fr-FR" sz="1600" b="1" spc="-50" dirty="0">
                <a:solidFill>
                  <a:srgbClr val="009999"/>
                </a:solidFill>
              </a:rPr>
              <a:t>des fiches de temps, </a:t>
            </a:r>
            <a:r>
              <a:rPr lang="fr-FR" sz="1600" b="1" spc="-50" dirty="0" smtClean="0">
                <a:solidFill>
                  <a:srgbClr val="009999"/>
                </a:solidFill>
              </a:rPr>
              <a:t>indicateurs, outils </a:t>
            </a:r>
            <a:r>
              <a:rPr lang="fr-FR" sz="1600" b="1" spc="-50" dirty="0">
                <a:solidFill>
                  <a:srgbClr val="009999"/>
                </a:solidFill>
              </a:rPr>
              <a:t>de suivi</a:t>
            </a:r>
            <a:r>
              <a:rPr lang="fr-FR" sz="1600" b="1" spc="-50" dirty="0" smtClean="0">
                <a:solidFill>
                  <a:srgbClr val="009999"/>
                </a:solidFill>
              </a:rPr>
              <a:t>…</a:t>
            </a:r>
            <a:endParaRPr lang="fr-FR" sz="1600" b="1" spc="-50" dirty="0">
              <a:solidFill>
                <a:srgbClr val="009999"/>
              </a:solidFill>
            </a:endParaRPr>
          </a:p>
        </p:txBody>
      </p:sp>
      <p:sp>
        <p:nvSpPr>
          <p:cNvPr id="19" name="Flèche droite 18"/>
          <p:cNvSpPr/>
          <p:nvPr/>
        </p:nvSpPr>
        <p:spPr>
          <a:xfrm>
            <a:off x="1115616" y="5877272"/>
            <a:ext cx="1944216" cy="576064"/>
          </a:xfrm>
          <a:prstGeom prst="rightArrow">
            <a:avLst/>
          </a:prstGeom>
          <a:solidFill>
            <a:schemeClr val="accent5">
              <a:lumMod val="40000"/>
              <a:lumOff val="6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fr-FR" dirty="0">
              <a:solidFill>
                <a:prstClr val="black"/>
              </a:solidFill>
            </a:endParaRPr>
          </a:p>
        </p:txBody>
      </p:sp>
    </p:spTree>
    <p:extLst>
      <p:ext uri="{BB962C8B-B14F-4D97-AF65-F5344CB8AC3E}">
        <p14:creationId xmlns:p14="http://schemas.microsoft.com/office/powerpoint/2010/main" val="69006334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me 5"/>
          <p:cNvGraphicFramePr/>
          <p:nvPr>
            <p:extLst>
              <p:ext uri="{D42A27DB-BD31-4B8C-83A1-F6EECF244321}">
                <p14:modId xmlns:p14="http://schemas.microsoft.com/office/powerpoint/2010/main" val="2046588479"/>
              </p:ext>
            </p:extLst>
          </p:nvPr>
        </p:nvGraphicFramePr>
        <p:xfrm>
          <a:off x="308062" y="2060848"/>
          <a:ext cx="8640960" cy="41044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re 1"/>
          <p:cNvSpPr>
            <a:spLocks noGrp="1"/>
          </p:cNvSpPr>
          <p:nvPr>
            <p:ph type="ctrTitle"/>
          </p:nvPr>
        </p:nvSpPr>
        <p:spPr>
          <a:xfrm>
            <a:off x="773520" y="260651"/>
            <a:ext cx="7772400" cy="1440159"/>
          </a:xfrm>
        </p:spPr>
        <p:txBody>
          <a:bodyPr>
            <a:normAutofit fontScale="90000"/>
          </a:bodyPr>
          <a:lstStyle/>
          <a:p>
            <a:r>
              <a:rPr lang="fr-FR" sz="2800" b="1" dirty="0" smtClean="0">
                <a:solidFill>
                  <a:srgbClr val="009999"/>
                </a:solidFill>
              </a:rPr>
              <a:t/>
            </a:r>
            <a:br>
              <a:rPr lang="fr-FR" sz="2800" b="1" dirty="0" smtClean="0">
                <a:solidFill>
                  <a:srgbClr val="009999"/>
                </a:solidFill>
              </a:rPr>
            </a:br>
            <a:r>
              <a:rPr lang="fr-FR" sz="2800" b="1" dirty="0" smtClean="0">
                <a:solidFill>
                  <a:srgbClr val="009999"/>
                </a:solidFill>
              </a:rPr>
              <a:t/>
            </a:r>
            <a:br>
              <a:rPr lang="fr-FR" sz="2800" b="1" dirty="0" smtClean="0">
                <a:solidFill>
                  <a:srgbClr val="009999"/>
                </a:solidFill>
              </a:rPr>
            </a:br>
            <a:r>
              <a:rPr lang="fr-FR" sz="2800" b="1" dirty="0" smtClean="0">
                <a:solidFill>
                  <a:srgbClr val="009999"/>
                </a:solidFill>
              </a:rPr>
              <a:t>Objectif de programmation effectué: Programmer la quasi intégralité de la maquette globale fin 2020 – début 2021</a:t>
            </a:r>
            <a:endParaRPr lang="fr-FR" sz="2800" b="1" dirty="0">
              <a:solidFill>
                <a:srgbClr val="009999"/>
              </a:solidFill>
            </a:endParaRPr>
          </a:p>
        </p:txBody>
      </p:sp>
      <p:grpSp>
        <p:nvGrpSpPr>
          <p:cNvPr id="4" name="Groupe 3"/>
          <p:cNvGrpSpPr/>
          <p:nvPr/>
        </p:nvGrpSpPr>
        <p:grpSpPr>
          <a:xfrm>
            <a:off x="3026" y="87709"/>
            <a:ext cx="9140975" cy="749003"/>
            <a:chOff x="3025" y="44624"/>
            <a:chExt cx="9140975" cy="749002"/>
          </a:xfrm>
        </p:grpSpPr>
        <p:pic>
          <p:nvPicPr>
            <p:cNvPr id="5"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9">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42732371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23" y="260648"/>
            <a:ext cx="5870849"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www.incubateur-aquitaine.com/wp-content/uploads/2013/09/C_logoUE_FSE_2012.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72" y="5877368"/>
            <a:ext cx="1021449" cy="864000"/>
          </a:xfrm>
          <a:prstGeom prst="rect">
            <a:avLst/>
          </a:prstGeom>
          <a:noFill/>
          <a:ln>
            <a:noFill/>
          </a:ln>
        </p:spPr>
      </p:pic>
      <p:pic>
        <p:nvPicPr>
          <p:cNvPr id="10"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40265"/>
          <a:stretch/>
        </p:blipFill>
        <p:spPr bwMode="auto">
          <a:xfrm>
            <a:off x="4549642" y="738997"/>
            <a:ext cx="4621115" cy="709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56503"/>
          <a:stretch/>
        </p:blipFill>
        <p:spPr bwMode="auto">
          <a:xfrm>
            <a:off x="-11704" y="5373216"/>
            <a:ext cx="9155704" cy="26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C:\Users\david.hericotte\Desktop\nié.png"/>
          <p:cNvPicPr>
            <a:picLocks noChangeAspect="1" noChangeArrowheads="1"/>
          </p:cNvPicPr>
          <p:nvPr/>
        </p:nvPicPr>
        <p:blipFill>
          <a:blip r:embed="rId6">
            <a:clrChange>
              <a:clrFrom>
                <a:srgbClr val="FF3366"/>
              </a:clrFrom>
              <a:clrTo>
                <a:srgbClr val="FF3366">
                  <a:alpha val="0"/>
                </a:srgbClr>
              </a:clrTo>
            </a:clrChange>
            <a:extLst>
              <a:ext uri="{BEBA8EAE-BF5A-486C-A8C5-ECC9F3942E4B}">
                <a14:imgProps xmlns:a14="http://schemas.microsoft.com/office/drawing/2010/main">
                  <a14:imgLayer r:embed="rId7">
                    <a14:imgEffect>
                      <a14:backgroundRemoval t="288" b="100000" l="0" r="100000">
                        <a14:foregroundMark x1="93903" y1="56052" x2="93903" y2="56052"/>
                        <a14:foregroundMark x1="85874" y1="76801" x2="85874" y2="76801"/>
                        <a14:foregroundMark x1="90112" y1="64121" x2="90112" y2="64121"/>
                        <a14:foregroundMark x1="70186" y1="93804" x2="70186" y2="93804"/>
                      </a14:backgroundRemoval>
                    </a14:imgEffect>
                  </a14:imgLayer>
                </a14:imgProps>
              </a:ext>
              <a:ext uri="{28A0092B-C50C-407E-A947-70E740481C1C}">
                <a14:useLocalDpi xmlns:a14="http://schemas.microsoft.com/office/drawing/2010/main" val="0"/>
              </a:ext>
            </a:extLst>
          </a:blip>
          <a:srcRect/>
          <a:stretch>
            <a:fillRect/>
          </a:stretch>
        </p:blipFill>
        <p:spPr bwMode="auto">
          <a:xfrm>
            <a:off x="-11704" y="1419499"/>
            <a:ext cx="9155704" cy="3953719"/>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descr="Afficher l'image d'origine"/>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19065" y="5661376"/>
            <a:ext cx="960701" cy="1152000"/>
          </a:xfrm>
          <a:prstGeom prst="rect">
            <a:avLst/>
          </a:prstGeom>
          <a:noFill/>
          <a:ln>
            <a:noFill/>
          </a:ln>
        </p:spPr>
      </p:pic>
      <p:pic>
        <p:nvPicPr>
          <p:cNvPr id="17" name="Image 16"/>
          <p:cNvPicPr/>
          <p:nvPr/>
        </p:nvPicPr>
        <p:blipFill>
          <a:blip r:embed="rId9">
            <a:extLst>
              <a:ext uri="{28A0092B-C50C-407E-A947-70E740481C1C}">
                <a14:useLocalDpi xmlns:a14="http://schemas.microsoft.com/office/drawing/2010/main" val="0"/>
              </a:ext>
            </a:extLst>
          </a:blip>
          <a:srcRect/>
          <a:stretch>
            <a:fillRect/>
          </a:stretch>
        </p:blipFill>
        <p:spPr bwMode="auto">
          <a:xfrm>
            <a:off x="6451033" y="476674"/>
            <a:ext cx="2657475" cy="266700"/>
          </a:xfrm>
          <a:prstGeom prst="rect">
            <a:avLst/>
          </a:prstGeom>
          <a:noFill/>
          <a:ln>
            <a:noFill/>
          </a:ln>
        </p:spPr>
      </p:pic>
      <p:graphicFrame>
        <p:nvGraphicFramePr>
          <p:cNvPr id="3" name="Diagramme 2"/>
          <p:cNvGraphicFramePr/>
          <p:nvPr>
            <p:extLst>
              <p:ext uri="{D42A27DB-BD31-4B8C-83A1-F6EECF244321}">
                <p14:modId xmlns:p14="http://schemas.microsoft.com/office/powerpoint/2010/main" val="3632518711"/>
              </p:ext>
            </p:extLst>
          </p:nvPr>
        </p:nvGraphicFramePr>
        <p:xfrm>
          <a:off x="467544" y="1588270"/>
          <a:ext cx="8280920" cy="364093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Diagramme 3"/>
          <p:cNvGraphicFramePr/>
          <p:nvPr>
            <p:extLst>
              <p:ext uri="{D42A27DB-BD31-4B8C-83A1-F6EECF244321}">
                <p14:modId xmlns:p14="http://schemas.microsoft.com/office/powerpoint/2010/main" val="3398955011"/>
              </p:ext>
            </p:extLst>
          </p:nvPr>
        </p:nvGraphicFramePr>
        <p:xfrm>
          <a:off x="474212" y="1520656"/>
          <a:ext cx="7920880" cy="3780552"/>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Tree>
    <p:extLst>
      <p:ext uri="{BB962C8B-B14F-4D97-AF65-F5344CB8AC3E}">
        <p14:creationId xmlns:p14="http://schemas.microsoft.com/office/powerpoint/2010/main" val="307775116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23" y="260648"/>
            <a:ext cx="5870849"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www.incubateur-aquitaine.com/wp-content/uploads/2013/09/C_logoUE_FSE_2012.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72" y="5877368"/>
            <a:ext cx="1021449" cy="864000"/>
          </a:xfrm>
          <a:prstGeom prst="rect">
            <a:avLst/>
          </a:prstGeom>
          <a:noFill/>
          <a:ln>
            <a:noFill/>
          </a:ln>
        </p:spPr>
      </p:pic>
      <p:pic>
        <p:nvPicPr>
          <p:cNvPr id="10"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40265"/>
          <a:stretch/>
        </p:blipFill>
        <p:spPr bwMode="auto">
          <a:xfrm>
            <a:off x="4549642" y="738997"/>
            <a:ext cx="4621115" cy="709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56503"/>
          <a:stretch/>
        </p:blipFill>
        <p:spPr bwMode="auto">
          <a:xfrm>
            <a:off x="-11704" y="5373216"/>
            <a:ext cx="9155704" cy="26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C:\Users\david.hericotte\Desktop\nié.png"/>
          <p:cNvPicPr>
            <a:picLocks noChangeAspect="1" noChangeArrowheads="1"/>
          </p:cNvPicPr>
          <p:nvPr/>
        </p:nvPicPr>
        <p:blipFill>
          <a:blip r:embed="rId6">
            <a:clrChange>
              <a:clrFrom>
                <a:srgbClr val="FF3366"/>
              </a:clrFrom>
              <a:clrTo>
                <a:srgbClr val="FF3366">
                  <a:alpha val="0"/>
                </a:srgbClr>
              </a:clrTo>
            </a:clrChange>
            <a:extLst>
              <a:ext uri="{BEBA8EAE-BF5A-486C-A8C5-ECC9F3942E4B}">
                <a14:imgProps xmlns:a14="http://schemas.microsoft.com/office/drawing/2010/main">
                  <a14:imgLayer r:embed="rId7">
                    <a14:imgEffect>
                      <a14:backgroundRemoval t="288" b="100000" l="0" r="100000">
                        <a14:foregroundMark x1="93903" y1="56052" x2="93903" y2="56052"/>
                        <a14:foregroundMark x1="85874" y1="76801" x2="85874" y2="76801"/>
                        <a14:foregroundMark x1="90112" y1="64121" x2="90112" y2="64121"/>
                        <a14:foregroundMark x1="70186" y1="93804" x2="70186" y2="93804"/>
                      </a14:backgroundRemoval>
                    </a14:imgEffect>
                  </a14:imgLayer>
                </a14:imgProps>
              </a:ext>
              <a:ext uri="{28A0092B-C50C-407E-A947-70E740481C1C}">
                <a14:useLocalDpi xmlns:a14="http://schemas.microsoft.com/office/drawing/2010/main" val="0"/>
              </a:ext>
            </a:extLst>
          </a:blip>
          <a:srcRect/>
          <a:stretch>
            <a:fillRect/>
          </a:stretch>
        </p:blipFill>
        <p:spPr bwMode="auto">
          <a:xfrm>
            <a:off x="-11704" y="1419499"/>
            <a:ext cx="9155704" cy="3953719"/>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descr="Afficher l'image d'origine"/>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19065" y="5661376"/>
            <a:ext cx="960701" cy="1152000"/>
          </a:xfrm>
          <a:prstGeom prst="rect">
            <a:avLst/>
          </a:prstGeom>
          <a:noFill/>
          <a:ln>
            <a:noFill/>
          </a:ln>
        </p:spPr>
      </p:pic>
      <p:pic>
        <p:nvPicPr>
          <p:cNvPr id="17" name="Image 16"/>
          <p:cNvPicPr/>
          <p:nvPr/>
        </p:nvPicPr>
        <p:blipFill>
          <a:blip r:embed="rId9">
            <a:extLst>
              <a:ext uri="{28A0092B-C50C-407E-A947-70E740481C1C}">
                <a14:useLocalDpi xmlns:a14="http://schemas.microsoft.com/office/drawing/2010/main" val="0"/>
              </a:ext>
            </a:extLst>
          </a:blip>
          <a:srcRect/>
          <a:stretch>
            <a:fillRect/>
          </a:stretch>
        </p:blipFill>
        <p:spPr bwMode="auto">
          <a:xfrm>
            <a:off x="6451033" y="476674"/>
            <a:ext cx="2657475" cy="266700"/>
          </a:xfrm>
          <a:prstGeom prst="rect">
            <a:avLst/>
          </a:prstGeom>
          <a:noFill/>
          <a:ln>
            <a:noFill/>
          </a:ln>
        </p:spPr>
      </p:pic>
      <p:sp>
        <p:nvSpPr>
          <p:cNvPr id="18" name="Espace réservé du texte 12"/>
          <p:cNvSpPr txBox="1">
            <a:spLocks/>
          </p:cNvSpPr>
          <p:nvPr/>
        </p:nvSpPr>
        <p:spPr>
          <a:xfrm>
            <a:off x="-28214" y="1844824"/>
            <a:ext cx="9155704" cy="2592288"/>
          </a:xfrm>
          <a:prstGeom prst="rect">
            <a:avLst/>
          </a:prstGeom>
          <a:noFill/>
          <a:ln w="0" cmpd="sng">
            <a:noFill/>
            <a:prstDash val="solid"/>
          </a:ln>
        </p:spPr>
        <p:txBody>
          <a:bodyPr vert="horz" lIns="0" tIns="0" rIns="0" bIns="0" rtlCol="0" anchor="ctr">
            <a:normAutofit/>
          </a:bodyP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fr-FR" sz="4000" b="1" dirty="0">
                <a:solidFill>
                  <a:schemeClr val="tx1"/>
                </a:solidFill>
              </a:rPr>
              <a:t>Initiative pour l’emploi</a:t>
            </a:r>
          </a:p>
          <a:p>
            <a:pPr algn="ctr"/>
            <a:r>
              <a:rPr lang="fr-FR" sz="4000" b="1" dirty="0">
                <a:solidFill>
                  <a:schemeClr val="tx1"/>
                </a:solidFill>
              </a:rPr>
              <a:t>des jeunes (</a:t>
            </a:r>
            <a:r>
              <a:rPr lang="fr-FR" sz="4000" b="1" dirty="0" smtClean="0">
                <a:solidFill>
                  <a:schemeClr val="tx1"/>
                </a:solidFill>
              </a:rPr>
              <a:t>IEJ</a:t>
            </a:r>
            <a:r>
              <a:rPr lang="fr-FR" sz="4000" b="1" dirty="0">
                <a:solidFill>
                  <a:schemeClr val="tx1"/>
                </a:solidFill>
              </a:rPr>
              <a:t>)</a:t>
            </a:r>
          </a:p>
        </p:txBody>
      </p:sp>
    </p:spTree>
    <p:extLst>
      <p:ext uri="{BB962C8B-B14F-4D97-AF65-F5344CB8AC3E}">
        <p14:creationId xmlns:p14="http://schemas.microsoft.com/office/powerpoint/2010/main" val="92034006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4" name="Titre 3"/>
          <p:cNvSpPr>
            <a:spLocks noGrp="1"/>
          </p:cNvSpPr>
          <p:nvPr>
            <p:ph type="ctrTitle"/>
          </p:nvPr>
        </p:nvSpPr>
        <p:spPr>
          <a:xfrm>
            <a:off x="685800" y="2693988"/>
            <a:ext cx="7772400" cy="1470025"/>
          </a:xfrm>
        </p:spPr>
        <p:txBody>
          <a:bodyPr/>
          <a:lstStyle/>
          <a:p>
            <a:r>
              <a:rPr lang="fr-FR" dirty="0" smtClean="0">
                <a:solidFill>
                  <a:srgbClr val="009999"/>
                </a:solidFill>
              </a:rPr>
              <a:t>Programmation</a:t>
            </a:r>
            <a:endParaRPr lang="fr-FR" dirty="0">
              <a:solidFill>
                <a:srgbClr val="009999"/>
              </a:solidFill>
            </a:endParaRPr>
          </a:p>
        </p:txBody>
      </p:sp>
      <p:sp>
        <p:nvSpPr>
          <p:cNvPr id="5" name="Sous-titre 4"/>
          <p:cNvSpPr>
            <a:spLocks noGrp="1"/>
          </p:cNvSpPr>
          <p:nvPr>
            <p:ph type="subTitle" idx="1"/>
          </p:nvPr>
        </p:nvSpPr>
        <p:spPr/>
        <p:txBody>
          <a:bodyPr/>
          <a:lstStyle/>
          <a:p>
            <a:endParaRPr lang="fr-FR" dirty="0"/>
          </a:p>
        </p:txBody>
      </p:sp>
    </p:spTree>
    <p:extLst>
      <p:ext uri="{BB962C8B-B14F-4D97-AF65-F5344CB8AC3E}">
        <p14:creationId xmlns:p14="http://schemas.microsoft.com/office/powerpoint/2010/main" val="39288992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1" name="Titre 1"/>
          <p:cNvSpPr txBox="1">
            <a:spLocks/>
          </p:cNvSpPr>
          <p:nvPr/>
        </p:nvSpPr>
        <p:spPr>
          <a:xfrm>
            <a:off x="523992" y="1005990"/>
            <a:ext cx="8229600" cy="523220"/>
          </a:xfrm>
          <a:prstGeom prst="rect">
            <a:avLst/>
          </a:prstGeom>
          <a:noFill/>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spc="-50" dirty="0" smtClean="0">
                <a:solidFill>
                  <a:srgbClr val="009999"/>
                </a:solidFill>
              </a:rPr>
              <a:t>Fin de la programmation IEJ</a:t>
            </a:r>
            <a:endParaRPr lang="fr-FR" sz="2800" b="1" spc="-50" dirty="0">
              <a:solidFill>
                <a:srgbClr val="009999"/>
              </a:solidFill>
            </a:endParaRPr>
          </a:p>
        </p:txBody>
      </p:sp>
      <p:sp>
        <p:nvSpPr>
          <p:cNvPr id="4" name="Espace réservé du contenu 3"/>
          <p:cNvSpPr>
            <a:spLocks noGrp="1"/>
          </p:cNvSpPr>
          <p:nvPr>
            <p:ph sz="half" idx="1"/>
          </p:nvPr>
        </p:nvSpPr>
        <p:spPr>
          <a:xfrm>
            <a:off x="131840" y="1988840"/>
            <a:ext cx="4521038" cy="4428425"/>
          </a:xfrm>
        </p:spPr>
        <p:txBody>
          <a:bodyPr>
            <a:noAutofit/>
          </a:bodyPr>
          <a:lstStyle/>
          <a:p>
            <a:pPr algn="just"/>
            <a:r>
              <a:rPr lang="fr-FR" sz="2000" dirty="0" smtClean="0">
                <a:solidFill>
                  <a:schemeClr val="tx2"/>
                </a:solidFill>
              </a:rPr>
              <a:t>Deux déprogrammations depuis le dernier CRS: </a:t>
            </a:r>
          </a:p>
          <a:p>
            <a:pPr lvl="1" algn="just"/>
            <a:r>
              <a:rPr lang="fr-FR" sz="1800" dirty="0" smtClean="0">
                <a:solidFill>
                  <a:schemeClr val="tx2"/>
                </a:solidFill>
              </a:rPr>
              <a:t>Imaje Santé car la structure rencontrait des difficultés financières</a:t>
            </a:r>
          </a:p>
          <a:p>
            <a:pPr lvl="1" algn="just"/>
            <a:r>
              <a:rPr lang="fr-FR" sz="1800" dirty="0" smtClean="0">
                <a:solidFill>
                  <a:schemeClr val="tx2"/>
                </a:solidFill>
              </a:rPr>
              <a:t>ML du Pays salonnais car il existait un risque de double financement</a:t>
            </a:r>
          </a:p>
          <a:p>
            <a:pPr algn="just"/>
            <a:endParaRPr lang="fr-FR" sz="800" dirty="0">
              <a:solidFill>
                <a:schemeClr val="tx2"/>
              </a:solidFill>
            </a:endParaRPr>
          </a:p>
          <a:p>
            <a:pPr algn="just"/>
            <a:endParaRPr lang="fr-FR" sz="800" dirty="0">
              <a:solidFill>
                <a:schemeClr val="tx2"/>
              </a:solidFill>
            </a:endParaRPr>
          </a:p>
          <a:p>
            <a:pPr algn="just"/>
            <a:r>
              <a:rPr lang="fr-FR" sz="2000" dirty="0">
                <a:solidFill>
                  <a:schemeClr val="tx2"/>
                </a:solidFill>
              </a:rPr>
              <a:t>Le montant </a:t>
            </a:r>
            <a:r>
              <a:rPr lang="fr-FR" sz="2000" dirty="0" smtClean="0">
                <a:solidFill>
                  <a:schemeClr val="tx2"/>
                </a:solidFill>
              </a:rPr>
              <a:t>programmé </a:t>
            </a:r>
            <a:r>
              <a:rPr lang="fr-FR" sz="2000" dirty="0">
                <a:solidFill>
                  <a:schemeClr val="tx2"/>
                </a:solidFill>
              </a:rPr>
              <a:t>en Provence Alpes Côte d’Azur est </a:t>
            </a:r>
            <a:r>
              <a:rPr lang="fr-FR" sz="2000" dirty="0" smtClean="0">
                <a:solidFill>
                  <a:schemeClr val="tx2"/>
                </a:solidFill>
              </a:rPr>
              <a:t>de</a:t>
            </a:r>
          </a:p>
          <a:p>
            <a:pPr marL="0" indent="0" algn="just">
              <a:spcBef>
                <a:spcPts val="0"/>
              </a:spcBef>
              <a:buNone/>
            </a:pPr>
            <a:r>
              <a:rPr lang="fr-FR" sz="2000" b="1" dirty="0">
                <a:solidFill>
                  <a:schemeClr val="tx2"/>
                </a:solidFill>
              </a:rPr>
              <a:t> </a:t>
            </a:r>
            <a:r>
              <a:rPr lang="fr-FR" sz="2000" b="1" dirty="0" smtClean="0">
                <a:solidFill>
                  <a:schemeClr val="tx2"/>
                </a:solidFill>
              </a:rPr>
              <a:t>     18 576 753,56 €</a:t>
            </a:r>
          </a:p>
          <a:p>
            <a:pPr algn="just"/>
            <a:endParaRPr lang="fr-FR" sz="800" b="1" dirty="0">
              <a:solidFill>
                <a:schemeClr val="tx2"/>
              </a:solidFill>
            </a:endParaRPr>
          </a:p>
          <a:p>
            <a:pPr algn="just"/>
            <a:r>
              <a:rPr lang="fr-FR" sz="2000" dirty="0">
                <a:solidFill>
                  <a:schemeClr val="tx2"/>
                </a:solidFill>
              </a:rPr>
              <a:t>Le taux de programmation </a:t>
            </a:r>
            <a:r>
              <a:rPr lang="fr-FR" sz="2000" dirty="0" smtClean="0">
                <a:solidFill>
                  <a:schemeClr val="tx2"/>
                </a:solidFill>
              </a:rPr>
              <a:t>est </a:t>
            </a:r>
            <a:r>
              <a:rPr lang="fr-FR" sz="2000" dirty="0">
                <a:solidFill>
                  <a:schemeClr val="tx2"/>
                </a:solidFill>
              </a:rPr>
              <a:t>de </a:t>
            </a:r>
            <a:r>
              <a:rPr lang="fr-FR" sz="2000" b="1" dirty="0" smtClean="0">
                <a:solidFill>
                  <a:schemeClr val="tx2"/>
                </a:solidFill>
              </a:rPr>
              <a:t>106%</a:t>
            </a:r>
            <a:endParaRPr lang="fr-FR" sz="2000" b="1" dirty="0">
              <a:solidFill>
                <a:schemeClr val="tx2"/>
              </a:solidFill>
            </a:endParaRPr>
          </a:p>
        </p:txBody>
      </p:sp>
      <p:graphicFrame>
        <p:nvGraphicFramePr>
          <p:cNvPr id="10" name="Graphique 9"/>
          <p:cNvGraphicFramePr>
            <a:graphicFrameLocks/>
          </p:cNvGraphicFramePr>
          <p:nvPr>
            <p:extLst>
              <p:ext uri="{D42A27DB-BD31-4B8C-83A1-F6EECF244321}">
                <p14:modId xmlns:p14="http://schemas.microsoft.com/office/powerpoint/2010/main" val="1426089676"/>
              </p:ext>
            </p:extLst>
          </p:nvPr>
        </p:nvGraphicFramePr>
        <p:xfrm>
          <a:off x="4790770" y="2204864"/>
          <a:ext cx="4191001" cy="3714748"/>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2133728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3" name="Espace réservé du contenu 2"/>
          <p:cNvSpPr>
            <a:spLocks noGrp="1"/>
          </p:cNvSpPr>
          <p:nvPr>
            <p:ph idx="1"/>
          </p:nvPr>
        </p:nvSpPr>
        <p:spPr>
          <a:xfrm>
            <a:off x="457200" y="1844825"/>
            <a:ext cx="8229600" cy="4281339"/>
          </a:xfrm>
        </p:spPr>
        <p:txBody>
          <a:bodyPr>
            <a:normAutofit/>
          </a:bodyPr>
          <a:lstStyle/>
          <a:p>
            <a:pPr marL="0" indent="0">
              <a:buNone/>
            </a:pPr>
            <a:r>
              <a:rPr lang="fr-FR" sz="2400" u="sng" dirty="0" smtClean="0">
                <a:solidFill>
                  <a:schemeClr val="tx1">
                    <a:lumMod val="75000"/>
                    <a:lumOff val="25000"/>
                  </a:schemeClr>
                </a:solidFill>
              </a:rPr>
              <a:t>Ordre du jour:</a:t>
            </a:r>
            <a:endParaRPr lang="fr-FR" sz="2000" u="sng" dirty="0" smtClean="0">
              <a:solidFill>
                <a:schemeClr val="tx1">
                  <a:lumMod val="75000"/>
                  <a:lumOff val="25000"/>
                </a:schemeClr>
              </a:solidFill>
            </a:endParaRPr>
          </a:p>
          <a:p>
            <a:endParaRPr lang="fr-FR" sz="1200" dirty="0" smtClean="0">
              <a:solidFill>
                <a:schemeClr val="tx1">
                  <a:lumMod val="75000"/>
                  <a:lumOff val="25000"/>
                </a:schemeClr>
              </a:solidFill>
            </a:endParaRPr>
          </a:p>
          <a:p>
            <a:r>
              <a:rPr lang="fr-FR" sz="2400" dirty="0" smtClean="0">
                <a:solidFill>
                  <a:schemeClr val="tx1">
                    <a:lumMod val="75000"/>
                    <a:lumOff val="25000"/>
                  </a:schemeClr>
                </a:solidFill>
              </a:rPr>
              <a:t>PON </a:t>
            </a:r>
            <a:r>
              <a:rPr lang="fr-FR" sz="2400" dirty="0">
                <a:solidFill>
                  <a:schemeClr val="tx1">
                    <a:lumMod val="75000"/>
                    <a:lumOff val="25000"/>
                  </a:schemeClr>
                </a:solidFill>
              </a:rPr>
              <a:t>FSE et PON </a:t>
            </a:r>
            <a:r>
              <a:rPr lang="fr-FR" sz="2400" dirty="0" smtClean="0">
                <a:solidFill>
                  <a:schemeClr val="tx1">
                    <a:lumMod val="75000"/>
                    <a:lumOff val="25000"/>
                  </a:schemeClr>
                </a:solidFill>
              </a:rPr>
              <a:t>IEJ, synthèse </a:t>
            </a:r>
            <a:r>
              <a:rPr lang="fr-FR" sz="2400" dirty="0">
                <a:solidFill>
                  <a:schemeClr val="tx1">
                    <a:lumMod val="75000"/>
                    <a:lumOff val="25000"/>
                  </a:schemeClr>
                </a:solidFill>
              </a:rPr>
              <a:t>de l’activité globale: </a:t>
            </a:r>
            <a:r>
              <a:rPr lang="fr-FR" sz="2400" dirty="0" smtClean="0">
                <a:solidFill>
                  <a:schemeClr val="tx1">
                    <a:lumMod val="75000"/>
                    <a:lumOff val="25000"/>
                  </a:schemeClr>
                </a:solidFill>
              </a:rPr>
              <a:t>programmation – certification </a:t>
            </a:r>
            <a:r>
              <a:rPr lang="fr-FR" sz="2400" dirty="0">
                <a:solidFill>
                  <a:schemeClr val="tx1">
                    <a:lumMod val="75000"/>
                    <a:lumOff val="25000"/>
                  </a:schemeClr>
                </a:solidFill>
              </a:rPr>
              <a:t>– </a:t>
            </a:r>
            <a:r>
              <a:rPr lang="fr-FR" sz="2400" dirty="0" smtClean="0">
                <a:solidFill>
                  <a:schemeClr val="tx1">
                    <a:lumMod val="75000"/>
                    <a:lumOff val="25000"/>
                  </a:schemeClr>
                </a:solidFill>
              </a:rPr>
              <a:t>indicateurs par </a:t>
            </a:r>
            <a:r>
              <a:rPr lang="fr-FR" sz="2400" dirty="0">
                <a:solidFill>
                  <a:schemeClr val="tx1">
                    <a:lumMod val="75000"/>
                    <a:lumOff val="25000"/>
                  </a:schemeClr>
                </a:solidFill>
              </a:rPr>
              <a:t>axe </a:t>
            </a:r>
            <a:endParaRPr lang="fr-FR" sz="2400" dirty="0" smtClean="0">
              <a:solidFill>
                <a:schemeClr val="tx1">
                  <a:lumMod val="75000"/>
                  <a:lumOff val="25000"/>
                </a:schemeClr>
              </a:solidFill>
            </a:endParaRPr>
          </a:p>
          <a:p>
            <a:r>
              <a:rPr lang="fr-FR" sz="2400" dirty="0" smtClean="0">
                <a:solidFill>
                  <a:schemeClr val="tx1">
                    <a:lumMod val="75000"/>
                    <a:lumOff val="25000"/>
                  </a:schemeClr>
                </a:solidFill>
              </a:rPr>
              <a:t>Synthèse</a:t>
            </a:r>
          </a:p>
          <a:p>
            <a:endParaRPr lang="fr-FR" sz="1100" dirty="0">
              <a:solidFill>
                <a:schemeClr val="tx1">
                  <a:lumMod val="75000"/>
                  <a:lumOff val="25000"/>
                </a:schemeClr>
              </a:solidFill>
            </a:endParaRPr>
          </a:p>
          <a:p>
            <a:r>
              <a:rPr lang="fr-FR" sz="2400" dirty="0" smtClean="0">
                <a:solidFill>
                  <a:schemeClr val="tx1">
                    <a:lumMod val="75000"/>
                    <a:lumOff val="25000"/>
                  </a:schemeClr>
                </a:solidFill>
              </a:rPr>
              <a:t>Perspectives </a:t>
            </a:r>
            <a:r>
              <a:rPr lang="fr-FR" sz="2400" dirty="0">
                <a:solidFill>
                  <a:schemeClr val="tx1">
                    <a:lumMod val="75000"/>
                    <a:lumOff val="25000"/>
                  </a:schemeClr>
                </a:solidFill>
              </a:rPr>
              <a:t>de la programmation </a:t>
            </a:r>
            <a:r>
              <a:rPr lang="fr-FR" sz="2400" dirty="0" smtClean="0">
                <a:solidFill>
                  <a:schemeClr val="tx1">
                    <a:lumMod val="75000"/>
                    <a:lumOff val="25000"/>
                  </a:schemeClr>
                </a:solidFill>
              </a:rPr>
              <a:t>2021-2027: FSE+ REACT EU et FTJ</a:t>
            </a:r>
          </a:p>
          <a:p>
            <a:endParaRPr lang="fr-FR" sz="1100" dirty="0">
              <a:solidFill>
                <a:schemeClr val="tx1">
                  <a:lumMod val="75000"/>
                  <a:lumOff val="25000"/>
                </a:schemeClr>
              </a:solidFill>
            </a:endParaRPr>
          </a:p>
          <a:p>
            <a:r>
              <a:rPr lang="fr-FR" sz="2400" dirty="0">
                <a:solidFill>
                  <a:schemeClr val="tx1">
                    <a:lumMod val="75000"/>
                    <a:lumOff val="25000"/>
                  </a:schemeClr>
                </a:solidFill>
              </a:rPr>
              <a:t>Point communication</a:t>
            </a:r>
          </a:p>
          <a:p>
            <a:pPr marL="0" indent="0">
              <a:buNone/>
            </a:pPr>
            <a:endParaRPr lang="fr-FR" sz="2400" dirty="0"/>
          </a:p>
        </p:txBody>
      </p:sp>
      <p:sp>
        <p:nvSpPr>
          <p:cNvPr id="10" name="Titre 1"/>
          <p:cNvSpPr txBox="1">
            <a:spLocks/>
          </p:cNvSpPr>
          <p:nvPr/>
        </p:nvSpPr>
        <p:spPr>
          <a:xfrm>
            <a:off x="523992" y="1005991"/>
            <a:ext cx="8229600" cy="523220"/>
          </a:xfrm>
          <a:prstGeom prst="rect">
            <a:avLst/>
          </a:prstGeom>
          <a:noFill/>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spc="-50" dirty="0" smtClean="0">
                <a:solidFill>
                  <a:srgbClr val="009999"/>
                </a:solidFill>
              </a:rPr>
              <a:t>Ordre du jour</a:t>
            </a:r>
            <a:endParaRPr lang="fr-FR" sz="2800" b="1" spc="-50" dirty="0">
              <a:solidFill>
                <a:srgbClr val="009999"/>
              </a:solidFill>
            </a:endParaRPr>
          </a:p>
        </p:txBody>
      </p:sp>
    </p:spTree>
    <p:extLst>
      <p:ext uri="{BB962C8B-B14F-4D97-AF65-F5344CB8AC3E}">
        <p14:creationId xmlns:p14="http://schemas.microsoft.com/office/powerpoint/2010/main" val="335096671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1" name="Titre 1"/>
          <p:cNvSpPr txBox="1">
            <a:spLocks/>
          </p:cNvSpPr>
          <p:nvPr/>
        </p:nvSpPr>
        <p:spPr>
          <a:xfrm>
            <a:off x="318911" y="862979"/>
            <a:ext cx="8229600" cy="523220"/>
          </a:xfrm>
          <a:prstGeom prst="rect">
            <a:avLst/>
          </a:prstGeom>
          <a:noFill/>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spc="-50" dirty="0" smtClean="0">
                <a:solidFill>
                  <a:srgbClr val="009999"/>
                </a:solidFill>
              </a:rPr>
              <a:t>Sur-programmation et sous-réalisation financière</a:t>
            </a:r>
            <a:endParaRPr lang="fr-FR" sz="2800" b="1" spc="-50" dirty="0">
              <a:solidFill>
                <a:srgbClr val="009999"/>
              </a:solidFill>
            </a:endParaRPr>
          </a:p>
        </p:txBody>
      </p:sp>
      <p:sp>
        <p:nvSpPr>
          <p:cNvPr id="4" name="Espace réservé du contenu 3"/>
          <p:cNvSpPr>
            <a:spLocks noGrp="1"/>
          </p:cNvSpPr>
          <p:nvPr>
            <p:ph idx="1"/>
          </p:nvPr>
        </p:nvSpPr>
        <p:spPr>
          <a:xfrm>
            <a:off x="523992" y="1844825"/>
            <a:ext cx="8162808" cy="4896543"/>
          </a:xfrm>
        </p:spPr>
        <p:txBody>
          <a:bodyPr>
            <a:normAutofit lnSpcReduction="10000"/>
          </a:bodyPr>
          <a:lstStyle/>
          <a:p>
            <a:pPr algn="just"/>
            <a:r>
              <a:rPr lang="fr-FR" sz="2000" dirty="0" smtClean="0">
                <a:solidFill>
                  <a:schemeClr val="tx2"/>
                </a:solidFill>
              </a:rPr>
              <a:t>La sous-réalisation se calcule sur les opérations pour lesquelles le bilan final a été déposé: </a:t>
            </a:r>
          </a:p>
          <a:p>
            <a:pPr marL="0" indent="0" algn="ctr">
              <a:buNone/>
            </a:pPr>
            <a:r>
              <a:rPr lang="fr-FR" sz="2000" dirty="0" smtClean="0">
                <a:solidFill>
                  <a:schemeClr val="tx2"/>
                </a:solidFill>
              </a:rPr>
              <a:t>montant UE conventionné  -  montant UE déclaré</a:t>
            </a:r>
          </a:p>
          <a:p>
            <a:pPr marL="0" indent="0" algn="ctr">
              <a:buNone/>
            </a:pPr>
            <a:endParaRPr lang="fr-FR" sz="2000" dirty="0">
              <a:solidFill>
                <a:schemeClr val="tx2"/>
              </a:solidFill>
            </a:endParaRPr>
          </a:p>
          <a:p>
            <a:pPr marL="0" indent="0" algn="ctr">
              <a:buNone/>
            </a:pPr>
            <a:endParaRPr lang="fr-FR" sz="2000" dirty="0" smtClean="0">
              <a:solidFill>
                <a:schemeClr val="tx2"/>
              </a:solidFill>
            </a:endParaRPr>
          </a:p>
          <a:p>
            <a:pPr marL="0" indent="0" algn="ctr">
              <a:buNone/>
            </a:pPr>
            <a:endParaRPr lang="fr-FR" sz="2000" dirty="0">
              <a:solidFill>
                <a:schemeClr val="tx2"/>
              </a:solidFill>
            </a:endParaRPr>
          </a:p>
          <a:p>
            <a:pPr marL="0" indent="0" algn="ctr">
              <a:buNone/>
            </a:pPr>
            <a:endParaRPr lang="fr-FR" sz="2000" dirty="0" smtClean="0">
              <a:solidFill>
                <a:schemeClr val="tx2"/>
              </a:solidFill>
            </a:endParaRPr>
          </a:p>
          <a:p>
            <a:pPr marL="0" indent="0" algn="ctr">
              <a:buNone/>
            </a:pPr>
            <a:endParaRPr lang="fr-FR" sz="2000" dirty="0">
              <a:solidFill>
                <a:schemeClr val="tx2"/>
              </a:solidFill>
            </a:endParaRPr>
          </a:p>
          <a:p>
            <a:pPr marL="0" indent="0" algn="ctr">
              <a:buNone/>
            </a:pPr>
            <a:endParaRPr lang="fr-FR" sz="2000" dirty="0" smtClean="0">
              <a:solidFill>
                <a:schemeClr val="tx2"/>
              </a:solidFill>
            </a:endParaRPr>
          </a:p>
          <a:p>
            <a:pPr marL="0" indent="0" algn="ctr">
              <a:buNone/>
            </a:pPr>
            <a:endParaRPr lang="fr-FR" sz="2000" dirty="0">
              <a:solidFill>
                <a:schemeClr val="tx2"/>
              </a:solidFill>
            </a:endParaRPr>
          </a:p>
          <a:p>
            <a:pPr marL="0" indent="0" algn="ctr">
              <a:buNone/>
            </a:pPr>
            <a:endParaRPr lang="fr-FR" sz="1100" dirty="0" smtClean="0">
              <a:solidFill>
                <a:schemeClr val="tx2"/>
              </a:solidFill>
            </a:endParaRPr>
          </a:p>
          <a:p>
            <a:endParaRPr lang="fr-FR" sz="700" dirty="0" smtClean="0">
              <a:solidFill>
                <a:schemeClr val="tx2"/>
              </a:solidFill>
            </a:endParaRPr>
          </a:p>
          <a:p>
            <a:r>
              <a:rPr lang="fr-FR" sz="2000" dirty="0" smtClean="0">
                <a:solidFill>
                  <a:schemeClr val="tx2"/>
                </a:solidFill>
              </a:rPr>
              <a:t>Malgré la surprogrammation, en appliquant le taux actuel à l’ensemble des dossiers programmés, la maquette serait plutôt la suivante :</a:t>
            </a:r>
          </a:p>
          <a:p>
            <a:pPr marL="457200" lvl="1" indent="0" algn="ctr">
              <a:buNone/>
            </a:pPr>
            <a:r>
              <a:rPr lang="fr-FR" sz="2000" dirty="0" smtClean="0">
                <a:solidFill>
                  <a:schemeClr val="tx2"/>
                </a:solidFill>
              </a:rPr>
              <a:t>18,6 M€ - (18,6*0,28) = 13,4 M€</a:t>
            </a:r>
          </a:p>
          <a:p>
            <a:pPr marL="0" indent="0" algn="ctr">
              <a:buNone/>
            </a:pPr>
            <a:endParaRPr lang="fr-FR" sz="2000" dirty="0">
              <a:solidFill>
                <a:schemeClr val="tx2"/>
              </a:solidFill>
            </a:endParaRPr>
          </a:p>
          <a:p>
            <a:pPr algn="just"/>
            <a:endParaRPr lang="fr-FR" sz="2000" dirty="0" smtClean="0">
              <a:solidFill>
                <a:schemeClr val="tx2"/>
              </a:solidFill>
            </a:endParaRPr>
          </a:p>
        </p:txBody>
      </p:sp>
      <p:graphicFrame>
        <p:nvGraphicFramePr>
          <p:cNvPr id="2" name="Tableau 1"/>
          <p:cNvGraphicFramePr>
            <a:graphicFrameLocks noGrp="1"/>
          </p:cNvGraphicFramePr>
          <p:nvPr>
            <p:extLst>
              <p:ext uri="{D42A27DB-BD31-4B8C-83A1-F6EECF244321}">
                <p14:modId xmlns:p14="http://schemas.microsoft.com/office/powerpoint/2010/main" val="3456655688"/>
              </p:ext>
            </p:extLst>
          </p:nvPr>
        </p:nvGraphicFramePr>
        <p:xfrm>
          <a:off x="971599" y="3068960"/>
          <a:ext cx="7576912" cy="1944000"/>
        </p:xfrm>
        <a:graphic>
          <a:graphicData uri="http://schemas.openxmlformats.org/drawingml/2006/table">
            <a:tbl>
              <a:tblPr firstRow="1" bandRow="1">
                <a:tableStyleId>{16D9F66E-5EB9-4882-86FB-DCBF35E3C3E4}</a:tableStyleId>
              </a:tblPr>
              <a:tblGrid>
                <a:gridCol w="1894228"/>
                <a:gridCol w="1894228"/>
                <a:gridCol w="1894228"/>
                <a:gridCol w="1894228"/>
              </a:tblGrid>
              <a:tr h="454072">
                <a:tc>
                  <a:txBody>
                    <a:bodyPr/>
                    <a:lstStyle/>
                    <a:p>
                      <a:pPr algn="ctr"/>
                      <a:endParaRPr lang="fr-FR" dirty="0"/>
                    </a:p>
                  </a:txBody>
                  <a:tcPr/>
                </a:tc>
                <a:tc>
                  <a:txBody>
                    <a:bodyPr/>
                    <a:lstStyle/>
                    <a:p>
                      <a:pPr algn="ctr"/>
                      <a:r>
                        <a:rPr lang="fr-FR" dirty="0" smtClean="0"/>
                        <a:t>Juin 2020</a:t>
                      </a:r>
                      <a:endParaRPr lang="fr-FR" dirty="0"/>
                    </a:p>
                  </a:txBody>
                  <a:tcPr/>
                </a:tc>
                <a:tc>
                  <a:txBody>
                    <a:bodyPr/>
                    <a:lstStyle/>
                    <a:p>
                      <a:pPr algn="ctr"/>
                      <a:r>
                        <a:rPr lang="fr-FR" dirty="0" smtClean="0"/>
                        <a:t>Novembre 2020</a:t>
                      </a:r>
                      <a:endParaRPr lang="fr-FR" dirty="0"/>
                    </a:p>
                  </a:txBody>
                  <a:tcPr/>
                </a:tc>
                <a:tc>
                  <a:txBody>
                    <a:bodyPr/>
                    <a:lstStyle/>
                    <a:p>
                      <a:pPr algn="ctr"/>
                      <a:r>
                        <a:rPr lang="fr-FR" dirty="0" smtClean="0"/>
                        <a:t>Juin 2021</a:t>
                      </a:r>
                    </a:p>
                  </a:txBody>
                  <a:tcPr/>
                </a:tc>
              </a:tr>
              <a:tr h="695299">
                <a:tc>
                  <a:txBody>
                    <a:bodyPr/>
                    <a:lstStyle/>
                    <a:p>
                      <a:pPr algn="ctr"/>
                      <a:r>
                        <a:rPr lang="fr-FR" dirty="0" smtClean="0"/>
                        <a:t>Nombre</a:t>
                      </a:r>
                      <a:r>
                        <a:rPr lang="fr-FR" baseline="0" dirty="0" smtClean="0"/>
                        <a:t> d’opérations</a:t>
                      </a:r>
                      <a:endParaRPr lang="fr-FR" b="1" dirty="0"/>
                    </a:p>
                  </a:txBody>
                  <a:tcPr anchor="ctr"/>
                </a:tc>
                <a:tc>
                  <a:txBody>
                    <a:bodyPr/>
                    <a:lstStyle/>
                    <a:p>
                      <a:pPr algn="ctr"/>
                      <a:r>
                        <a:rPr lang="fr-FR" dirty="0" smtClean="0"/>
                        <a:t>36</a:t>
                      </a:r>
                      <a:endParaRPr lang="fr-FR" dirty="0"/>
                    </a:p>
                  </a:txBody>
                  <a:tcPr anchor="ctr"/>
                </a:tc>
                <a:tc>
                  <a:txBody>
                    <a:bodyPr/>
                    <a:lstStyle/>
                    <a:p>
                      <a:pPr algn="ctr"/>
                      <a:r>
                        <a:rPr lang="fr-FR" dirty="0" smtClean="0"/>
                        <a:t>41</a:t>
                      </a:r>
                      <a:endParaRPr lang="fr-FR" dirty="0"/>
                    </a:p>
                  </a:txBody>
                  <a:tcPr anchor="ctr"/>
                </a:tc>
                <a:tc>
                  <a:txBody>
                    <a:bodyPr/>
                    <a:lstStyle/>
                    <a:p>
                      <a:pPr algn="ctr"/>
                      <a:r>
                        <a:rPr lang="fr-FR" dirty="0" smtClean="0"/>
                        <a:t>44</a:t>
                      </a:r>
                      <a:endParaRPr lang="fr-FR" dirty="0"/>
                    </a:p>
                  </a:txBody>
                  <a:tcPr anchor="ctr"/>
                </a:tc>
              </a:tr>
              <a:tr h="794629">
                <a:tc>
                  <a:txBody>
                    <a:bodyPr/>
                    <a:lstStyle/>
                    <a:p>
                      <a:pPr algn="ctr"/>
                      <a:r>
                        <a:rPr lang="fr-FR" dirty="0" smtClean="0"/>
                        <a:t>Taux de sous-réalisation</a:t>
                      </a:r>
                      <a:endParaRPr lang="fr-FR" b="1" dirty="0"/>
                    </a:p>
                  </a:txBody>
                  <a:tcPr anchor="ctr"/>
                </a:tc>
                <a:tc>
                  <a:txBody>
                    <a:bodyPr/>
                    <a:lstStyle/>
                    <a:p>
                      <a:pPr algn="ctr"/>
                      <a:r>
                        <a:rPr lang="fr-FR" dirty="0" smtClean="0"/>
                        <a:t>39%</a:t>
                      </a:r>
                      <a:endParaRPr lang="fr-FR" dirty="0"/>
                    </a:p>
                  </a:txBody>
                  <a:tcPr anchor="ctr"/>
                </a:tc>
                <a:tc>
                  <a:txBody>
                    <a:bodyPr/>
                    <a:lstStyle/>
                    <a:p>
                      <a:pPr algn="ctr"/>
                      <a:r>
                        <a:rPr lang="fr-FR" dirty="0" smtClean="0"/>
                        <a:t>26%</a:t>
                      </a:r>
                      <a:endParaRPr lang="fr-FR" dirty="0"/>
                    </a:p>
                  </a:txBody>
                  <a:tcPr anchor="ctr"/>
                </a:tc>
                <a:tc>
                  <a:txBody>
                    <a:bodyPr/>
                    <a:lstStyle/>
                    <a:p>
                      <a:pPr algn="ctr"/>
                      <a:r>
                        <a:rPr lang="fr-FR" dirty="0" smtClean="0"/>
                        <a:t>28%</a:t>
                      </a:r>
                      <a:endParaRPr lang="fr-FR" dirty="0"/>
                    </a:p>
                  </a:txBody>
                  <a:tcPr anchor="ctr"/>
                </a:tc>
              </a:tr>
            </a:tbl>
          </a:graphicData>
        </a:graphic>
      </p:graphicFrame>
    </p:spTree>
    <p:extLst>
      <p:ext uri="{BB962C8B-B14F-4D97-AF65-F5344CB8AC3E}">
        <p14:creationId xmlns:p14="http://schemas.microsoft.com/office/powerpoint/2010/main" val="1855842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4" name="Titre 3"/>
          <p:cNvSpPr>
            <a:spLocks noGrp="1"/>
          </p:cNvSpPr>
          <p:nvPr>
            <p:ph type="ctrTitle"/>
          </p:nvPr>
        </p:nvSpPr>
        <p:spPr>
          <a:xfrm>
            <a:off x="685800" y="2693988"/>
            <a:ext cx="7772400" cy="1470025"/>
          </a:xfrm>
        </p:spPr>
        <p:txBody>
          <a:bodyPr/>
          <a:lstStyle/>
          <a:p>
            <a:r>
              <a:rPr lang="fr-FR" dirty="0" smtClean="0">
                <a:solidFill>
                  <a:srgbClr val="009999"/>
                </a:solidFill>
              </a:rPr>
              <a:t>Certification</a:t>
            </a:r>
            <a:endParaRPr lang="fr-FR" dirty="0">
              <a:solidFill>
                <a:srgbClr val="009999"/>
              </a:solidFill>
            </a:endParaRPr>
          </a:p>
        </p:txBody>
      </p:sp>
      <p:sp>
        <p:nvSpPr>
          <p:cNvPr id="5" name="Sous-titre 4"/>
          <p:cNvSpPr>
            <a:spLocks noGrp="1"/>
          </p:cNvSpPr>
          <p:nvPr>
            <p:ph type="subTitle" idx="1"/>
          </p:nvPr>
        </p:nvSpPr>
        <p:spPr/>
        <p:txBody>
          <a:bodyPr/>
          <a:lstStyle/>
          <a:p>
            <a:endParaRPr lang="fr-FR" dirty="0"/>
          </a:p>
        </p:txBody>
      </p:sp>
    </p:spTree>
    <p:extLst>
      <p:ext uri="{BB962C8B-B14F-4D97-AF65-F5344CB8AC3E}">
        <p14:creationId xmlns:p14="http://schemas.microsoft.com/office/powerpoint/2010/main" val="5922229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1" name="Titre 1"/>
          <p:cNvSpPr txBox="1">
            <a:spLocks/>
          </p:cNvSpPr>
          <p:nvPr/>
        </p:nvSpPr>
        <p:spPr>
          <a:xfrm>
            <a:off x="523992" y="1005990"/>
            <a:ext cx="8229600" cy="523220"/>
          </a:xfrm>
          <a:prstGeom prst="rect">
            <a:avLst/>
          </a:prstGeom>
          <a:noFill/>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spc="-50" dirty="0" smtClean="0">
                <a:solidFill>
                  <a:srgbClr val="009999"/>
                </a:solidFill>
              </a:rPr>
              <a:t>Dynamique de contrôles</a:t>
            </a:r>
            <a:endParaRPr lang="fr-FR" sz="2800" b="1" spc="-50" dirty="0">
              <a:solidFill>
                <a:srgbClr val="009999"/>
              </a:solidFill>
            </a:endParaRPr>
          </a:p>
        </p:txBody>
      </p:sp>
      <p:graphicFrame>
        <p:nvGraphicFramePr>
          <p:cNvPr id="10" name="Graphique 9"/>
          <p:cNvGraphicFramePr>
            <a:graphicFrameLocks/>
          </p:cNvGraphicFramePr>
          <p:nvPr>
            <p:extLst>
              <p:ext uri="{D42A27DB-BD31-4B8C-83A1-F6EECF244321}">
                <p14:modId xmlns:p14="http://schemas.microsoft.com/office/powerpoint/2010/main" val="3886652324"/>
              </p:ext>
            </p:extLst>
          </p:nvPr>
        </p:nvGraphicFramePr>
        <p:xfrm>
          <a:off x="1029930" y="2564904"/>
          <a:ext cx="7084141" cy="3672409"/>
        </p:xfrm>
        <a:graphic>
          <a:graphicData uri="http://schemas.openxmlformats.org/drawingml/2006/chart">
            <c:chart xmlns:c="http://schemas.openxmlformats.org/drawingml/2006/chart" xmlns:r="http://schemas.openxmlformats.org/officeDocument/2006/relationships" r:id="rId5"/>
          </a:graphicData>
        </a:graphic>
      </p:graphicFrame>
      <p:sp>
        <p:nvSpPr>
          <p:cNvPr id="13" name="Espace réservé du contenu 1"/>
          <p:cNvSpPr>
            <a:spLocks noGrp="1"/>
          </p:cNvSpPr>
          <p:nvPr>
            <p:ph idx="1"/>
          </p:nvPr>
        </p:nvSpPr>
        <p:spPr>
          <a:xfrm>
            <a:off x="457200" y="1916832"/>
            <a:ext cx="8229600" cy="4209331"/>
          </a:xfrm>
        </p:spPr>
        <p:txBody>
          <a:bodyPr>
            <a:normAutofit/>
          </a:bodyPr>
          <a:lstStyle/>
          <a:p>
            <a:r>
              <a:rPr lang="fr-FR" sz="2000" dirty="0" smtClean="0">
                <a:solidFill>
                  <a:schemeClr val="tx2"/>
                </a:solidFill>
              </a:rPr>
              <a:t>Depuis </a:t>
            </a:r>
            <a:r>
              <a:rPr lang="fr-FR" sz="2000" dirty="0">
                <a:solidFill>
                  <a:schemeClr val="tx2"/>
                </a:solidFill>
              </a:rPr>
              <a:t>le dernier </a:t>
            </a:r>
            <a:r>
              <a:rPr lang="fr-FR" sz="2000" dirty="0" smtClean="0">
                <a:solidFill>
                  <a:schemeClr val="tx2"/>
                </a:solidFill>
              </a:rPr>
              <a:t>CRS, 17 </a:t>
            </a:r>
            <a:r>
              <a:rPr lang="fr-FR" sz="2000" dirty="0">
                <a:solidFill>
                  <a:schemeClr val="tx2"/>
                </a:solidFill>
              </a:rPr>
              <a:t>nouveaux bilans ont été déposés </a:t>
            </a:r>
          </a:p>
          <a:p>
            <a:pPr algn="just"/>
            <a:endParaRPr lang="fr-FR" sz="2000" dirty="0" smtClean="0"/>
          </a:p>
          <a:p>
            <a:pPr algn="just"/>
            <a:endParaRPr lang="fr-FR" sz="2000" dirty="0"/>
          </a:p>
        </p:txBody>
      </p:sp>
    </p:spTree>
    <p:extLst>
      <p:ext uri="{BB962C8B-B14F-4D97-AF65-F5344CB8AC3E}">
        <p14:creationId xmlns:p14="http://schemas.microsoft.com/office/powerpoint/2010/main" val="23104291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1" name="Titre 1"/>
          <p:cNvSpPr txBox="1">
            <a:spLocks/>
          </p:cNvSpPr>
          <p:nvPr/>
        </p:nvSpPr>
        <p:spPr>
          <a:xfrm>
            <a:off x="523992" y="1005990"/>
            <a:ext cx="8229600" cy="523220"/>
          </a:xfrm>
          <a:prstGeom prst="rect">
            <a:avLst/>
          </a:prstGeom>
          <a:noFill/>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spc="-50" dirty="0" smtClean="0">
                <a:solidFill>
                  <a:srgbClr val="009999"/>
                </a:solidFill>
              </a:rPr>
              <a:t>Dynamique des contrôles</a:t>
            </a:r>
            <a:endParaRPr lang="fr-FR" sz="2800" b="1" spc="-50" dirty="0">
              <a:solidFill>
                <a:srgbClr val="009999"/>
              </a:solidFill>
            </a:endParaRPr>
          </a:p>
        </p:txBody>
      </p:sp>
      <p:sp>
        <p:nvSpPr>
          <p:cNvPr id="2" name="Espace réservé du contenu 1"/>
          <p:cNvSpPr>
            <a:spLocks noGrp="1"/>
          </p:cNvSpPr>
          <p:nvPr>
            <p:ph idx="1"/>
          </p:nvPr>
        </p:nvSpPr>
        <p:spPr>
          <a:xfrm>
            <a:off x="457200" y="1916832"/>
            <a:ext cx="8229600" cy="4680520"/>
          </a:xfrm>
        </p:spPr>
        <p:txBody>
          <a:bodyPr>
            <a:normAutofit/>
          </a:bodyPr>
          <a:lstStyle/>
          <a:p>
            <a:pPr algn="just"/>
            <a:r>
              <a:rPr lang="fr-FR" sz="2000" dirty="0" smtClean="0">
                <a:solidFill>
                  <a:schemeClr val="tx2"/>
                </a:solidFill>
              </a:rPr>
              <a:t>Tous </a:t>
            </a:r>
            <a:r>
              <a:rPr lang="fr-FR" sz="2000" dirty="0">
                <a:solidFill>
                  <a:schemeClr val="tx2"/>
                </a:solidFill>
              </a:rPr>
              <a:t>les projets de la vague 2015-2016 sont achevés et </a:t>
            </a:r>
            <a:r>
              <a:rPr lang="fr-FR" sz="2000" dirty="0" smtClean="0">
                <a:solidFill>
                  <a:schemeClr val="tx2"/>
                </a:solidFill>
              </a:rPr>
              <a:t>contrôlés</a:t>
            </a:r>
          </a:p>
          <a:p>
            <a:pPr algn="just"/>
            <a:endParaRPr lang="fr-FR" sz="2000" dirty="0">
              <a:solidFill>
                <a:schemeClr val="tx2"/>
              </a:solidFill>
            </a:endParaRPr>
          </a:p>
          <a:p>
            <a:pPr algn="just"/>
            <a:r>
              <a:rPr lang="fr-FR" sz="2000" dirty="0" smtClean="0">
                <a:solidFill>
                  <a:schemeClr val="tx2"/>
                </a:solidFill>
              </a:rPr>
              <a:t>En </a:t>
            </a:r>
            <a:r>
              <a:rPr lang="fr-FR" sz="2000" dirty="0">
                <a:solidFill>
                  <a:schemeClr val="tx2"/>
                </a:solidFill>
              </a:rPr>
              <a:t>ce qui concerne la vague 2018-2019, 32 bilans ont été déposés, soit deux de plus qu’au dernier CRS. 19 bilans ont été contrôlés. Nous attendons encore 4 bilans finals</a:t>
            </a:r>
            <a:r>
              <a:rPr lang="fr-FR" sz="2000" dirty="0" smtClean="0">
                <a:solidFill>
                  <a:schemeClr val="tx2"/>
                </a:solidFill>
              </a:rPr>
              <a:t>.</a:t>
            </a:r>
          </a:p>
          <a:p>
            <a:pPr algn="just"/>
            <a:endParaRPr lang="fr-FR" sz="2000" dirty="0">
              <a:solidFill>
                <a:schemeClr val="tx2"/>
              </a:solidFill>
            </a:endParaRPr>
          </a:p>
          <a:p>
            <a:pPr algn="just"/>
            <a:r>
              <a:rPr lang="fr-FR" sz="2000" b="1" dirty="0">
                <a:solidFill>
                  <a:schemeClr val="tx2"/>
                </a:solidFill>
              </a:rPr>
              <a:t>Pour les projets PIC-IEJ, seuls les bilans finals seront contrôlés, il a été demandé aux porteurs d’abandonner leurs bilans </a:t>
            </a:r>
            <a:r>
              <a:rPr lang="fr-FR" sz="2000" b="1" dirty="0" smtClean="0">
                <a:solidFill>
                  <a:schemeClr val="tx2"/>
                </a:solidFill>
              </a:rPr>
              <a:t>intermédiaires.</a:t>
            </a:r>
          </a:p>
          <a:p>
            <a:pPr algn="just"/>
            <a:endParaRPr lang="fr-FR" sz="2000" dirty="0">
              <a:solidFill>
                <a:schemeClr val="tx2"/>
              </a:solidFill>
            </a:endParaRPr>
          </a:p>
          <a:p>
            <a:pPr algn="just"/>
            <a:r>
              <a:rPr lang="fr-FR" sz="2000" dirty="0">
                <a:solidFill>
                  <a:schemeClr val="tx2"/>
                </a:solidFill>
              </a:rPr>
              <a:t>Trois bilans intermédiaires ont été déposés pour l’AAP </a:t>
            </a:r>
            <a:r>
              <a:rPr lang="fr-FR" sz="2000" dirty="0" smtClean="0">
                <a:solidFill>
                  <a:schemeClr val="tx2"/>
                </a:solidFill>
              </a:rPr>
              <a:t>«mobilité internationale</a:t>
            </a:r>
            <a:r>
              <a:rPr lang="fr-FR" sz="2000" dirty="0">
                <a:solidFill>
                  <a:schemeClr val="tx2"/>
                </a:solidFill>
              </a:rPr>
              <a:t> »</a:t>
            </a:r>
          </a:p>
          <a:p>
            <a:pPr algn="just"/>
            <a:endParaRPr lang="fr-FR" sz="2000" dirty="0"/>
          </a:p>
        </p:txBody>
      </p:sp>
    </p:spTree>
    <p:extLst>
      <p:ext uri="{BB962C8B-B14F-4D97-AF65-F5344CB8AC3E}">
        <p14:creationId xmlns:p14="http://schemas.microsoft.com/office/powerpoint/2010/main" val="24615197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1" name="Titre 1"/>
          <p:cNvSpPr txBox="1">
            <a:spLocks/>
          </p:cNvSpPr>
          <p:nvPr/>
        </p:nvSpPr>
        <p:spPr>
          <a:xfrm>
            <a:off x="523992" y="1005990"/>
            <a:ext cx="8229600" cy="523220"/>
          </a:xfrm>
          <a:prstGeom prst="rect">
            <a:avLst/>
          </a:prstGeom>
          <a:noFill/>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spc="-50" dirty="0" smtClean="0">
                <a:solidFill>
                  <a:srgbClr val="009999"/>
                </a:solidFill>
              </a:rPr>
              <a:t>Dynamique de la certification en montant UE </a:t>
            </a:r>
            <a:endParaRPr lang="fr-FR" sz="2800" b="1" spc="-50" dirty="0">
              <a:solidFill>
                <a:srgbClr val="009999"/>
              </a:solidFill>
            </a:endParaRPr>
          </a:p>
        </p:txBody>
      </p:sp>
      <p:graphicFrame>
        <p:nvGraphicFramePr>
          <p:cNvPr id="12" name="Graphique 11"/>
          <p:cNvGraphicFramePr>
            <a:graphicFrameLocks/>
          </p:cNvGraphicFramePr>
          <p:nvPr>
            <p:extLst>
              <p:ext uri="{D42A27DB-BD31-4B8C-83A1-F6EECF244321}">
                <p14:modId xmlns:p14="http://schemas.microsoft.com/office/powerpoint/2010/main" val="338126993"/>
              </p:ext>
            </p:extLst>
          </p:nvPr>
        </p:nvGraphicFramePr>
        <p:xfrm>
          <a:off x="1494745" y="2348880"/>
          <a:ext cx="6154510" cy="3961479"/>
        </p:xfrm>
        <a:graphic>
          <a:graphicData uri="http://schemas.openxmlformats.org/drawingml/2006/chart">
            <c:chart xmlns:c="http://schemas.openxmlformats.org/drawingml/2006/chart" xmlns:r="http://schemas.openxmlformats.org/officeDocument/2006/relationships" r:id="rId5"/>
          </a:graphicData>
        </a:graphic>
      </p:graphicFrame>
      <p:sp>
        <p:nvSpPr>
          <p:cNvPr id="13" name="Espace réservé du contenu 1"/>
          <p:cNvSpPr>
            <a:spLocks noGrp="1"/>
          </p:cNvSpPr>
          <p:nvPr>
            <p:ph idx="1"/>
          </p:nvPr>
        </p:nvSpPr>
        <p:spPr>
          <a:xfrm>
            <a:off x="457200" y="1916832"/>
            <a:ext cx="8229600" cy="4209331"/>
          </a:xfrm>
        </p:spPr>
        <p:txBody>
          <a:bodyPr>
            <a:normAutofit/>
          </a:bodyPr>
          <a:lstStyle/>
          <a:p>
            <a:r>
              <a:rPr lang="fr-FR" sz="2000" dirty="0" smtClean="0">
                <a:solidFill>
                  <a:schemeClr val="tx2"/>
                </a:solidFill>
              </a:rPr>
              <a:t>La </a:t>
            </a:r>
            <a:r>
              <a:rPr lang="fr-FR" sz="2000" dirty="0">
                <a:solidFill>
                  <a:schemeClr val="tx2"/>
                </a:solidFill>
              </a:rPr>
              <a:t>certification a progressé pour atteindre 4,5 M</a:t>
            </a:r>
            <a:r>
              <a:rPr lang="fr-FR" sz="2000" dirty="0" smtClean="0">
                <a:solidFill>
                  <a:schemeClr val="tx2"/>
                </a:solidFill>
              </a:rPr>
              <a:t>€</a:t>
            </a:r>
            <a:endParaRPr lang="fr-FR" sz="2000" dirty="0" smtClean="0"/>
          </a:p>
          <a:p>
            <a:pPr algn="just"/>
            <a:endParaRPr lang="fr-FR" sz="2000" dirty="0" smtClean="0"/>
          </a:p>
          <a:p>
            <a:pPr algn="just"/>
            <a:endParaRPr lang="fr-FR" sz="2000" dirty="0"/>
          </a:p>
        </p:txBody>
      </p:sp>
    </p:spTree>
    <p:extLst>
      <p:ext uri="{BB962C8B-B14F-4D97-AF65-F5344CB8AC3E}">
        <p14:creationId xmlns:p14="http://schemas.microsoft.com/office/powerpoint/2010/main" val="41141868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1" name="Titre 1"/>
          <p:cNvSpPr txBox="1">
            <a:spLocks/>
          </p:cNvSpPr>
          <p:nvPr/>
        </p:nvSpPr>
        <p:spPr>
          <a:xfrm>
            <a:off x="523992" y="1005990"/>
            <a:ext cx="8229600" cy="523220"/>
          </a:xfrm>
          <a:prstGeom prst="rect">
            <a:avLst/>
          </a:prstGeom>
          <a:noFill/>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spc="-50" dirty="0" smtClean="0">
                <a:solidFill>
                  <a:srgbClr val="009999"/>
                </a:solidFill>
              </a:rPr>
              <a:t>Rejets en contrôle</a:t>
            </a:r>
          </a:p>
        </p:txBody>
      </p:sp>
      <p:sp>
        <p:nvSpPr>
          <p:cNvPr id="4" name="Espace réservé du contenu 3"/>
          <p:cNvSpPr>
            <a:spLocks noGrp="1"/>
          </p:cNvSpPr>
          <p:nvPr>
            <p:ph idx="1"/>
          </p:nvPr>
        </p:nvSpPr>
        <p:spPr>
          <a:xfrm>
            <a:off x="395536" y="1772816"/>
            <a:ext cx="7992888" cy="4896544"/>
          </a:xfrm>
        </p:spPr>
        <p:txBody>
          <a:bodyPr>
            <a:normAutofit/>
          </a:bodyPr>
          <a:lstStyle/>
          <a:p>
            <a:pPr marL="457200" lvl="1" indent="0">
              <a:buNone/>
            </a:pPr>
            <a:endParaRPr lang="fr-FR" sz="1200" dirty="0" smtClean="0"/>
          </a:p>
          <a:p>
            <a:r>
              <a:rPr lang="fr-FR" sz="2000" b="1" dirty="0" smtClean="0">
                <a:solidFill>
                  <a:schemeClr val="tx2"/>
                </a:solidFill>
              </a:rPr>
              <a:t>Les rejets en CSF sont en moyenne de 11,4 %.</a:t>
            </a:r>
          </a:p>
          <a:p>
            <a:r>
              <a:rPr lang="fr-FR" sz="2000" dirty="0" smtClean="0">
                <a:solidFill>
                  <a:schemeClr val="tx2"/>
                </a:solidFill>
              </a:rPr>
              <a:t>Ce taux est pratiquement stable sur les 24 derniers mois.</a:t>
            </a:r>
          </a:p>
          <a:p>
            <a:endParaRPr lang="fr-FR" sz="2000" dirty="0" smtClean="0">
              <a:solidFill>
                <a:schemeClr val="tx2"/>
              </a:solidFill>
            </a:endParaRPr>
          </a:p>
          <a:p>
            <a:endParaRPr lang="fr-FR" sz="2000" dirty="0">
              <a:solidFill>
                <a:schemeClr val="tx2"/>
              </a:solidFill>
            </a:endParaRPr>
          </a:p>
          <a:p>
            <a:endParaRPr lang="fr-FR" sz="2000" dirty="0" smtClean="0">
              <a:solidFill>
                <a:schemeClr val="tx2"/>
              </a:solidFill>
            </a:endParaRPr>
          </a:p>
          <a:p>
            <a:pPr marL="0" indent="0">
              <a:buNone/>
            </a:pPr>
            <a:endParaRPr lang="fr-FR" sz="1800" dirty="0" smtClean="0">
              <a:solidFill>
                <a:schemeClr val="tx2"/>
              </a:solidFill>
            </a:endParaRPr>
          </a:p>
          <a:p>
            <a:pPr marL="0" indent="0">
              <a:buNone/>
            </a:pPr>
            <a:endParaRPr lang="fr-FR" sz="1800" dirty="0" smtClean="0">
              <a:solidFill>
                <a:schemeClr val="tx2"/>
              </a:solidFill>
            </a:endParaRPr>
          </a:p>
        </p:txBody>
      </p:sp>
      <p:graphicFrame>
        <p:nvGraphicFramePr>
          <p:cNvPr id="13" name="Graphique 12"/>
          <p:cNvGraphicFramePr>
            <a:graphicFrameLocks/>
          </p:cNvGraphicFramePr>
          <p:nvPr>
            <p:extLst>
              <p:ext uri="{D42A27DB-BD31-4B8C-83A1-F6EECF244321}">
                <p14:modId xmlns:p14="http://schemas.microsoft.com/office/powerpoint/2010/main" val="1945914215"/>
              </p:ext>
            </p:extLst>
          </p:nvPr>
        </p:nvGraphicFramePr>
        <p:xfrm>
          <a:off x="783800" y="3140968"/>
          <a:ext cx="7576400" cy="3384376"/>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3677641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4" name="Titre 3"/>
          <p:cNvSpPr>
            <a:spLocks noGrp="1"/>
          </p:cNvSpPr>
          <p:nvPr>
            <p:ph type="ctrTitle"/>
          </p:nvPr>
        </p:nvSpPr>
        <p:spPr>
          <a:xfrm>
            <a:off x="685800" y="2693988"/>
            <a:ext cx="7772400" cy="1470025"/>
          </a:xfrm>
        </p:spPr>
        <p:txBody>
          <a:bodyPr/>
          <a:lstStyle/>
          <a:p>
            <a:r>
              <a:rPr lang="fr-FR" dirty="0" smtClean="0">
                <a:solidFill>
                  <a:srgbClr val="009999"/>
                </a:solidFill>
              </a:rPr>
              <a:t>Indicateurs</a:t>
            </a:r>
            <a:endParaRPr lang="fr-FR" dirty="0">
              <a:solidFill>
                <a:srgbClr val="009999"/>
              </a:solidFill>
            </a:endParaRPr>
          </a:p>
        </p:txBody>
      </p:sp>
      <p:sp>
        <p:nvSpPr>
          <p:cNvPr id="5" name="Sous-titre 4"/>
          <p:cNvSpPr>
            <a:spLocks noGrp="1"/>
          </p:cNvSpPr>
          <p:nvPr>
            <p:ph type="subTitle" idx="1"/>
          </p:nvPr>
        </p:nvSpPr>
        <p:spPr/>
        <p:txBody>
          <a:bodyPr/>
          <a:lstStyle/>
          <a:p>
            <a:endParaRPr lang="fr-FR" dirty="0"/>
          </a:p>
        </p:txBody>
      </p:sp>
    </p:spTree>
    <p:extLst>
      <p:ext uri="{BB962C8B-B14F-4D97-AF65-F5344CB8AC3E}">
        <p14:creationId xmlns:p14="http://schemas.microsoft.com/office/powerpoint/2010/main" val="23769790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1" name="Titre 1"/>
          <p:cNvSpPr txBox="1">
            <a:spLocks/>
          </p:cNvSpPr>
          <p:nvPr/>
        </p:nvSpPr>
        <p:spPr>
          <a:xfrm>
            <a:off x="523992" y="1005990"/>
            <a:ext cx="8229600" cy="523220"/>
          </a:xfrm>
          <a:prstGeom prst="rect">
            <a:avLst/>
          </a:prstGeom>
          <a:noFill/>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spc="-50" dirty="0" smtClean="0">
                <a:solidFill>
                  <a:srgbClr val="009999"/>
                </a:solidFill>
              </a:rPr>
              <a:t>Les indicateurs IEJ</a:t>
            </a:r>
          </a:p>
        </p:txBody>
      </p:sp>
      <p:sp>
        <p:nvSpPr>
          <p:cNvPr id="4" name="Espace réservé du contenu 3"/>
          <p:cNvSpPr>
            <a:spLocks noGrp="1"/>
          </p:cNvSpPr>
          <p:nvPr>
            <p:ph idx="1"/>
          </p:nvPr>
        </p:nvSpPr>
        <p:spPr>
          <a:xfrm>
            <a:off x="457200" y="2060848"/>
            <a:ext cx="8229600" cy="4065315"/>
          </a:xfrm>
        </p:spPr>
        <p:txBody>
          <a:bodyPr>
            <a:normAutofit/>
          </a:bodyPr>
          <a:lstStyle/>
          <a:p>
            <a:pPr lvl="1"/>
            <a:endParaRPr lang="fr-FR" sz="1200" dirty="0" smtClean="0"/>
          </a:p>
          <a:p>
            <a:endParaRPr lang="fr-FR" sz="2200" dirty="0" smtClean="0">
              <a:solidFill>
                <a:schemeClr val="tx2"/>
              </a:solidFill>
            </a:endParaRPr>
          </a:p>
        </p:txBody>
      </p:sp>
      <p:sp>
        <p:nvSpPr>
          <p:cNvPr id="17" name="Espace réservé du contenu 3"/>
          <p:cNvSpPr txBox="1">
            <a:spLocks/>
          </p:cNvSpPr>
          <p:nvPr/>
        </p:nvSpPr>
        <p:spPr>
          <a:xfrm>
            <a:off x="5364088" y="2060848"/>
            <a:ext cx="3600400" cy="4176464"/>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fr-FR" sz="2000" dirty="0" smtClean="0">
                <a:solidFill>
                  <a:schemeClr val="tx2"/>
                </a:solidFill>
              </a:rPr>
              <a:t>Estimation du nombre de NEET en 2017 :</a:t>
            </a:r>
          </a:p>
          <a:p>
            <a:pPr marL="0" indent="0">
              <a:buNone/>
            </a:pPr>
            <a:r>
              <a:rPr lang="fr-FR" sz="2000" b="1" dirty="0" smtClean="0">
                <a:solidFill>
                  <a:schemeClr val="tx2"/>
                </a:solidFill>
              </a:rPr>
              <a:t>	24 </a:t>
            </a:r>
            <a:r>
              <a:rPr lang="fr-FR" sz="2000" b="1" dirty="0">
                <a:solidFill>
                  <a:schemeClr val="tx2"/>
                </a:solidFill>
              </a:rPr>
              <a:t>056 NEET dans le Var</a:t>
            </a:r>
          </a:p>
          <a:p>
            <a:pPr marL="0" indent="0">
              <a:buNone/>
            </a:pPr>
            <a:r>
              <a:rPr lang="fr-FR" sz="2000" b="1" dirty="0" smtClean="0">
                <a:solidFill>
                  <a:schemeClr val="tx2"/>
                </a:solidFill>
              </a:rPr>
              <a:t>	52 </a:t>
            </a:r>
            <a:r>
              <a:rPr lang="fr-FR" sz="2000" b="1" dirty="0">
                <a:solidFill>
                  <a:schemeClr val="tx2"/>
                </a:solidFill>
              </a:rPr>
              <a:t>206 NEET dans </a:t>
            </a:r>
            <a:r>
              <a:rPr lang="fr-FR" sz="2000" b="1" dirty="0" smtClean="0">
                <a:solidFill>
                  <a:schemeClr val="tx2"/>
                </a:solidFill>
              </a:rPr>
              <a:t>les BDR </a:t>
            </a:r>
          </a:p>
          <a:p>
            <a:endParaRPr lang="fr-FR" sz="2000" dirty="0">
              <a:solidFill>
                <a:schemeClr val="tx2"/>
              </a:solidFill>
            </a:endParaRPr>
          </a:p>
          <a:p>
            <a:r>
              <a:rPr lang="fr-FR" sz="2000" dirty="0" smtClean="0">
                <a:solidFill>
                  <a:schemeClr val="tx2"/>
                </a:solidFill>
              </a:rPr>
              <a:t>Le nombre de jeunes renseignés sur MDFSE est de 8426</a:t>
            </a:r>
          </a:p>
          <a:p>
            <a:pPr marL="0" indent="0">
              <a:buNone/>
            </a:pPr>
            <a:endParaRPr lang="fr-FR" sz="2000" dirty="0" smtClean="0">
              <a:solidFill>
                <a:srgbClr val="FF0000"/>
              </a:solidFill>
            </a:endParaRPr>
          </a:p>
          <a:p>
            <a:r>
              <a:rPr lang="fr-FR" sz="2000" b="1" dirty="0" smtClean="0">
                <a:solidFill>
                  <a:srgbClr val="FF0000"/>
                </a:solidFill>
              </a:rPr>
              <a:t>Cela correspond à 53% du nombre conventionné qui est de 15 478 jeunes pour 105 opérations programmées </a:t>
            </a:r>
          </a:p>
          <a:p>
            <a:r>
              <a:rPr lang="fr-FR" sz="2000" dirty="0" smtClean="0">
                <a:solidFill>
                  <a:schemeClr val="tx2"/>
                </a:solidFill>
              </a:rPr>
              <a:t>10 opérations ne font l’objet d’aucune saisie, le service FSE poursuit ses efforts auprès des porteurs afin que ces derniers renseignent les données participants rapidement</a:t>
            </a:r>
          </a:p>
          <a:p>
            <a:endParaRPr lang="fr-FR" sz="2800" dirty="0" smtClean="0"/>
          </a:p>
          <a:p>
            <a:endParaRPr lang="fr-FR" sz="2800" dirty="0" smtClean="0"/>
          </a:p>
          <a:p>
            <a:pPr lvl="1"/>
            <a:endParaRPr lang="fr-FR" sz="2400" dirty="0" smtClean="0"/>
          </a:p>
        </p:txBody>
      </p:sp>
      <p:graphicFrame>
        <p:nvGraphicFramePr>
          <p:cNvPr id="10" name="Graphique 9"/>
          <p:cNvGraphicFramePr>
            <a:graphicFrameLocks/>
          </p:cNvGraphicFramePr>
          <p:nvPr>
            <p:extLst>
              <p:ext uri="{D42A27DB-BD31-4B8C-83A1-F6EECF244321}">
                <p14:modId xmlns:p14="http://schemas.microsoft.com/office/powerpoint/2010/main" val="1030392265"/>
              </p:ext>
            </p:extLst>
          </p:nvPr>
        </p:nvGraphicFramePr>
        <p:xfrm>
          <a:off x="179512" y="2060848"/>
          <a:ext cx="3528392" cy="432048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Graphique 11"/>
          <p:cNvGraphicFramePr>
            <a:graphicFrameLocks/>
          </p:cNvGraphicFramePr>
          <p:nvPr>
            <p:extLst>
              <p:ext uri="{D42A27DB-BD31-4B8C-83A1-F6EECF244321}">
                <p14:modId xmlns:p14="http://schemas.microsoft.com/office/powerpoint/2010/main" val="3887735703"/>
              </p:ext>
            </p:extLst>
          </p:nvPr>
        </p:nvGraphicFramePr>
        <p:xfrm>
          <a:off x="179511" y="1844824"/>
          <a:ext cx="5184577" cy="4392488"/>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6135344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r>
              <a:rPr lang="fr-FR" sz="3100" b="1" spc="-50" dirty="0">
                <a:solidFill>
                  <a:srgbClr val="009999"/>
                </a:solidFill>
              </a:rPr>
              <a:t>L’analyse</a:t>
            </a: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134873355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oupe 4"/>
          <p:cNvGrpSpPr/>
          <p:nvPr/>
        </p:nvGrpSpPr>
        <p:grpSpPr>
          <a:xfrm>
            <a:off x="58054" y="91555"/>
            <a:ext cx="9140975" cy="749002"/>
            <a:chOff x="3025" y="44624"/>
            <a:chExt cx="9140975" cy="749002"/>
          </a:xfrm>
        </p:grpSpPr>
        <p:pic>
          <p:nvPicPr>
            <p:cNvPr id="6"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8482757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p:cNvGrpSpPr/>
          <p:nvPr/>
        </p:nvGrpSpPr>
        <p:grpSpPr>
          <a:xfrm>
            <a:off x="3025" y="87710"/>
            <a:ext cx="9140975" cy="749002"/>
            <a:chOff x="3025" y="44624"/>
            <a:chExt cx="9140975" cy="749002"/>
          </a:xfrm>
        </p:grpSpPr>
        <p:pic>
          <p:nvPicPr>
            <p:cNvPr id="3"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5" name="Espace réservé du contenu 3"/>
          <p:cNvSpPr txBox="1">
            <a:spLocks/>
          </p:cNvSpPr>
          <p:nvPr/>
        </p:nvSpPr>
        <p:spPr>
          <a:xfrm>
            <a:off x="395536" y="1772816"/>
            <a:ext cx="4536504" cy="4752528"/>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lvl="1" indent="0">
              <a:buFont typeface="Arial" panose="020B0604020202020204" pitchFamily="34" charset="0"/>
              <a:buNone/>
            </a:pPr>
            <a:endParaRPr lang="fr-FR" sz="1200" dirty="0" smtClean="0"/>
          </a:p>
          <a:p>
            <a:r>
              <a:rPr lang="fr-FR" sz="2000" dirty="0" smtClean="0">
                <a:solidFill>
                  <a:schemeClr val="tx2"/>
                </a:solidFill>
              </a:rPr>
              <a:t>Nous accompagnons toujours davantage d’inactifs que de chômeurs. </a:t>
            </a:r>
          </a:p>
          <a:p>
            <a:endParaRPr lang="fr-FR" sz="900" dirty="0" smtClean="0">
              <a:solidFill>
                <a:schemeClr val="tx2"/>
              </a:solidFill>
            </a:endParaRPr>
          </a:p>
          <a:p>
            <a:r>
              <a:rPr lang="fr-FR" sz="2000" dirty="0" smtClean="0">
                <a:solidFill>
                  <a:schemeClr val="tx2"/>
                </a:solidFill>
              </a:rPr>
              <a:t>La </a:t>
            </a:r>
            <a:r>
              <a:rPr lang="fr-FR" sz="2000" dirty="0">
                <a:solidFill>
                  <a:schemeClr val="tx2"/>
                </a:solidFill>
              </a:rPr>
              <a:t>part des femmes baisse </a:t>
            </a:r>
            <a:r>
              <a:rPr lang="fr-FR" sz="2000" dirty="0" smtClean="0">
                <a:solidFill>
                  <a:schemeClr val="tx2"/>
                </a:solidFill>
              </a:rPr>
              <a:t>progressivement depuis </a:t>
            </a:r>
            <a:r>
              <a:rPr lang="fr-FR" sz="2000" dirty="0">
                <a:solidFill>
                  <a:schemeClr val="tx2"/>
                </a:solidFill>
              </a:rPr>
              <a:t>2018 (de 46% à </a:t>
            </a:r>
            <a:r>
              <a:rPr lang="fr-FR" sz="2000" dirty="0" smtClean="0">
                <a:solidFill>
                  <a:schemeClr val="tx2"/>
                </a:solidFill>
              </a:rPr>
              <a:t>41%)</a:t>
            </a:r>
          </a:p>
          <a:p>
            <a:endParaRPr lang="fr-FR" sz="900" dirty="0" smtClean="0">
              <a:solidFill>
                <a:schemeClr val="tx2"/>
              </a:solidFill>
            </a:endParaRPr>
          </a:p>
          <a:p>
            <a:r>
              <a:rPr lang="fr-FR" sz="2000" dirty="0">
                <a:solidFill>
                  <a:schemeClr val="tx2"/>
                </a:solidFill>
              </a:rPr>
              <a:t>Les participants d'origine étrangère représentent </a:t>
            </a:r>
            <a:r>
              <a:rPr lang="fr-FR" sz="2000" dirty="0" smtClean="0">
                <a:solidFill>
                  <a:schemeClr val="tx2"/>
                </a:solidFill>
              </a:rPr>
              <a:t>48% </a:t>
            </a:r>
            <a:r>
              <a:rPr lang="fr-FR" sz="2000" dirty="0">
                <a:solidFill>
                  <a:schemeClr val="tx2"/>
                </a:solidFill>
              </a:rPr>
              <a:t>du </a:t>
            </a:r>
            <a:r>
              <a:rPr lang="fr-FR" sz="2000" dirty="0" smtClean="0">
                <a:solidFill>
                  <a:schemeClr val="tx2"/>
                </a:solidFill>
              </a:rPr>
              <a:t>total</a:t>
            </a:r>
          </a:p>
          <a:p>
            <a:endParaRPr lang="fr-FR" sz="900" dirty="0" smtClean="0">
              <a:solidFill>
                <a:schemeClr val="tx2"/>
              </a:solidFill>
            </a:endParaRPr>
          </a:p>
          <a:p>
            <a:pPr>
              <a:lnSpc>
                <a:spcPct val="110000"/>
              </a:lnSpc>
            </a:pPr>
            <a:r>
              <a:rPr lang="fr-FR" sz="2000" dirty="0" smtClean="0">
                <a:solidFill>
                  <a:schemeClr val="tx2"/>
                </a:solidFill>
              </a:rPr>
              <a:t>La part des participants peu qualifiés passe de 53 % à 57%</a:t>
            </a:r>
            <a:endParaRPr lang="fr-FR" sz="1600" dirty="0" smtClean="0">
              <a:solidFill>
                <a:schemeClr val="tx2"/>
              </a:solidFill>
            </a:endParaRPr>
          </a:p>
          <a:p>
            <a:pPr lvl="1"/>
            <a:endParaRPr lang="fr-FR" sz="900" dirty="0" smtClean="0">
              <a:solidFill>
                <a:schemeClr val="tx2"/>
              </a:solidFill>
            </a:endParaRPr>
          </a:p>
          <a:p>
            <a:pPr marL="0" indent="0">
              <a:buFont typeface="Arial" panose="020B0604020202020204" pitchFamily="34" charset="0"/>
              <a:buNone/>
            </a:pPr>
            <a:endParaRPr lang="fr-FR" sz="1800" dirty="0" smtClean="0">
              <a:solidFill>
                <a:schemeClr val="tx2"/>
              </a:solidFill>
            </a:endParaRPr>
          </a:p>
        </p:txBody>
      </p:sp>
      <p:sp>
        <p:nvSpPr>
          <p:cNvPr id="6" name="Titre 1"/>
          <p:cNvSpPr txBox="1">
            <a:spLocks/>
          </p:cNvSpPr>
          <p:nvPr/>
        </p:nvSpPr>
        <p:spPr>
          <a:xfrm>
            <a:off x="523992" y="1005990"/>
            <a:ext cx="8229600" cy="523220"/>
          </a:xfrm>
          <a:prstGeom prst="rect">
            <a:avLst/>
          </a:prstGeom>
          <a:noFill/>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spc="-50" dirty="0">
                <a:solidFill>
                  <a:srgbClr val="009999"/>
                </a:solidFill>
              </a:rPr>
              <a:t>I</a:t>
            </a:r>
            <a:r>
              <a:rPr lang="fr-FR" sz="2800" b="1" spc="-50" dirty="0" smtClean="0">
                <a:solidFill>
                  <a:srgbClr val="009999"/>
                </a:solidFill>
              </a:rPr>
              <a:t>ndicateurs – caractéristiques des participants à l’entrée</a:t>
            </a:r>
          </a:p>
        </p:txBody>
      </p:sp>
      <p:graphicFrame>
        <p:nvGraphicFramePr>
          <p:cNvPr id="13" name="Graphique 12"/>
          <p:cNvGraphicFramePr>
            <a:graphicFrameLocks/>
          </p:cNvGraphicFramePr>
          <p:nvPr>
            <p:extLst>
              <p:ext uri="{D42A27DB-BD31-4B8C-83A1-F6EECF244321}">
                <p14:modId xmlns:p14="http://schemas.microsoft.com/office/powerpoint/2010/main" val="1047079209"/>
              </p:ext>
            </p:extLst>
          </p:nvPr>
        </p:nvGraphicFramePr>
        <p:xfrm>
          <a:off x="5580112" y="4293096"/>
          <a:ext cx="2828925" cy="192405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Graphique 13"/>
          <p:cNvGraphicFramePr>
            <a:graphicFrameLocks/>
          </p:cNvGraphicFramePr>
          <p:nvPr>
            <p:extLst>
              <p:ext uri="{D42A27DB-BD31-4B8C-83A1-F6EECF244321}">
                <p14:modId xmlns:p14="http://schemas.microsoft.com/office/powerpoint/2010/main" val="3058490922"/>
              </p:ext>
            </p:extLst>
          </p:nvPr>
        </p:nvGraphicFramePr>
        <p:xfrm>
          <a:off x="5508104" y="1844824"/>
          <a:ext cx="3024336" cy="2619375"/>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7041781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23" y="260648"/>
            <a:ext cx="5870849"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www.incubateur-aquitaine.com/wp-content/uploads/2013/09/C_logoUE_FSE_2012.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72" y="5877368"/>
            <a:ext cx="1021449" cy="864000"/>
          </a:xfrm>
          <a:prstGeom prst="rect">
            <a:avLst/>
          </a:prstGeom>
          <a:noFill/>
          <a:ln>
            <a:noFill/>
          </a:ln>
        </p:spPr>
      </p:pic>
      <p:pic>
        <p:nvPicPr>
          <p:cNvPr id="10"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40265"/>
          <a:stretch/>
        </p:blipFill>
        <p:spPr bwMode="auto">
          <a:xfrm>
            <a:off x="4549642" y="738997"/>
            <a:ext cx="4621115" cy="709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56503"/>
          <a:stretch/>
        </p:blipFill>
        <p:spPr bwMode="auto">
          <a:xfrm>
            <a:off x="-11704" y="5373216"/>
            <a:ext cx="9155704" cy="26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C:\Users\david.hericotte\Desktop\nié.png"/>
          <p:cNvPicPr>
            <a:picLocks noChangeAspect="1" noChangeArrowheads="1"/>
          </p:cNvPicPr>
          <p:nvPr/>
        </p:nvPicPr>
        <p:blipFill>
          <a:blip r:embed="rId6">
            <a:clrChange>
              <a:clrFrom>
                <a:srgbClr val="FF3366"/>
              </a:clrFrom>
              <a:clrTo>
                <a:srgbClr val="FF3366">
                  <a:alpha val="0"/>
                </a:srgbClr>
              </a:clrTo>
            </a:clrChange>
            <a:extLst>
              <a:ext uri="{BEBA8EAE-BF5A-486C-A8C5-ECC9F3942E4B}">
                <a14:imgProps xmlns:a14="http://schemas.microsoft.com/office/drawing/2010/main">
                  <a14:imgLayer r:embed="rId7">
                    <a14:imgEffect>
                      <a14:backgroundRemoval t="288" b="100000" l="0" r="100000">
                        <a14:foregroundMark x1="93903" y1="56052" x2="93903" y2="56052"/>
                        <a14:foregroundMark x1="85874" y1="76801" x2="85874" y2="76801"/>
                        <a14:foregroundMark x1="90112" y1="64121" x2="90112" y2="64121"/>
                        <a14:foregroundMark x1="70186" y1="93804" x2="70186" y2="93804"/>
                      </a14:backgroundRemoval>
                    </a14:imgEffect>
                  </a14:imgLayer>
                </a14:imgProps>
              </a:ext>
              <a:ext uri="{28A0092B-C50C-407E-A947-70E740481C1C}">
                <a14:useLocalDpi xmlns:a14="http://schemas.microsoft.com/office/drawing/2010/main" val="0"/>
              </a:ext>
            </a:extLst>
          </a:blip>
          <a:srcRect/>
          <a:stretch>
            <a:fillRect/>
          </a:stretch>
        </p:blipFill>
        <p:spPr bwMode="auto">
          <a:xfrm>
            <a:off x="-11704" y="1419499"/>
            <a:ext cx="9155704" cy="3953719"/>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descr="Afficher l'image d'origine"/>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19065" y="5661376"/>
            <a:ext cx="960701" cy="1152000"/>
          </a:xfrm>
          <a:prstGeom prst="rect">
            <a:avLst/>
          </a:prstGeom>
          <a:noFill/>
          <a:ln>
            <a:noFill/>
          </a:ln>
        </p:spPr>
      </p:pic>
      <p:pic>
        <p:nvPicPr>
          <p:cNvPr id="17" name="Image 16"/>
          <p:cNvPicPr/>
          <p:nvPr/>
        </p:nvPicPr>
        <p:blipFill>
          <a:blip r:embed="rId9">
            <a:extLst>
              <a:ext uri="{28A0092B-C50C-407E-A947-70E740481C1C}">
                <a14:useLocalDpi xmlns:a14="http://schemas.microsoft.com/office/drawing/2010/main" val="0"/>
              </a:ext>
            </a:extLst>
          </a:blip>
          <a:srcRect/>
          <a:stretch>
            <a:fillRect/>
          </a:stretch>
        </p:blipFill>
        <p:spPr bwMode="auto">
          <a:xfrm>
            <a:off x="6451033" y="476674"/>
            <a:ext cx="2657475" cy="266700"/>
          </a:xfrm>
          <a:prstGeom prst="rect">
            <a:avLst/>
          </a:prstGeom>
          <a:noFill/>
          <a:ln>
            <a:noFill/>
          </a:ln>
        </p:spPr>
      </p:pic>
      <p:graphicFrame>
        <p:nvGraphicFramePr>
          <p:cNvPr id="3" name="Diagramme 2"/>
          <p:cNvGraphicFramePr/>
          <p:nvPr>
            <p:extLst>
              <p:ext uri="{D42A27DB-BD31-4B8C-83A1-F6EECF244321}">
                <p14:modId xmlns:p14="http://schemas.microsoft.com/office/powerpoint/2010/main" val="93488125"/>
              </p:ext>
            </p:extLst>
          </p:nvPr>
        </p:nvGraphicFramePr>
        <p:xfrm>
          <a:off x="467544" y="1588270"/>
          <a:ext cx="8280920" cy="364093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Diagramme 3"/>
          <p:cNvGraphicFramePr/>
          <p:nvPr>
            <p:extLst>
              <p:ext uri="{D42A27DB-BD31-4B8C-83A1-F6EECF244321}">
                <p14:modId xmlns:p14="http://schemas.microsoft.com/office/powerpoint/2010/main" val="3583878686"/>
              </p:ext>
            </p:extLst>
          </p:nvPr>
        </p:nvGraphicFramePr>
        <p:xfrm>
          <a:off x="474212" y="1448648"/>
          <a:ext cx="7920880" cy="3780552"/>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Tree>
    <p:extLst>
      <p:ext uri="{BB962C8B-B14F-4D97-AF65-F5344CB8AC3E}">
        <p14:creationId xmlns:p14="http://schemas.microsoft.com/office/powerpoint/2010/main" val="78218796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1" name="Titre 1"/>
          <p:cNvSpPr txBox="1">
            <a:spLocks/>
          </p:cNvSpPr>
          <p:nvPr/>
        </p:nvSpPr>
        <p:spPr>
          <a:xfrm>
            <a:off x="523992" y="790547"/>
            <a:ext cx="8229600" cy="954107"/>
          </a:xfrm>
          <a:prstGeom prst="rect">
            <a:avLst/>
          </a:prstGeom>
          <a:noFill/>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spc="-50" dirty="0" smtClean="0">
                <a:solidFill>
                  <a:srgbClr val="009999"/>
                </a:solidFill>
              </a:rPr>
              <a:t>Indicateurs – situation à la sortie – effet de la crise sanitaire perceptible mais non catastrophique</a:t>
            </a:r>
          </a:p>
        </p:txBody>
      </p:sp>
      <p:sp>
        <p:nvSpPr>
          <p:cNvPr id="4" name="Espace réservé du contenu 3"/>
          <p:cNvSpPr>
            <a:spLocks noGrp="1"/>
          </p:cNvSpPr>
          <p:nvPr>
            <p:ph idx="4294967295"/>
          </p:nvPr>
        </p:nvSpPr>
        <p:spPr>
          <a:xfrm>
            <a:off x="0" y="1600200"/>
            <a:ext cx="8229600" cy="4525963"/>
          </a:xfrm>
        </p:spPr>
        <p:txBody>
          <a:bodyPr>
            <a:normAutofit/>
          </a:bodyPr>
          <a:lstStyle/>
          <a:p>
            <a:pPr marL="457200" lvl="1" indent="0">
              <a:buNone/>
            </a:pPr>
            <a:endParaRPr lang="fr-FR" sz="1200" dirty="0" smtClean="0"/>
          </a:p>
          <a:p>
            <a:endParaRPr lang="fr-FR" sz="2200" dirty="0" smtClean="0">
              <a:solidFill>
                <a:schemeClr val="tx2"/>
              </a:solidFill>
            </a:endParaRPr>
          </a:p>
        </p:txBody>
      </p:sp>
      <p:sp>
        <p:nvSpPr>
          <p:cNvPr id="10" name="Rectangle 9"/>
          <p:cNvSpPr/>
          <p:nvPr/>
        </p:nvSpPr>
        <p:spPr>
          <a:xfrm>
            <a:off x="1115616" y="3191490"/>
            <a:ext cx="6336704" cy="338554"/>
          </a:xfrm>
          <a:prstGeom prst="rect">
            <a:avLst/>
          </a:prstGeom>
        </p:spPr>
        <p:txBody>
          <a:bodyPr wrap="square">
            <a:spAutoFit/>
          </a:bodyPr>
          <a:lstStyle/>
          <a:p>
            <a:pPr algn="ctr">
              <a:defRPr sz="1800" b="1" i="0" u="none" strike="noStrike" kern="1200" baseline="0">
                <a:solidFill>
                  <a:prstClr val="black"/>
                </a:solidFill>
                <a:latin typeface="+mn-lt"/>
                <a:ea typeface="+mn-ea"/>
                <a:cs typeface="+mn-cs"/>
              </a:defRPr>
            </a:pPr>
            <a:r>
              <a:rPr lang="fr-FR" sz="1600" b="1" dirty="0">
                <a:solidFill>
                  <a:schemeClr val="tx2"/>
                </a:solidFill>
              </a:rPr>
              <a:t>Une prédominance d'emplois </a:t>
            </a:r>
            <a:r>
              <a:rPr lang="fr-FR" sz="1600" b="1" dirty="0" smtClean="0">
                <a:solidFill>
                  <a:schemeClr val="tx2"/>
                </a:solidFill>
              </a:rPr>
              <a:t>durables – participants DREETS PACA</a:t>
            </a:r>
            <a:endParaRPr lang="fr-FR" sz="1600" b="1" dirty="0">
              <a:solidFill>
                <a:schemeClr val="tx2"/>
              </a:solidFill>
            </a:endParaRPr>
          </a:p>
        </p:txBody>
      </p:sp>
      <p:sp>
        <p:nvSpPr>
          <p:cNvPr id="3" name="ZoneTexte 2"/>
          <p:cNvSpPr txBox="1"/>
          <p:nvPr/>
        </p:nvSpPr>
        <p:spPr>
          <a:xfrm>
            <a:off x="721528" y="1981013"/>
            <a:ext cx="7378863" cy="1015663"/>
          </a:xfrm>
          <a:prstGeom prst="rect">
            <a:avLst/>
          </a:prstGeom>
          <a:noFill/>
        </p:spPr>
        <p:txBody>
          <a:bodyPr wrap="square" rtlCol="0">
            <a:spAutoFit/>
          </a:bodyPr>
          <a:lstStyle/>
          <a:p>
            <a:r>
              <a:rPr lang="fr-FR" sz="2400" b="1" dirty="0" smtClean="0">
                <a:solidFill>
                  <a:srgbClr val="009999"/>
                </a:solidFill>
              </a:rPr>
              <a:t>Taux de sorties positives: 49%</a:t>
            </a:r>
          </a:p>
          <a:p>
            <a:r>
              <a:rPr lang="fr-FR" dirty="0" smtClean="0">
                <a:solidFill>
                  <a:srgbClr val="009999"/>
                </a:solidFill>
                <a:sym typeface="Wingdings" panose="05000000000000000000" pitchFamily="2" charset="2"/>
              </a:rPr>
              <a:t> Ce taux était de 52% en décembre 2020. La baisse s’explique en partie par la crise sanitaire,  qui crée un contexte peu favorable à l’embauche.</a:t>
            </a:r>
            <a:endParaRPr lang="fr-FR" dirty="0">
              <a:solidFill>
                <a:srgbClr val="009999"/>
              </a:solidFill>
            </a:endParaRPr>
          </a:p>
        </p:txBody>
      </p:sp>
      <p:graphicFrame>
        <p:nvGraphicFramePr>
          <p:cNvPr id="12" name="Graphique 11"/>
          <p:cNvGraphicFramePr>
            <a:graphicFrameLocks/>
          </p:cNvGraphicFramePr>
          <p:nvPr>
            <p:extLst>
              <p:ext uri="{D42A27DB-BD31-4B8C-83A1-F6EECF244321}">
                <p14:modId xmlns:p14="http://schemas.microsoft.com/office/powerpoint/2010/main" val="2565777580"/>
              </p:ext>
            </p:extLst>
          </p:nvPr>
        </p:nvGraphicFramePr>
        <p:xfrm>
          <a:off x="802779" y="3717032"/>
          <a:ext cx="7216359" cy="289867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3768436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5" y="87710"/>
            <a:ext cx="9140975" cy="749002"/>
            <a:chOff x="3025" y="44624"/>
            <a:chExt cx="9140975" cy="749002"/>
          </a:xfrm>
        </p:grpSpPr>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1" name="Titre 1"/>
          <p:cNvSpPr txBox="1">
            <a:spLocks/>
          </p:cNvSpPr>
          <p:nvPr/>
        </p:nvSpPr>
        <p:spPr>
          <a:xfrm>
            <a:off x="523992" y="1005990"/>
            <a:ext cx="8229600" cy="523220"/>
          </a:xfrm>
          <a:prstGeom prst="rect">
            <a:avLst/>
          </a:prstGeom>
          <a:noFill/>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spc="-50" dirty="0" smtClean="0">
                <a:solidFill>
                  <a:srgbClr val="009999"/>
                </a:solidFill>
              </a:rPr>
              <a:t>Coût par participant</a:t>
            </a:r>
            <a:endParaRPr lang="fr-FR" sz="2800" b="1" spc="-50" dirty="0">
              <a:solidFill>
                <a:srgbClr val="009999"/>
              </a:solidFill>
            </a:endParaRPr>
          </a:p>
        </p:txBody>
      </p:sp>
      <p:sp>
        <p:nvSpPr>
          <p:cNvPr id="4" name="Espace réservé du contenu 3"/>
          <p:cNvSpPr>
            <a:spLocks noGrp="1"/>
          </p:cNvSpPr>
          <p:nvPr>
            <p:ph idx="1"/>
          </p:nvPr>
        </p:nvSpPr>
        <p:spPr>
          <a:xfrm>
            <a:off x="457200" y="1988840"/>
            <a:ext cx="8229600" cy="4536504"/>
          </a:xfrm>
        </p:spPr>
        <p:txBody>
          <a:bodyPr>
            <a:normAutofit/>
          </a:bodyPr>
          <a:lstStyle/>
          <a:p>
            <a:r>
              <a:rPr lang="fr-FR" sz="2200" dirty="0" smtClean="0">
                <a:solidFill>
                  <a:schemeClr val="tx2"/>
                </a:solidFill>
              </a:rPr>
              <a:t>Le coût prévisionnel par participant pour l’UE est toujours légèrement supérieur à 1000 €:</a:t>
            </a:r>
          </a:p>
          <a:p>
            <a:endParaRPr lang="fr-FR" sz="1050" dirty="0" smtClean="0">
              <a:solidFill>
                <a:schemeClr val="tx2"/>
              </a:solidFill>
            </a:endParaRPr>
          </a:p>
          <a:p>
            <a:pPr marL="0" indent="0" algn="ctr">
              <a:buNone/>
            </a:pPr>
            <a:r>
              <a:rPr lang="fr-FR" sz="2200" dirty="0" smtClean="0">
                <a:solidFill>
                  <a:schemeClr val="tx2">
                    <a:lumMod val="60000"/>
                    <a:lumOff val="40000"/>
                  </a:schemeClr>
                </a:solidFill>
              </a:rPr>
              <a:t>               </a:t>
            </a:r>
            <a:r>
              <a:rPr lang="fr-FR" sz="2200" dirty="0" smtClean="0">
                <a:solidFill>
                  <a:srgbClr val="00B4B0"/>
                </a:solidFill>
              </a:rPr>
              <a:t>Montant UE programmé / nombre prévisionnel de participants </a:t>
            </a:r>
          </a:p>
          <a:p>
            <a:pPr marL="0" indent="0" algn="ctr">
              <a:buNone/>
            </a:pPr>
            <a:r>
              <a:rPr lang="fr-FR" sz="2200" b="1" dirty="0">
                <a:solidFill>
                  <a:srgbClr val="00B4B0"/>
                </a:solidFill>
              </a:rPr>
              <a:t>18 576 </a:t>
            </a:r>
            <a:r>
              <a:rPr lang="fr-FR" sz="2200" b="1" dirty="0" smtClean="0">
                <a:solidFill>
                  <a:srgbClr val="00B4B0"/>
                </a:solidFill>
              </a:rPr>
              <a:t>754 € / 15 813= 1 174 € </a:t>
            </a:r>
          </a:p>
          <a:p>
            <a:endParaRPr lang="fr-FR" sz="2200" dirty="0">
              <a:solidFill>
                <a:schemeClr val="tx2"/>
              </a:solidFill>
            </a:endParaRPr>
          </a:p>
          <a:p>
            <a:r>
              <a:rPr lang="fr-FR" sz="2200" dirty="0" smtClean="0">
                <a:solidFill>
                  <a:schemeClr val="tx2"/>
                </a:solidFill>
              </a:rPr>
              <a:t>Le coût réel estimé est de :</a:t>
            </a:r>
          </a:p>
          <a:p>
            <a:pPr marL="0" indent="0" algn="ctr">
              <a:buNone/>
            </a:pPr>
            <a:r>
              <a:rPr lang="fr-FR" sz="2200" dirty="0">
                <a:solidFill>
                  <a:srgbClr val="00B4B0"/>
                </a:solidFill>
              </a:rPr>
              <a:t>Montant </a:t>
            </a:r>
            <a:r>
              <a:rPr lang="fr-FR" sz="2200" dirty="0" smtClean="0">
                <a:solidFill>
                  <a:srgbClr val="00B4B0"/>
                </a:solidFill>
              </a:rPr>
              <a:t>UE déclaré </a:t>
            </a:r>
            <a:r>
              <a:rPr lang="fr-FR" sz="2200" dirty="0">
                <a:solidFill>
                  <a:srgbClr val="00B4B0"/>
                </a:solidFill>
              </a:rPr>
              <a:t>bilan / nombre de participants sortis</a:t>
            </a:r>
          </a:p>
          <a:p>
            <a:pPr marL="0" indent="0" algn="ctr">
              <a:buNone/>
            </a:pPr>
            <a:r>
              <a:rPr lang="fr-FR" sz="2200" b="1" dirty="0">
                <a:solidFill>
                  <a:srgbClr val="00B4B0"/>
                </a:solidFill>
              </a:rPr>
              <a:t>777 </a:t>
            </a:r>
            <a:r>
              <a:rPr lang="fr-FR" sz="2200" b="1" dirty="0" smtClean="0">
                <a:solidFill>
                  <a:srgbClr val="00B4B0"/>
                </a:solidFill>
              </a:rPr>
              <a:t>5485 € </a:t>
            </a:r>
            <a:r>
              <a:rPr lang="fr-FR" sz="2200" b="1" dirty="0">
                <a:solidFill>
                  <a:srgbClr val="00B4B0"/>
                </a:solidFill>
              </a:rPr>
              <a:t>/ </a:t>
            </a:r>
            <a:r>
              <a:rPr lang="fr-FR" sz="2200" b="1" dirty="0" smtClean="0">
                <a:solidFill>
                  <a:srgbClr val="00B4B0"/>
                </a:solidFill>
              </a:rPr>
              <a:t>6 990 = 1 112, 37 €</a:t>
            </a:r>
            <a:endParaRPr lang="fr-FR" sz="2200" b="1" dirty="0">
              <a:solidFill>
                <a:srgbClr val="00B4B0"/>
              </a:solidFill>
            </a:endParaRPr>
          </a:p>
          <a:p>
            <a:pPr marL="0" indent="0" algn="ctr">
              <a:buNone/>
            </a:pPr>
            <a:r>
              <a:rPr lang="fr-FR" sz="1800" dirty="0" smtClean="0">
                <a:solidFill>
                  <a:srgbClr val="00B4B0"/>
                </a:solidFill>
              </a:rPr>
              <a:t>Ce </a:t>
            </a:r>
            <a:r>
              <a:rPr lang="fr-FR" sz="1800" dirty="0">
                <a:solidFill>
                  <a:srgbClr val="00B4B0"/>
                </a:solidFill>
              </a:rPr>
              <a:t>montant est basé sur les montants déclarés des </a:t>
            </a:r>
            <a:r>
              <a:rPr lang="fr-FR" sz="1800" dirty="0" smtClean="0">
                <a:solidFill>
                  <a:srgbClr val="00B4B0"/>
                </a:solidFill>
              </a:rPr>
              <a:t>44 </a:t>
            </a:r>
            <a:r>
              <a:rPr lang="fr-FR" sz="1800" dirty="0">
                <a:solidFill>
                  <a:srgbClr val="00B4B0"/>
                </a:solidFill>
              </a:rPr>
              <a:t>opérations achevées et </a:t>
            </a:r>
            <a:r>
              <a:rPr lang="fr-FR" sz="1800" dirty="0" smtClean="0">
                <a:solidFill>
                  <a:srgbClr val="00B4B0"/>
                </a:solidFill>
              </a:rPr>
              <a:t>ne reflète pas exactement la réalité puisque pour les opérations longues, les participants peuvent avoir achevé leurs parcours sans que le projet ne soit terminé</a:t>
            </a:r>
            <a:endParaRPr lang="fr-FR" sz="1800" dirty="0">
              <a:solidFill>
                <a:srgbClr val="00B4B0"/>
              </a:solidFill>
            </a:endParaRPr>
          </a:p>
          <a:p>
            <a:pPr marL="0" indent="0">
              <a:buNone/>
            </a:pPr>
            <a:endParaRPr lang="fr-FR" dirty="0" smtClean="0">
              <a:solidFill>
                <a:srgbClr val="FF0000"/>
              </a:solidFill>
            </a:endParaRPr>
          </a:p>
        </p:txBody>
      </p:sp>
    </p:spTree>
    <p:extLst>
      <p:ext uri="{BB962C8B-B14F-4D97-AF65-F5344CB8AC3E}">
        <p14:creationId xmlns:p14="http://schemas.microsoft.com/office/powerpoint/2010/main" val="2208624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23" y="260648"/>
            <a:ext cx="5870849"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www.incubateur-aquitaine.com/wp-content/uploads/2013/09/C_logoUE_FSE_2012.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72" y="5877368"/>
            <a:ext cx="1021449" cy="864000"/>
          </a:xfrm>
          <a:prstGeom prst="rect">
            <a:avLst/>
          </a:prstGeom>
          <a:noFill/>
          <a:ln>
            <a:noFill/>
          </a:ln>
        </p:spPr>
      </p:pic>
      <p:pic>
        <p:nvPicPr>
          <p:cNvPr id="10"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40265"/>
          <a:stretch/>
        </p:blipFill>
        <p:spPr bwMode="auto">
          <a:xfrm>
            <a:off x="4549642" y="738997"/>
            <a:ext cx="4621115" cy="709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56503"/>
          <a:stretch/>
        </p:blipFill>
        <p:spPr bwMode="auto">
          <a:xfrm>
            <a:off x="-11704" y="5373216"/>
            <a:ext cx="9155704" cy="26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C:\Users\david.hericotte\Desktop\nié.png"/>
          <p:cNvPicPr>
            <a:picLocks noChangeAspect="1" noChangeArrowheads="1"/>
          </p:cNvPicPr>
          <p:nvPr/>
        </p:nvPicPr>
        <p:blipFill>
          <a:blip r:embed="rId6">
            <a:clrChange>
              <a:clrFrom>
                <a:srgbClr val="FF3366"/>
              </a:clrFrom>
              <a:clrTo>
                <a:srgbClr val="FF3366">
                  <a:alpha val="0"/>
                </a:srgbClr>
              </a:clrTo>
            </a:clrChange>
            <a:extLst>
              <a:ext uri="{BEBA8EAE-BF5A-486C-A8C5-ECC9F3942E4B}">
                <a14:imgProps xmlns:a14="http://schemas.microsoft.com/office/drawing/2010/main">
                  <a14:imgLayer r:embed="rId7">
                    <a14:imgEffect>
                      <a14:backgroundRemoval t="288" b="100000" l="0" r="100000">
                        <a14:foregroundMark x1="93903" y1="56052" x2="93903" y2="56052"/>
                        <a14:foregroundMark x1="85874" y1="76801" x2="85874" y2="76801"/>
                        <a14:foregroundMark x1="90112" y1="64121" x2="90112" y2="64121"/>
                        <a14:foregroundMark x1="70186" y1="93804" x2="70186" y2="93804"/>
                      </a14:backgroundRemoval>
                    </a14:imgEffect>
                  </a14:imgLayer>
                </a14:imgProps>
              </a:ext>
              <a:ext uri="{28A0092B-C50C-407E-A947-70E740481C1C}">
                <a14:useLocalDpi xmlns:a14="http://schemas.microsoft.com/office/drawing/2010/main" val="0"/>
              </a:ext>
            </a:extLst>
          </a:blip>
          <a:srcRect/>
          <a:stretch>
            <a:fillRect/>
          </a:stretch>
        </p:blipFill>
        <p:spPr bwMode="auto">
          <a:xfrm>
            <a:off x="-11704" y="1419499"/>
            <a:ext cx="9155704" cy="3953719"/>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descr="Afficher l'image d'origine"/>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19065" y="5661376"/>
            <a:ext cx="960701" cy="1152000"/>
          </a:xfrm>
          <a:prstGeom prst="rect">
            <a:avLst/>
          </a:prstGeom>
          <a:noFill/>
          <a:ln>
            <a:noFill/>
          </a:ln>
        </p:spPr>
      </p:pic>
      <p:pic>
        <p:nvPicPr>
          <p:cNvPr id="17" name="Image 16"/>
          <p:cNvPicPr/>
          <p:nvPr/>
        </p:nvPicPr>
        <p:blipFill>
          <a:blip r:embed="rId9">
            <a:extLst>
              <a:ext uri="{28A0092B-C50C-407E-A947-70E740481C1C}">
                <a14:useLocalDpi xmlns:a14="http://schemas.microsoft.com/office/drawing/2010/main" val="0"/>
              </a:ext>
            </a:extLst>
          </a:blip>
          <a:srcRect/>
          <a:stretch>
            <a:fillRect/>
          </a:stretch>
        </p:blipFill>
        <p:spPr bwMode="auto">
          <a:xfrm>
            <a:off x="6451033" y="476674"/>
            <a:ext cx="2657475" cy="266700"/>
          </a:xfrm>
          <a:prstGeom prst="rect">
            <a:avLst/>
          </a:prstGeom>
          <a:noFill/>
          <a:ln>
            <a:noFill/>
          </a:ln>
        </p:spPr>
      </p:pic>
      <p:graphicFrame>
        <p:nvGraphicFramePr>
          <p:cNvPr id="3" name="Diagramme 2"/>
          <p:cNvGraphicFramePr/>
          <p:nvPr>
            <p:extLst>
              <p:ext uri="{D42A27DB-BD31-4B8C-83A1-F6EECF244321}">
                <p14:modId xmlns:p14="http://schemas.microsoft.com/office/powerpoint/2010/main" val="4022960003"/>
              </p:ext>
            </p:extLst>
          </p:nvPr>
        </p:nvGraphicFramePr>
        <p:xfrm>
          <a:off x="467544" y="1588270"/>
          <a:ext cx="8280920" cy="364093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Diagramme 3"/>
          <p:cNvGraphicFramePr/>
          <p:nvPr>
            <p:extLst>
              <p:ext uri="{D42A27DB-BD31-4B8C-83A1-F6EECF244321}">
                <p14:modId xmlns:p14="http://schemas.microsoft.com/office/powerpoint/2010/main" val="492107184"/>
              </p:ext>
            </p:extLst>
          </p:nvPr>
        </p:nvGraphicFramePr>
        <p:xfrm>
          <a:off x="474212" y="1448648"/>
          <a:ext cx="7920880" cy="3780552"/>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Tree>
    <p:extLst>
      <p:ext uri="{BB962C8B-B14F-4D97-AF65-F5344CB8AC3E}">
        <p14:creationId xmlns:p14="http://schemas.microsoft.com/office/powerpoint/2010/main" val="405207290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0" name="Titre 1"/>
          <p:cNvSpPr>
            <a:spLocks noGrp="1"/>
          </p:cNvSpPr>
          <p:nvPr>
            <p:ph type="title"/>
          </p:nvPr>
        </p:nvSpPr>
        <p:spPr>
          <a:xfrm>
            <a:off x="484024" y="860377"/>
            <a:ext cx="8229600" cy="1246495"/>
          </a:xfrm>
          <a:noFill/>
        </p:spPr>
        <p:txBody>
          <a:bodyPr vert="horz" wrap="square" lIns="91440" tIns="45720" rIns="91440" bIns="45720" rtlCol="0" anchor="ctr">
            <a:spAutoFit/>
          </a:bodyPr>
          <a:lstStyle/>
          <a:p>
            <a:r>
              <a:rPr lang="fr-FR" sz="2500" spc="-50" dirty="0">
                <a:solidFill>
                  <a:srgbClr val="009999"/>
                </a:solidFill>
              </a:rPr>
              <a:t>AXE </a:t>
            </a:r>
            <a:r>
              <a:rPr lang="fr-FR" sz="2500" spc="-50" dirty="0" smtClean="0">
                <a:solidFill>
                  <a:srgbClr val="009999"/>
                </a:solidFill>
              </a:rPr>
              <a:t>1</a:t>
            </a:r>
            <a:r>
              <a:rPr lang="fr-FR" sz="2500" spc="-50" dirty="0">
                <a:solidFill>
                  <a:srgbClr val="009999"/>
                </a:solidFill>
              </a:rPr>
              <a:t/>
            </a:r>
            <a:br>
              <a:rPr lang="fr-FR" sz="2500" spc="-50" dirty="0">
                <a:solidFill>
                  <a:srgbClr val="009999"/>
                </a:solidFill>
              </a:rPr>
            </a:br>
            <a:r>
              <a:rPr lang="fr-FR" sz="2500" i="1" spc="-50" dirty="0">
                <a:solidFill>
                  <a:srgbClr val="009999"/>
                </a:solidFill>
              </a:rPr>
              <a:t>É</a:t>
            </a:r>
            <a:r>
              <a:rPr lang="fr-FR" sz="2500" i="1" spc="-50" dirty="0" smtClean="0">
                <a:solidFill>
                  <a:srgbClr val="009999"/>
                </a:solidFill>
              </a:rPr>
              <a:t>tat d’avancement de la programmation: </a:t>
            </a:r>
            <a:r>
              <a:rPr lang="fr-FR" sz="2500" i="1" spc="-50" dirty="0">
                <a:solidFill>
                  <a:srgbClr val="009999"/>
                </a:solidFill>
              </a:rPr>
              <a:t>base maquette non révisée</a:t>
            </a:r>
          </a:p>
        </p:txBody>
      </p:sp>
      <p:graphicFrame>
        <p:nvGraphicFramePr>
          <p:cNvPr id="2" name="Tableau 1"/>
          <p:cNvGraphicFramePr>
            <a:graphicFrameLocks noGrp="1"/>
          </p:cNvGraphicFramePr>
          <p:nvPr>
            <p:extLst>
              <p:ext uri="{D42A27DB-BD31-4B8C-83A1-F6EECF244321}">
                <p14:modId xmlns:p14="http://schemas.microsoft.com/office/powerpoint/2010/main" val="2305109919"/>
              </p:ext>
            </p:extLst>
          </p:nvPr>
        </p:nvGraphicFramePr>
        <p:xfrm>
          <a:off x="344065" y="2204864"/>
          <a:ext cx="8568955" cy="3816427"/>
        </p:xfrm>
        <a:graphic>
          <a:graphicData uri="http://schemas.openxmlformats.org/drawingml/2006/table">
            <a:tbl>
              <a:tblPr/>
              <a:tblGrid>
                <a:gridCol w="1081766"/>
                <a:gridCol w="766607"/>
                <a:gridCol w="477000"/>
                <a:gridCol w="477000"/>
                <a:gridCol w="570696"/>
                <a:gridCol w="715498"/>
                <a:gridCol w="630320"/>
                <a:gridCol w="630320"/>
                <a:gridCol w="477000"/>
                <a:gridCol w="477000"/>
                <a:gridCol w="655874"/>
                <a:gridCol w="655874"/>
                <a:gridCol w="477000"/>
                <a:gridCol w="477000"/>
              </a:tblGrid>
              <a:tr h="336250">
                <a:tc>
                  <a:txBody>
                    <a:bodyPr/>
                    <a:lstStyle/>
                    <a:p>
                      <a:pPr algn="l" fontAlgn="b"/>
                      <a:endParaRPr lang="fr-FR" sz="700" b="0" i="0" u="none" strike="noStrike" dirty="0">
                        <a:solidFill>
                          <a:srgbClr val="000000"/>
                        </a:solidFill>
                        <a:effectLst/>
                        <a:latin typeface="Calibri"/>
                      </a:endParaRPr>
                    </a:p>
                  </a:txBody>
                  <a:tcPr marL="6383" marR="6383" marT="6383" marB="0" anchor="b">
                    <a:lnL>
                      <a:noFill/>
                    </a:lnL>
                    <a:lnR>
                      <a:noFill/>
                    </a:lnR>
                    <a:lnT>
                      <a:noFill/>
                    </a:lnT>
                    <a:lnB>
                      <a:noFill/>
                    </a:lnB>
                  </a:tcPr>
                </a:tc>
                <a:tc>
                  <a:txBody>
                    <a:bodyPr/>
                    <a:lstStyle/>
                    <a:p>
                      <a:pPr algn="l" fontAlgn="b"/>
                      <a:endParaRPr lang="fr-FR" sz="700" b="0" i="0" u="none" strike="noStrike" dirty="0">
                        <a:solidFill>
                          <a:srgbClr val="000000"/>
                        </a:solidFill>
                        <a:effectLst/>
                        <a:latin typeface="Calibri"/>
                      </a:endParaRPr>
                    </a:p>
                  </a:txBody>
                  <a:tcPr marL="6383" marR="6383" marT="6383"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700" b="0" i="0" u="none" strike="noStrike" dirty="0">
                        <a:solidFill>
                          <a:srgbClr val="000000"/>
                        </a:solidFill>
                        <a:effectLst/>
                        <a:latin typeface="Calibri"/>
                      </a:endParaRPr>
                    </a:p>
                  </a:txBody>
                  <a:tcPr marL="6383" marR="6383" marT="6383"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700" b="0" i="0" u="none" strike="noStrike" dirty="0">
                        <a:solidFill>
                          <a:srgbClr val="000000"/>
                        </a:solidFill>
                        <a:effectLst/>
                        <a:latin typeface="Calibri"/>
                      </a:endParaRPr>
                    </a:p>
                  </a:txBody>
                  <a:tcPr marL="6383" marR="6383" marT="6383"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700" b="0" i="0" u="none" strike="noStrike" dirty="0">
                        <a:solidFill>
                          <a:srgbClr val="000000"/>
                        </a:solidFill>
                        <a:effectLst/>
                        <a:latin typeface="Calibri"/>
                      </a:endParaRPr>
                    </a:p>
                  </a:txBody>
                  <a:tcPr marL="6383" marR="6383" marT="6383"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700" b="0" i="0" u="none" strike="noStrike" dirty="0">
                        <a:solidFill>
                          <a:srgbClr val="000000"/>
                        </a:solidFill>
                        <a:effectLst/>
                        <a:latin typeface="Calibri"/>
                      </a:endParaRPr>
                    </a:p>
                  </a:txBody>
                  <a:tcPr marL="6383" marR="6383" marT="63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fr-FR" sz="700" b="0" i="0" u="none" strike="noStrike" dirty="0">
                        <a:solidFill>
                          <a:srgbClr val="000000"/>
                        </a:solidFill>
                        <a:effectLst/>
                        <a:latin typeface="Calibri"/>
                      </a:endParaRPr>
                    </a:p>
                  </a:txBody>
                  <a:tcPr marL="6383" marR="6383" marT="63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fr-FR" sz="700" b="0" i="0" u="none" strike="noStrike" dirty="0">
                        <a:solidFill>
                          <a:srgbClr val="000000"/>
                        </a:solidFill>
                        <a:effectLst/>
                        <a:latin typeface="Calibri"/>
                      </a:endParaRPr>
                    </a:p>
                  </a:txBody>
                  <a:tcPr marL="6383" marR="6383" marT="63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fr-FR" sz="700" b="0" i="0" u="none" strike="noStrike" dirty="0">
                        <a:solidFill>
                          <a:srgbClr val="000000"/>
                        </a:solidFill>
                        <a:effectLst/>
                        <a:latin typeface="Calibri"/>
                      </a:endParaRPr>
                    </a:p>
                  </a:txBody>
                  <a:tcPr marL="6383" marR="6383" marT="6383"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700" b="0" i="0" u="none" strike="noStrike" dirty="0">
                        <a:solidFill>
                          <a:srgbClr val="000000"/>
                        </a:solidFill>
                        <a:effectLst/>
                        <a:latin typeface="Calibri"/>
                      </a:endParaRPr>
                    </a:p>
                  </a:txBody>
                  <a:tcPr marL="6383" marR="6383" marT="6383"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700" b="0" i="0" u="none" strike="noStrike" dirty="0">
                        <a:solidFill>
                          <a:srgbClr val="000000"/>
                        </a:solidFill>
                        <a:effectLst/>
                        <a:latin typeface="Calibri"/>
                      </a:endParaRPr>
                    </a:p>
                  </a:txBody>
                  <a:tcPr marL="6383" marR="6383" marT="63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fr-FR" sz="700" b="0" i="0" u="none" strike="noStrike" dirty="0">
                        <a:solidFill>
                          <a:srgbClr val="000000"/>
                        </a:solidFill>
                        <a:effectLst/>
                        <a:latin typeface="Calibri"/>
                      </a:endParaRPr>
                    </a:p>
                  </a:txBody>
                  <a:tcPr marL="6383" marR="6383" marT="63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fr-FR" sz="700" b="0" i="0" u="none" strike="noStrike" dirty="0">
                        <a:solidFill>
                          <a:srgbClr val="000000"/>
                        </a:solidFill>
                        <a:effectLst/>
                        <a:latin typeface="Calibri"/>
                      </a:endParaRPr>
                    </a:p>
                  </a:txBody>
                  <a:tcPr marL="6383" marR="6383" marT="63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fr-FR" sz="700" b="0" i="0" u="none" strike="noStrike" dirty="0">
                        <a:solidFill>
                          <a:srgbClr val="000000"/>
                        </a:solidFill>
                        <a:effectLst/>
                        <a:latin typeface="Calibri"/>
                      </a:endParaRPr>
                    </a:p>
                  </a:txBody>
                  <a:tcPr marL="6383" marR="6383" marT="6383" marB="0" anchor="b">
                    <a:lnL>
                      <a:noFill/>
                    </a:lnL>
                    <a:lnR>
                      <a:noFill/>
                    </a:lnR>
                    <a:lnT>
                      <a:noFill/>
                    </a:lnT>
                    <a:lnB w="6350" cap="flat" cmpd="sng" algn="ctr">
                      <a:solidFill>
                        <a:srgbClr val="000000"/>
                      </a:solidFill>
                      <a:prstDash val="solid"/>
                      <a:round/>
                      <a:headEnd type="none" w="med" len="med"/>
                      <a:tailEnd type="none" w="med" len="med"/>
                    </a:lnB>
                  </a:tcPr>
                </a:tc>
              </a:tr>
              <a:tr h="336250">
                <a:tc rowSpan="2">
                  <a:txBody>
                    <a:bodyPr/>
                    <a:lstStyle/>
                    <a:p>
                      <a:pPr algn="ctr" fontAlgn="ctr"/>
                      <a:endParaRPr lang="fr-FR" sz="700" b="1" i="0" u="none" strike="noStrike" dirty="0">
                        <a:solidFill>
                          <a:srgbClr val="000000"/>
                        </a:solidFill>
                        <a:effectLst/>
                        <a:latin typeface="Calibri"/>
                      </a:endParaRPr>
                    </a:p>
                  </a:txBody>
                  <a:tcPr marL="6383" marR="6383" marT="6383"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rowSpan="2">
                  <a:txBody>
                    <a:bodyPr/>
                    <a:lstStyle/>
                    <a:p>
                      <a:pPr algn="ctr" fontAlgn="ctr"/>
                      <a:r>
                        <a:rPr lang="fr-FR" sz="700" b="1" i="0" u="none" strike="noStrike" dirty="0">
                          <a:solidFill>
                            <a:srgbClr val="FFFFFF"/>
                          </a:solidFill>
                          <a:effectLst/>
                          <a:latin typeface="Calibri"/>
                        </a:rPr>
                        <a:t>Montant subvention globale </a:t>
                      </a:r>
                    </a:p>
                  </a:txBody>
                  <a:tcPr marL="6383" marR="6383" marT="638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gridSpan="2">
                  <a:txBody>
                    <a:bodyPr/>
                    <a:lstStyle/>
                    <a:p>
                      <a:pPr algn="ctr" fontAlgn="ctr"/>
                      <a:r>
                        <a:rPr lang="fr-FR" sz="700" b="1" i="0" u="none" strike="noStrike" dirty="0">
                          <a:solidFill>
                            <a:srgbClr val="FFFFFF"/>
                          </a:solidFill>
                          <a:effectLst/>
                          <a:latin typeface="Calibri"/>
                        </a:rPr>
                        <a:t>Conventionné</a:t>
                      </a:r>
                    </a:p>
                  </a:txBody>
                  <a:tcPr marL="6383" marR="6383" marT="638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rowSpan="2">
                  <a:txBody>
                    <a:bodyPr/>
                    <a:lstStyle/>
                    <a:p>
                      <a:pPr algn="ctr" fontAlgn="ctr"/>
                      <a:r>
                        <a:rPr lang="fr-FR" sz="700" b="1" i="0" u="none" strike="noStrike" dirty="0">
                          <a:solidFill>
                            <a:srgbClr val="FFFFFF"/>
                          </a:solidFill>
                          <a:effectLst/>
                          <a:latin typeface="Calibri"/>
                        </a:rPr>
                        <a:t>Reste à programmer</a:t>
                      </a:r>
                    </a:p>
                  </a:txBody>
                  <a:tcPr marL="6383" marR="6383" marT="638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rowSpan="2">
                  <a:txBody>
                    <a:bodyPr/>
                    <a:lstStyle/>
                    <a:p>
                      <a:pPr algn="ctr" fontAlgn="ctr"/>
                      <a:r>
                        <a:rPr lang="fr-FR" sz="700" b="1" i="0" u="none" strike="noStrike" dirty="0">
                          <a:solidFill>
                            <a:srgbClr val="FFFFFF"/>
                          </a:solidFill>
                          <a:effectLst/>
                          <a:latin typeface="Calibri"/>
                        </a:rPr>
                        <a:t>Taux de programmation</a:t>
                      </a:r>
                    </a:p>
                  </a:txBody>
                  <a:tcPr marL="6383" marR="6383"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gridSpan="2">
                  <a:txBody>
                    <a:bodyPr/>
                    <a:lstStyle/>
                    <a:p>
                      <a:pPr algn="ctr" fontAlgn="ctr"/>
                      <a:r>
                        <a:rPr lang="fr-FR" sz="700" b="1" i="0" u="none" strike="noStrike" dirty="0">
                          <a:solidFill>
                            <a:srgbClr val="FFFFFF"/>
                          </a:solidFill>
                          <a:effectLst/>
                          <a:latin typeface="Calibri"/>
                        </a:rPr>
                        <a:t>Recevable + Déposé</a:t>
                      </a:r>
                    </a:p>
                  </a:txBody>
                  <a:tcPr marL="6383" marR="6383"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gridSpan="2">
                  <a:txBody>
                    <a:bodyPr/>
                    <a:lstStyle/>
                    <a:p>
                      <a:pPr algn="ctr" fontAlgn="ctr"/>
                      <a:r>
                        <a:rPr lang="fr-FR" sz="700" b="1" i="0" u="none" strike="noStrike" dirty="0">
                          <a:solidFill>
                            <a:srgbClr val="FFFFFF"/>
                          </a:solidFill>
                          <a:effectLst/>
                          <a:latin typeface="Calibri"/>
                        </a:rPr>
                        <a:t>Instruit</a:t>
                      </a:r>
                    </a:p>
                  </a:txBody>
                  <a:tcPr marL="6383" marR="6383"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gridSpan="2">
                  <a:txBody>
                    <a:bodyPr/>
                    <a:lstStyle/>
                    <a:p>
                      <a:pPr algn="ctr" fontAlgn="ctr"/>
                      <a:r>
                        <a:rPr lang="fr-FR" sz="700" b="1" i="0" u="none" strike="noStrike" dirty="0">
                          <a:solidFill>
                            <a:srgbClr val="FFFFFF"/>
                          </a:solidFill>
                          <a:effectLst/>
                          <a:latin typeface="Calibri"/>
                        </a:rPr>
                        <a:t>Total Potentiel</a:t>
                      </a:r>
                    </a:p>
                  </a:txBody>
                  <a:tcPr marL="6383" marR="6383"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a:txBody>
                    <a:bodyPr/>
                    <a:lstStyle/>
                    <a:p>
                      <a:pPr algn="ctr" fontAlgn="ctr"/>
                      <a:r>
                        <a:rPr lang="fr-FR" sz="700" b="1" i="0" u="none" strike="noStrike" dirty="0">
                          <a:solidFill>
                            <a:srgbClr val="FFFFFF"/>
                          </a:solidFill>
                          <a:effectLst/>
                          <a:latin typeface="Calibri"/>
                        </a:rPr>
                        <a:t>TOTAL</a:t>
                      </a:r>
                    </a:p>
                  </a:txBody>
                  <a:tcPr marL="6383" marR="6383"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700" b="1" i="0" u="none" strike="noStrike" dirty="0">
                          <a:solidFill>
                            <a:srgbClr val="FFFFFF"/>
                          </a:solidFill>
                          <a:effectLst/>
                          <a:latin typeface="Calibri"/>
                        </a:rPr>
                        <a:t> </a:t>
                      </a:r>
                    </a:p>
                  </a:txBody>
                  <a:tcPr marL="6383" marR="6383" marT="638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4BACC6"/>
                    </a:solidFill>
                  </a:tcPr>
                </a:tc>
              </a:tr>
              <a:tr h="1798927">
                <a:tc vMerge="1">
                  <a:txBody>
                    <a:bodyPr/>
                    <a:lstStyle/>
                    <a:p>
                      <a:endParaRPr lang="fr-FR"/>
                    </a:p>
                  </a:txBody>
                  <a:tcPr/>
                </a:tc>
                <a:tc vMerge="1">
                  <a:txBody>
                    <a:bodyPr/>
                    <a:lstStyle/>
                    <a:p>
                      <a:endParaRPr lang="fr-FR"/>
                    </a:p>
                  </a:txBody>
                  <a:tcPr/>
                </a:tc>
                <a:tc>
                  <a:txBody>
                    <a:bodyPr/>
                    <a:lstStyle/>
                    <a:p>
                      <a:pPr algn="ctr" fontAlgn="ctr"/>
                      <a:r>
                        <a:rPr lang="fr-FR" sz="700" b="1" i="0" u="none" strike="noStrike" dirty="0">
                          <a:solidFill>
                            <a:srgbClr val="FFFFFF"/>
                          </a:solidFill>
                          <a:effectLst/>
                          <a:latin typeface="Calibri"/>
                        </a:rPr>
                        <a:t>Nombre de dossiers</a:t>
                      </a:r>
                    </a:p>
                  </a:txBody>
                  <a:tcPr marL="6383" marR="6383" marT="638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700" b="1" i="0" u="none" strike="noStrike" dirty="0">
                          <a:solidFill>
                            <a:srgbClr val="FFFFFF"/>
                          </a:solidFill>
                          <a:effectLst/>
                          <a:latin typeface="Calibri"/>
                        </a:rPr>
                        <a:t>Montant</a:t>
                      </a:r>
                    </a:p>
                  </a:txBody>
                  <a:tcPr marL="6383" marR="6383" marT="6383"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vMerge="1">
                  <a:txBody>
                    <a:bodyPr/>
                    <a:lstStyle/>
                    <a:p>
                      <a:endParaRPr lang="fr-FR"/>
                    </a:p>
                  </a:txBody>
                  <a:tcPr/>
                </a:tc>
                <a:tc vMerge="1">
                  <a:txBody>
                    <a:bodyPr/>
                    <a:lstStyle/>
                    <a:p>
                      <a:endParaRPr lang="fr-FR"/>
                    </a:p>
                  </a:txBody>
                  <a:tcPr/>
                </a:tc>
                <a:tc>
                  <a:txBody>
                    <a:bodyPr/>
                    <a:lstStyle/>
                    <a:p>
                      <a:pPr algn="ctr" fontAlgn="ctr"/>
                      <a:r>
                        <a:rPr lang="fr-FR" sz="700" b="1" i="0" u="none" strike="noStrike" dirty="0">
                          <a:solidFill>
                            <a:srgbClr val="FFFFFF"/>
                          </a:solidFill>
                          <a:effectLst/>
                          <a:latin typeface="Calibri"/>
                        </a:rPr>
                        <a:t>Nombre de dossiers</a:t>
                      </a:r>
                    </a:p>
                  </a:txBody>
                  <a:tcPr marL="6383" marR="6383"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700" b="1" i="0" u="none" strike="noStrike" dirty="0">
                          <a:solidFill>
                            <a:srgbClr val="FFFFFF"/>
                          </a:solidFill>
                          <a:effectLst/>
                          <a:latin typeface="Calibri"/>
                        </a:rPr>
                        <a:t>Montant</a:t>
                      </a:r>
                    </a:p>
                  </a:txBody>
                  <a:tcPr marL="6383" marR="6383"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700" b="1" i="0" u="none" strike="noStrike" dirty="0">
                          <a:solidFill>
                            <a:srgbClr val="FFFFFF"/>
                          </a:solidFill>
                          <a:effectLst/>
                          <a:latin typeface="Calibri"/>
                        </a:rPr>
                        <a:t>Nombre de dossiers</a:t>
                      </a:r>
                    </a:p>
                  </a:txBody>
                  <a:tcPr marL="6383" marR="6383"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700" b="1" i="0" u="none" strike="noStrike" dirty="0">
                          <a:solidFill>
                            <a:srgbClr val="FFFFFF"/>
                          </a:solidFill>
                          <a:effectLst/>
                          <a:latin typeface="Calibri"/>
                        </a:rPr>
                        <a:t>Montant</a:t>
                      </a:r>
                    </a:p>
                  </a:txBody>
                  <a:tcPr marL="6383" marR="6383"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700" b="1" i="0" u="none" strike="noStrike" dirty="0">
                          <a:solidFill>
                            <a:srgbClr val="FFFFFF"/>
                          </a:solidFill>
                          <a:effectLst/>
                          <a:latin typeface="Calibri"/>
                        </a:rPr>
                        <a:t>Nombre de dossiers</a:t>
                      </a:r>
                    </a:p>
                  </a:txBody>
                  <a:tcPr marL="6383" marR="6383"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700" b="1" i="0" u="none" strike="noStrike" dirty="0">
                          <a:solidFill>
                            <a:srgbClr val="FFFFFF"/>
                          </a:solidFill>
                          <a:effectLst/>
                          <a:latin typeface="Calibri"/>
                        </a:rPr>
                        <a:t>Montant</a:t>
                      </a:r>
                    </a:p>
                  </a:txBody>
                  <a:tcPr marL="6383" marR="6383"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700" b="1" i="0" u="none" strike="noStrike" dirty="0">
                          <a:solidFill>
                            <a:srgbClr val="FFFFFF"/>
                          </a:solidFill>
                          <a:effectLst/>
                          <a:latin typeface="Calibri"/>
                        </a:rPr>
                        <a:t>convention + potentiel</a:t>
                      </a:r>
                    </a:p>
                  </a:txBody>
                  <a:tcPr marL="6383" marR="6383"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700" b="1" i="0" u="none" strike="noStrike" dirty="0">
                          <a:solidFill>
                            <a:srgbClr val="FFFFFF"/>
                          </a:solidFill>
                          <a:effectLst/>
                          <a:latin typeface="Calibri"/>
                        </a:rPr>
                        <a:t>Taux de programmation théorique</a:t>
                      </a:r>
                    </a:p>
                  </a:txBody>
                  <a:tcPr marL="6383" marR="6383" marT="6383"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4BACC6"/>
                    </a:solidFill>
                  </a:tcPr>
                </a:tc>
              </a:tr>
              <a:tr h="336250">
                <a:tc>
                  <a:txBody>
                    <a:bodyPr/>
                    <a:lstStyle/>
                    <a:p>
                      <a:pPr algn="l" fontAlgn="ctr"/>
                      <a:r>
                        <a:rPr lang="fr-FR" sz="700" b="0" i="0" u="none" strike="noStrike" dirty="0">
                          <a:solidFill>
                            <a:srgbClr val="000000"/>
                          </a:solidFill>
                          <a:effectLst/>
                          <a:latin typeface="Calibri"/>
                        </a:rPr>
                        <a:t>1.8.1.1 </a:t>
                      </a:r>
                    </a:p>
                  </a:txBody>
                  <a:tcPr marL="6383" marR="6383" marT="6383"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ctr"/>
                      <a:r>
                        <a:rPr lang="fr-FR" sz="700" b="0" i="0" u="none" strike="noStrike" dirty="0">
                          <a:solidFill>
                            <a:srgbClr val="000000"/>
                          </a:solidFill>
                          <a:effectLst/>
                          <a:latin typeface="Calibri"/>
                        </a:rPr>
                        <a:t>6 200 000</a:t>
                      </a:r>
                    </a:p>
                  </a:txBody>
                  <a:tcPr marL="36000" marR="36000" marT="638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ctr"/>
                      <a:r>
                        <a:rPr lang="fr-FR" sz="700" b="0" i="0" u="none" strike="noStrike" dirty="0">
                          <a:solidFill>
                            <a:srgbClr val="000000"/>
                          </a:solidFill>
                          <a:effectLst/>
                          <a:latin typeface="Calibri"/>
                        </a:rPr>
                        <a:t>37</a:t>
                      </a:r>
                    </a:p>
                  </a:txBody>
                  <a:tcPr marL="36000" marR="36000" marT="638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ctr"/>
                      <a:r>
                        <a:rPr lang="fr-FR" sz="700" b="0" i="0" u="none" strike="noStrike" dirty="0">
                          <a:solidFill>
                            <a:srgbClr val="000000"/>
                          </a:solidFill>
                          <a:effectLst/>
                          <a:latin typeface="Calibri"/>
                        </a:rPr>
                        <a:t>4 842 436</a:t>
                      </a:r>
                    </a:p>
                  </a:txBody>
                  <a:tcPr marL="36000" marR="36000" marT="638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ctr"/>
                      <a:r>
                        <a:rPr lang="fr-FR" sz="700" b="0" i="0" u="none" strike="noStrike" dirty="0">
                          <a:solidFill>
                            <a:srgbClr val="000000"/>
                          </a:solidFill>
                          <a:effectLst/>
                          <a:latin typeface="Calibri"/>
                        </a:rPr>
                        <a:t>1 </a:t>
                      </a:r>
                      <a:r>
                        <a:rPr lang="fr-FR" sz="700" b="0" i="0" u="none" strike="noStrike" dirty="0" smtClean="0">
                          <a:solidFill>
                            <a:srgbClr val="000000"/>
                          </a:solidFill>
                          <a:effectLst/>
                          <a:latin typeface="Calibri"/>
                        </a:rPr>
                        <a:t>357</a:t>
                      </a:r>
                      <a:r>
                        <a:rPr lang="fr-FR" sz="700" b="0" i="0" u="none" strike="noStrike" baseline="0" dirty="0" smtClean="0">
                          <a:solidFill>
                            <a:srgbClr val="000000"/>
                          </a:solidFill>
                          <a:effectLst/>
                          <a:latin typeface="Calibri"/>
                        </a:rPr>
                        <a:t> 564</a:t>
                      </a:r>
                      <a:endParaRPr lang="fr-FR" sz="700" b="0" i="0" u="none" strike="noStrike" dirty="0">
                        <a:solidFill>
                          <a:srgbClr val="000000"/>
                        </a:solidFill>
                        <a:effectLst/>
                        <a:latin typeface="Calibri"/>
                      </a:endParaRPr>
                    </a:p>
                  </a:txBody>
                  <a:tcPr marL="36000" marR="36000" marT="638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ctr"/>
                      <a:r>
                        <a:rPr lang="fr-FR" sz="700" b="0" i="0" u="none" strike="noStrike" dirty="0">
                          <a:solidFill>
                            <a:srgbClr val="000000"/>
                          </a:solidFill>
                          <a:effectLst/>
                          <a:latin typeface="Calibri"/>
                        </a:rPr>
                        <a:t>78%</a:t>
                      </a: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ctr"/>
                      <a:r>
                        <a:rPr lang="fr-FR" sz="700" b="0" i="0" u="none" strike="noStrike" dirty="0">
                          <a:solidFill>
                            <a:srgbClr val="000000"/>
                          </a:solidFill>
                          <a:effectLst/>
                          <a:latin typeface="Calibri"/>
                        </a:rPr>
                        <a:t>0</a:t>
                      </a: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ctr"/>
                      <a:r>
                        <a:rPr lang="fr-FR" sz="700" b="0" i="0" u="none" strike="noStrike" dirty="0">
                          <a:solidFill>
                            <a:srgbClr val="000000"/>
                          </a:solidFill>
                          <a:effectLst/>
                          <a:latin typeface="Calibri"/>
                        </a:rPr>
                        <a:t>0</a:t>
                      </a: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ctr"/>
                      <a:r>
                        <a:rPr lang="fr-FR" sz="700" b="0" i="0" u="none" strike="noStrike" dirty="0">
                          <a:solidFill>
                            <a:srgbClr val="000000"/>
                          </a:solidFill>
                          <a:effectLst/>
                          <a:latin typeface="Calibri"/>
                        </a:rPr>
                        <a:t>0</a:t>
                      </a:r>
                    </a:p>
                  </a:txBody>
                  <a:tcPr marL="36000" marR="36000" marT="6383"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ctr"/>
                      <a:r>
                        <a:rPr lang="fr-FR" sz="700" b="0" i="0" u="none" strike="noStrike" dirty="0">
                          <a:solidFill>
                            <a:srgbClr val="000000"/>
                          </a:solidFill>
                          <a:effectLst/>
                          <a:latin typeface="Calibri"/>
                        </a:rPr>
                        <a:t> </a:t>
                      </a:r>
                      <a:r>
                        <a:rPr lang="fr-FR" sz="700" b="0" i="0" u="none" strike="noStrike" dirty="0" smtClean="0">
                          <a:solidFill>
                            <a:srgbClr val="000000"/>
                          </a:solidFill>
                          <a:effectLst/>
                          <a:latin typeface="Calibri"/>
                        </a:rPr>
                        <a:t>0</a:t>
                      </a:r>
                      <a:endParaRPr lang="fr-FR" sz="700" b="0" i="0" u="none" strike="noStrike" dirty="0">
                        <a:solidFill>
                          <a:srgbClr val="000000"/>
                        </a:solidFill>
                        <a:effectLst/>
                        <a:latin typeface="Calibri"/>
                      </a:endParaRPr>
                    </a:p>
                  </a:txBody>
                  <a:tcPr marL="36000" marR="36000" marT="638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ctr"/>
                      <a:r>
                        <a:rPr lang="fr-FR" sz="700" b="0" i="0" u="none" strike="noStrike" dirty="0" smtClean="0">
                          <a:solidFill>
                            <a:srgbClr val="000000"/>
                          </a:solidFill>
                          <a:effectLst/>
                          <a:latin typeface="Calibri"/>
                        </a:rPr>
                        <a:t>0</a:t>
                      </a:r>
                      <a:endParaRPr lang="fr-FR" sz="700" b="0" i="0" u="none" strike="noStrike" dirty="0">
                        <a:solidFill>
                          <a:srgbClr val="000000"/>
                        </a:solidFill>
                        <a:effectLst/>
                        <a:latin typeface="Calibri"/>
                      </a:endParaRP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marL="0" algn="r" defTabSz="914400" rtl="0" eaLnBrk="1" fontAlgn="ctr" latinLnBrk="0" hangingPunct="1"/>
                      <a:r>
                        <a:rPr lang="fr-FR" sz="700" b="0" i="0" u="none" strike="noStrike" kern="1200" dirty="0" smtClean="0">
                          <a:solidFill>
                            <a:srgbClr val="000000"/>
                          </a:solidFill>
                          <a:effectLst/>
                          <a:latin typeface="Calibri"/>
                          <a:ea typeface="+mn-ea"/>
                          <a:cs typeface="+mn-cs"/>
                        </a:rPr>
                        <a:t>0</a:t>
                      </a:r>
                      <a:endParaRPr lang="fr-FR" sz="700" b="0" i="0" u="none" strike="noStrike" kern="1200" dirty="0">
                        <a:solidFill>
                          <a:srgbClr val="000000"/>
                        </a:solidFill>
                        <a:effectLst/>
                        <a:latin typeface="Calibri"/>
                        <a:ea typeface="+mn-ea"/>
                        <a:cs typeface="+mn-cs"/>
                      </a:endParaRP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fr-FR" sz="700" b="0" i="0" u="none" strike="noStrike" dirty="0">
                          <a:solidFill>
                            <a:srgbClr val="000000"/>
                          </a:solidFill>
                          <a:effectLst/>
                          <a:latin typeface="Calibri"/>
                        </a:rPr>
                        <a:t>4 842 436</a:t>
                      </a: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fr-FR" sz="700" b="0" i="0" u="none" strike="noStrike" dirty="0">
                          <a:solidFill>
                            <a:srgbClr val="000000"/>
                          </a:solidFill>
                          <a:effectLst/>
                          <a:latin typeface="Calibri"/>
                        </a:rPr>
                        <a:t>78%</a:t>
                      </a: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336250">
                <a:tc>
                  <a:txBody>
                    <a:bodyPr/>
                    <a:lstStyle/>
                    <a:p>
                      <a:pPr algn="l" fontAlgn="ctr"/>
                      <a:r>
                        <a:rPr lang="fr-FR" sz="700" b="0" i="0" u="none" strike="noStrike" dirty="0">
                          <a:solidFill>
                            <a:srgbClr val="000000"/>
                          </a:solidFill>
                          <a:effectLst/>
                          <a:latin typeface="Calibri"/>
                        </a:rPr>
                        <a:t>1.8.3.1</a:t>
                      </a:r>
                    </a:p>
                  </a:txBody>
                  <a:tcPr marL="6383" marR="6383" marT="6383"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ctr"/>
                      <a:r>
                        <a:rPr lang="fr-FR" sz="700" b="0" i="0" u="none" strike="noStrike" dirty="0">
                          <a:solidFill>
                            <a:srgbClr val="000000"/>
                          </a:solidFill>
                          <a:effectLst/>
                          <a:latin typeface="Calibri"/>
                        </a:rPr>
                        <a:t>10 100 435</a:t>
                      </a:r>
                    </a:p>
                  </a:txBody>
                  <a:tcPr marL="36000" marR="36000" marT="638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ctr"/>
                      <a:r>
                        <a:rPr lang="fr-FR" sz="700" b="0" i="0" u="none" strike="noStrike" dirty="0">
                          <a:solidFill>
                            <a:srgbClr val="000000"/>
                          </a:solidFill>
                          <a:effectLst/>
                          <a:latin typeface="Calibri"/>
                        </a:rPr>
                        <a:t>62</a:t>
                      </a:r>
                    </a:p>
                  </a:txBody>
                  <a:tcPr marL="36000" marR="36000" marT="638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ctr"/>
                      <a:r>
                        <a:rPr lang="fr-FR" sz="700" b="0" i="0" u="none" strike="noStrike" dirty="0" smtClean="0">
                          <a:solidFill>
                            <a:srgbClr val="000000"/>
                          </a:solidFill>
                          <a:effectLst/>
                          <a:latin typeface="Calibri"/>
                        </a:rPr>
                        <a:t>12</a:t>
                      </a:r>
                      <a:r>
                        <a:rPr lang="fr-FR" sz="700" b="0" i="0" u="none" strike="noStrike" baseline="0" dirty="0" smtClean="0">
                          <a:solidFill>
                            <a:srgbClr val="000000"/>
                          </a:solidFill>
                          <a:effectLst/>
                          <a:latin typeface="Calibri"/>
                        </a:rPr>
                        <a:t> 444 008</a:t>
                      </a:r>
                      <a:endParaRPr lang="fr-FR" sz="700" b="0" i="0" u="none" strike="noStrike" dirty="0">
                        <a:solidFill>
                          <a:srgbClr val="000000"/>
                        </a:solidFill>
                        <a:effectLst/>
                        <a:latin typeface="Calibri"/>
                      </a:endParaRPr>
                    </a:p>
                  </a:txBody>
                  <a:tcPr marL="36000" marR="36000" marT="638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ctr"/>
                      <a:r>
                        <a:rPr lang="fr-FR" sz="700" b="0" i="0" u="none" strike="noStrike" dirty="0" smtClean="0">
                          <a:solidFill>
                            <a:srgbClr val="000000"/>
                          </a:solidFill>
                          <a:effectLst/>
                          <a:latin typeface="Calibri"/>
                        </a:rPr>
                        <a:t>-2</a:t>
                      </a:r>
                      <a:r>
                        <a:rPr lang="fr-FR" sz="700" b="0" i="0" u="none" strike="noStrike" baseline="0" dirty="0" smtClean="0">
                          <a:solidFill>
                            <a:srgbClr val="000000"/>
                          </a:solidFill>
                          <a:effectLst/>
                          <a:latin typeface="Calibri"/>
                        </a:rPr>
                        <a:t> 343 573</a:t>
                      </a:r>
                      <a:endParaRPr lang="fr-FR" sz="700" b="0" i="0" u="none" strike="noStrike" dirty="0">
                        <a:solidFill>
                          <a:srgbClr val="000000"/>
                        </a:solidFill>
                        <a:effectLst/>
                        <a:latin typeface="Calibri"/>
                      </a:endParaRPr>
                    </a:p>
                  </a:txBody>
                  <a:tcPr marL="36000" marR="36000" marT="638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ctr"/>
                      <a:r>
                        <a:rPr lang="fr-FR" sz="700" b="0" i="0" u="none" strike="noStrike" dirty="0" smtClean="0">
                          <a:solidFill>
                            <a:srgbClr val="000000"/>
                          </a:solidFill>
                          <a:effectLst/>
                          <a:latin typeface="Calibri"/>
                        </a:rPr>
                        <a:t>123%</a:t>
                      </a:r>
                      <a:endParaRPr lang="fr-FR" sz="700" b="0" i="0" u="none" strike="noStrike" dirty="0">
                        <a:solidFill>
                          <a:srgbClr val="000000"/>
                        </a:solidFill>
                        <a:effectLst/>
                        <a:latin typeface="Calibri"/>
                      </a:endParaRP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ctr"/>
                      <a:r>
                        <a:rPr lang="fr-FR" sz="700" b="0" i="0" u="none" strike="noStrike" dirty="0">
                          <a:solidFill>
                            <a:srgbClr val="000000"/>
                          </a:solidFill>
                          <a:effectLst/>
                          <a:latin typeface="Calibri"/>
                        </a:rPr>
                        <a:t>2</a:t>
                      </a: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ctr"/>
                      <a:r>
                        <a:rPr lang="fr-FR" sz="700" b="0" i="0" u="none" strike="noStrike" dirty="0" smtClean="0">
                          <a:solidFill>
                            <a:srgbClr val="000000"/>
                          </a:solidFill>
                          <a:effectLst/>
                          <a:latin typeface="Calibri"/>
                        </a:rPr>
                        <a:t>70</a:t>
                      </a:r>
                      <a:r>
                        <a:rPr lang="fr-FR" sz="700" b="0" i="0" u="none" strike="noStrike" baseline="0" dirty="0" smtClean="0">
                          <a:solidFill>
                            <a:srgbClr val="000000"/>
                          </a:solidFill>
                          <a:effectLst/>
                          <a:latin typeface="Calibri"/>
                        </a:rPr>
                        <a:t> 430</a:t>
                      </a:r>
                      <a:endParaRPr lang="fr-FR" sz="700" b="0" i="0" u="none" strike="noStrike" dirty="0">
                        <a:solidFill>
                          <a:srgbClr val="000000"/>
                        </a:solidFill>
                        <a:effectLst/>
                        <a:latin typeface="Calibri"/>
                      </a:endParaRP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ctr"/>
                      <a:r>
                        <a:rPr lang="fr-FR" sz="700" b="0" i="0" u="none" strike="noStrike" dirty="0">
                          <a:solidFill>
                            <a:srgbClr val="000000"/>
                          </a:solidFill>
                          <a:effectLst/>
                          <a:latin typeface="Calibri"/>
                        </a:rPr>
                        <a:t>0</a:t>
                      </a:r>
                    </a:p>
                  </a:txBody>
                  <a:tcPr marL="36000" marR="36000" marT="6383"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ctr"/>
                      <a:r>
                        <a:rPr lang="fr-FR" sz="700" b="0" i="0" u="none" strike="noStrike" dirty="0" smtClean="0">
                          <a:solidFill>
                            <a:srgbClr val="000000"/>
                          </a:solidFill>
                          <a:effectLst/>
                          <a:latin typeface="Calibri"/>
                        </a:rPr>
                        <a:t>0</a:t>
                      </a:r>
                      <a:endParaRPr lang="fr-FR" sz="700" b="0" i="0" u="none" strike="noStrike" dirty="0">
                        <a:solidFill>
                          <a:srgbClr val="000000"/>
                        </a:solidFill>
                        <a:effectLst/>
                        <a:latin typeface="Calibri"/>
                      </a:endParaRPr>
                    </a:p>
                  </a:txBody>
                  <a:tcPr marL="36000" marR="36000" marT="638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ctr"/>
                      <a:r>
                        <a:rPr lang="fr-FR" sz="700" b="0" i="0" u="none" strike="noStrike" dirty="0">
                          <a:solidFill>
                            <a:srgbClr val="000000"/>
                          </a:solidFill>
                          <a:effectLst/>
                          <a:latin typeface="Calibri"/>
                        </a:rPr>
                        <a:t>2</a:t>
                      </a: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fr-FR" sz="700" b="0" i="0" u="none" strike="noStrike" dirty="0" smtClean="0">
                          <a:solidFill>
                            <a:srgbClr val="000000"/>
                          </a:solidFill>
                          <a:effectLst/>
                          <a:latin typeface="Calibri"/>
                        </a:rPr>
                        <a:t>70</a:t>
                      </a:r>
                      <a:r>
                        <a:rPr lang="fr-FR" sz="700" b="0" i="0" u="none" strike="noStrike" baseline="0" dirty="0" smtClean="0">
                          <a:solidFill>
                            <a:srgbClr val="000000"/>
                          </a:solidFill>
                          <a:effectLst/>
                          <a:latin typeface="Calibri"/>
                        </a:rPr>
                        <a:t> 430</a:t>
                      </a:r>
                      <a:endParaRPr lang="fr-FR" sz="700" b="0" i="0" u="none" strike="noStrike" dirty="0">
                        <a:solidFill>
                          <a:srgbClr val="000000"/>
                        </a:solidFill>
                        <a:effectLst/>
                        <a:latin typeface="Calibri"/>
                      </a:endParaRP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fr-FR" sz="700" b="0" i="0" u="none" strike="noStrike" dirty="0">
                          <a:solidFill>
                            <a:srgbClr val="000000"/>
                          </a:solidFill>
                          <a:effectLst/>
                          <a:latin typeface="Calibri"/>
                        </a:rPr>
                        <a:t>12 </a:t>
                      </a:r>
                      <a:r>
                        <a:rPr lang="fr-FR" sz="700" b="0" i="0" u="none" strike="noStrike" dirty="0" smtClean="0">
                          <a:solidFill>
                            <a:srgbClr val="000000"/>
                          </a:solidFill>
                          <a:effectLst/>
                          <a:latin typeface="Calibri"/>
                        </a:rPr>
                        <a:t>514</a:t>
                      </a:r>
                      <a:r>
                        <a:rPr lang="fr-FR" sz="700" b="0" i="0" u="none" strike="noStrike" baseline="0" dirty="0" smtClean="0">
                          <a:solidFill>
                            <a:srgbClr val="000000"/>
                          </a:solidFill>
                          <a:effectLst/>
                          <a:latin typeface="Calibri"/>
                        </a:rPr>
                        <a:t> 438</a:t>
                      </a:r>
                      <a:endParaRPr lang="fr-FR" sz="700" b="0" i="0" u="none" strike="noStrike" dirty="0">
                        <a:solidFill>
                          <a:srgbClr val="000000"/>
                        </a:solidFill>
                        <a:effectLst/>
                        <a:latin typeface="Calibri"/>
                      </a:endParaRP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fr-FR" sz="700" b="0" i="0" u="none" strike="noStrike" dirty="0" smtClean="0">
                          <a:solidFill>
                            <a:srgbClr val="000000"/>
                          </a:solidFill>
                          <a:effectLst/>
                          <a:latin typeface="Calibri"/>
                        </a:rPr>
                        <a:t>124%</a:t>
                      </a:r>
                      <a:endParaRPr lang="fr-FR" sz="700" b="0" i="0" u="none" strike="noStrike" dirty="0">
                        <a:solidFill>
                          <a:srgbClr val="000000"/>
                        </a:solidFill>
                        <a:effectLst/>
                        <a:latin typeface="Calibri"/>
                      </a:endParaRP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336250">
                <a:tc>
                  <a:txBody>
                    <a:bodyPr/>
                    <a:lstStyle/>
                    <a:p>
                      <a:pPr algn="l" fontAlgn="ctr"/>
                      <a:r>
                        <a:rPr lang="fr-FR" sz="700" b="0" i="0" u="none" strike="noStrike" dirty="0">
                          <a:solidFill>
                            <a:srgbClr val="000000"/>
                          </a:solidFill>
                          <a:effectLst/>
                          <a:latin typeface="Calibri"/>
                        </a:rPr>
                        <a:t>1.10.1.1</a:t>
                      </a:r>
                    </a:p>
                  </a:txBody>
                  <a:tcPr marL="6383" marR="6383" marT="6383"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fr-FR" sz="700" b="0" i="0" u="none" strike="noStrike" dirty="0">
                          <a:solidFill>
                            <a:srgbClr val="000000"/>
                          </a:solidFill>
                          <a:effectLst/>
                          <a:latin typeface="Calibri"/>
                        </a:rPr>
                        <a:t>3 902 763</a:t>
                      </a:r>
                    </a:p>
                  </a:txBody>
                  <a:tcPr marL="36000" marR="36000" marT="638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fr-FR" sz="700" b="0" i="0" u="none" strike="noStrike" dirty="0">
                          <a:solidFill>
                            <a:srgbClr val="000000"/>
                          </a:solidFill>
                          <a:effectLst/>
                          <a:latin typeface="Calibri"/>
                        </a:rPr>
                        <a:t>3</a:t>
                      </a:r>
                    </a:p>
                  </a:txBody>
                  <a:tcPr marL="36000" marR="36000" marT="638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fr-FR" sz="700" b="0" i="0" u="none" strike="noStrike" dirty="0" smtClean="0">
                          <a:solidFill>
                            <a:srgbClr val="000000"/>
                          </a:solidFill>
                          <a:effectLst/>
                          <a:latin typeface="Calibri"/>
                        </a:rPr>
                        <a:t>958</a:t>
                      </a:r>
                      <a:r>
                        <a:rPr lang="fr-FR" sz="700" b="0" i="0" u="none" strike="noStrike" baseline="0" dirty="0" smtClean="0">
                          <a:solidFill>
                            <a:srgbClr val="000000"/>
                          </a:solidFill>
                          <a:effectLst/>
                          <a:latin typeface="Calibri"/>
                        </a:rPr>
                        <a:t> 904</a:t>
                      </a:r>
                      <a:endParaRPr lang="fr-FR" sz="700" b="0" i="0" u="none" strike="noStrike" dirty="0">
                        <a:solidFill>
                          <a:srgbClr val="000000"/>
                        </a:solidFill>
                        <a:effectLst/>
                        <a:latin typeface="Calibri"/>
                      </a:endParaRPr>
                    </a:p>
                  </a:txBody>
                  <a:tcPr marL="36000" marR="36000" marT="638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fr-FR" sz="700" b="0" i="0" u="none" strike="noStrike" dirty="0" smtClean="0">
                          <a:solidFill>
                            <a:srgbClr val="000000"/>
                          </a:solidFill>
                          <a:effectLst/>
                          <a:latin typeface="Calibri"/>
                        </a:rPr>
                        <a:t>2</a:t>
                      </a:r>
                      <a:r>
                        <a:rPr lang="fr-FR" sz="700" b="0" i="0" u="none" strike="noStrike" baseline="0" dirty="0" smtClean="0">
                          <a:solidFill>
                            <a:srgbClr val="000000"/>
                          </a:solidFill>
                          <a:effectLst/>
                          <a:latin typeface="Calibri"/>
                        </a:rPr>
                        <a:t> 916 859</a:t>
                      </a:r>
                      <a:endParaRPr lang="fr-FR" sz="700" b="0" i="0" u="none" strike="noStrike" dirty="0">
                        <a:solidFill>
                          <a:srgbClr val="000000"/>
                        </a:solidFill>
                        <a:effectLst/>
                        <a:latin typeface="Calibri"/>
                      </a:endParaRPr>
                    </a:p>
                  </a:txBody>
                  <a:tcPr marL="36000" marR="36000" marT="638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fr-FR" sz="700" b="0" i="0" u="none" strike="noStrike" dirty="0" smtClean="0">
                          <a:solidFill>
                            <a:srgbClr val="000000"/>
                          </a:solidFill>
                          <a:effectLst/>
                          <a:latin typeface="Calibri"/>
                        </a:rPr>
                        <a:t>25%</a:t>
                      </a:r>
                      <a:endParaRPr lang="fr-FR" sz="700" b="0" i="0" u="none" strike="noStrike" dirty="0">
                        <a:solidFill>
                          <a:srgbClr val="000000"/>
                        </a:solidFill>
                        <a:effectLst/>
                        <a:latin typeface="Calibri"/>
                      </a:endParaRP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700" b="0" i="0" u="none" strike="noStrike" dirty="0">
                          <a:solidFill>
                            <a:srgbClr val="000000"/>
                          </a:solidFill>
                          <a:effectLst/>
                          <a:latin typeface="Calibri"/>
                        </a:rPr>
                        <a:t>1</a:t>
                      </a: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700" b="0" i="0" u="none" strike="noStrike" dirty="0">
                          <a:solidFill>
                            <a:srgbClr val="000000"/>
                          </a:solidFill>
                          <a:effectLst/>
                          <a:latin typeface="Calibri"/>
                        </a:rPr>
                        <a:t>162 558</a:t>
                      </a: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700" b="0" i="0" u="none" strike="noStrike" dirty="0">
                          <a:solidFill>
                            <a:srgbClr val="000000"/>
                          </a:solidFill>
                          <a:effectLst/>
                          <a:latin typeface="Calibri"/>
                        </a:rPr>
                        <a:t>0</a:t>
                      </a:r>
                    </a:p>
                  </a:txBody>
                  <a:tcPr marL="36000" marR="36000" marT="6383"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700" b="0" i="0" u="none" strike="noStrike" dirty="0">
                          <a:solidFill>
                            <a:srgbClr val="000000"/>
                          </a:solidFill>
                          <a:effectLst/>
                          <a:latin typeface="Calibri"/>
                        </a:rPr>
                        <a:t>0</a:t>
                      </a:r>
                    </a:p>
                  </a:txBody>
                  <a:tcPr marL="36000" marR="36000" marT="638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700" b="0" i="0" u="none" strike="noStrike" dirty="0">
                          <a:solidFill>
                            <a:srgbClr val="000000"/>
                          </a:solidFill>
                          <a:effectLst/>
                          <a:latin typeface="Calibri"/>
                        </a:rPr>
                        <a:t>1</a:t>
                      </a: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700" b="0" i="0" u="none" strike="noStrike" dirty="0" smtClean="0">
                          <a:solidFill>
                            <a:srgbClr val="000000"/>
                          </a:solidFill>
                          <a:effectLst/>
                          <a:latin typeface="Calibri"/>
                        </a:rPr>
                        <a:t>190</a:t>
                      </a:r>
                      <a:r>
                        <a:rPr lang="fr-FR" sz="700" b="0" i="0" u="none" strike="noStrike" baseline="0" dirty="0" smtClean="0">
                          <a:solidFill>
                            <a:srgbClr val="000000"/>
                          </a:solidFill>
                          <a:effectLst/>
                          <a:latin typeface="Calibri"/>
                        </a:rPr>
                        <a:t> 710</a:t>
                      </a:r>
                      <a:endParaRPr lang="fr-FR" sz="700" b="0" i="0" u="none" strike="noStrike" dirty="0">
                        <a:solidFill>
                          <a:srgbClr val="000000"/>
                        </a:solidFill>
                        <a:effectLst/>
                        <a:latin typeface="Calibri"/>
                      </a:endParaRP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700" b="0" i="0" u="none" strike="noStrike" dirty="0" smtClean="0">
                          <a:solidFill>
                            <a:srgbClr val="000000"/>
                          </a:solidFill>
                          <a:effectLst/>
                          <a:latin typeface="Calibri"/>
                        </a:rPr>
                        <a:t>1</a:t>
                      </a:r>
                      <a:r>
                        <a:rPr lang="fr-FR" sz="700" b="0" i="0" u="none" strike="noStrike" baseline="0" dirty="0" smtClean="0">
                          <a:solidFill>
                            <a:srgbClr val="000000"/>
                          </a:solidFill>
                          <a:effectLst/>
                          <a:latin typeface="Calibri"/>
                        </a:rPr>
                        <a:t> 176 614</a:t>
                      </a:r>
                      <a:endParaRPr lang="fr-FR" sz="700" b="0" i="0" u="none" strike="noStrike" dirty="0">
                        <a:solidFill>
                          <a:srgbClr val="000000"/>
                        </a:solidFill>
                        <a:effectLst/>
                        <a:latin typeface="Calibri"/>
                      </a:endParaRP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700" b="0" i="0" u="none" strike="noStrike" dirty="0" smtClean="0">
                          <a:solidFill>
                            <a:srgbClr val="000000"/>
                          </a:solidFill>
                          <a:effectLst/>
                          <a:latin typeface="Calibri"/>
                        </a:rPr>
                        <a:t>30%</a:t>
                      </a:r>
                      <a:endParaRPr lang="fr-FR" sz="700" b="0" i="0" u="none" strike="noStrike" dirty="0">
                        <a:solidFill>
                          <a:srgbClr val="000000"/>
                        </a:solidFill>
                        <a:effectLst/>
                        <a:latin typeface="Calibri"/>
                      </a:endParaRP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6250">
                <a:tc>
                  <a:txBody>
                    <a:bodyPr/>
                    <a:lstStyle/>
                    <a:p>
                      <a:pPr algn="l" fontAlgn="ctr"/>
                      <a:r>
                        <a:rPr lang="fr-FR" sz="700" b="1" i="0" u="none" strike="noStrike" dirty="0">
                          <a:solidFill>
                            <a:srgbClr val="FFFFFF"/>
                          </a:solidFill>
                          <a:effectLst/>
                          <a:latin typeface="Calibri"/>
                        </a:rPr>
                        <a:t>Total</a:t>
                      </a:r>
                    </a:p>
                  </a:txBody>
                  <a:tcPr marL="6383" marR="6383" marT="6383"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700" b="1" i="0" u="none" strike="noStrike" dirty="0">
                          <a:solidFill>
                            <a:srgbClr val="FFFFFF"/>
                          </a:solidFill>
                          <a:effectLst/>
                          <a:latin typeface="Calibri"/>
                        </a:rPr>
                        <a:t>20 203 198</a:t>
                      </a: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700" b="1" i="0" u="none" strike="noStrike" dirty="0" smtClean="0">
                          <a:solidFill>
                            <a:srgbClr val="FFFFFF"/>
                          </a:solidFill>
                          <a:effectLst/>
                          <a:latin typeface="Calibri"/>
                        </a:rPr>
                        <a:t>103</a:t>
                      </a:r>
                      <a:endParaRPr lang="fr-FR" sz="700" b="1" i="0" u="none" strike="noStrike" dirty="0">
                        <a:solidFill>
                          <a:srgbClr val="FFFFFF"/>
                        </a:solidFill>
                        <a:effectLst/>
                        <a:latin typeface="Calibri"/>
                      </a:endParaRP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700" b="1" i="0" u="none" strike="noStrike" dirty="0" smtClean="0">
                          <a:solidFill>
                            <a:srgbClr val="FFFFFF"/>
                          </a:solidFill>
                          <a:effectLst/>
                          <a:latin typeface="Calibri"/>
                        </a:rPr>
                        <a:t>18</a:t>
                      </a:r>
                      <a:r>
                        <a:rPr lang="fr-FR" sz="700" b="1" i="0" u="none" strike="noStrike" baseline="0" dirty="0" smtClean="0">
                          <a:solidFill>
                            <a:srgbClr val="FFFFFF"/>
                          </a:solidFill>
                          <a:effectLst/>
                          <a:latin typeface="Calibri"/>
                        </a:rPr>
                        <a:t> 272 348</a:t>
                      </a:r>
                      <a:endParaRPr lang="fr-FR" sz="700" b="1" i="0" u="none" strike="noStrike" dirty="0">
                        <a:solidFill>
                          <a:srgbClr val="FFFFFF"/>
                        </a:solidFill>
                        <a:effectLst/>
                        <a:latin typeface="Calibri"/>
                      </a:endParaRP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700" b="1" i="0" u="none" strike="noStrike" dirty="0" smtClean="0">
                          <a:solidFill>
                            <a:srgbClr val="FFFFFF"/>
                          </a:solidFill>
                          <a:effectLst/>
                          <a:latin typeface="Calibri"/>
                        </a:rPr>
                        <a:t>1</a:t>
                      </a:r>
                      <a:r>
                        <a:rPr lang="fr-FR" sz="700" b="1" i="0" u="none" strike="noStrike" baseline="0" dirty="0" smtClean="0">
                          <a:solidFill>
                            <a:srgbClr val="FFFFFF"/>
                          </a:solidFill>
                          <a:effectLst/>
                          <a:latin typeface="Calibri"/>
                        </a:rPr>
                        <a:t> 930 850</a:t>
                      </a:r>
                      <a:endParaRPr lang="fr-FR" sz="700" b="1" i="0" u="none" strike="noStrike" dirty="0">
                        <a:solidFill>
                          <a:srgbClr val="FFFFFF"/>
                        </a:solidFill>
                        <a:effectLst/>
                        <a:latin typeface="Calibri"/>
                      </a:endParaRP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700" b="1" i="0" u="none" strike="noStrike" dirty="0" smtClean="0">
                          <a:solidFill>
                            <a:srgbClr val="FFFFFF"/>
                          </a:solidFill>
                          <a:effectLst/>
                          <a:latin typeface="Calibri"/>
                        </a:rPr>
                        <a:t>90%</a:t>
                      </a:r>
                      <a:endParaRPr lang="fr-FR" sz="700" b="1" i="0" u="none" strike="noStrike" dirty="0">
                        <a:solidFill>
                          <a:srgbClr val="FFFFFF"/>
                        </a:solidFill>
                        <a:effectLst/>
                        <a:latin typeface="Calibri"/>
                      </a:endParaRP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700" b="1" i="0" u="none" strike="noStrike" dirty="0">
                          <a:solidFill>
                            <a:srgbClr val="FFFFFF"/>
                          </a:solidFill>
                          <a:effectLst/>
                          <a:latin typeface="Calibri"/>
                        </a:rPr>
                        <a:t>3</a:t>
                      </a: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700" b="1" i="0" u="none" strike="noStrike" dirty="0" smtClean="0">
                          <a:solidFill>
                            <a:srgbClr val="FFFFFF"/>
                          </a:solidFill>
                          <a:effectLst/>
                          <a:latin typeface="Calibri"/>
                        </a:rPr>
                        <a:t>261</a:t>
                      </a:r>
                      <a:r>
                        <a:rPr lang="fr-FR" sz="700" b="1" i="0" u="none" strike="noStrike" baseline="0" dirty="0" smtClean="0">
                          <a:solidFill>
                            <a:srgbClr val="FFFFFF"/>
                          </a:solidFill>
                          <a:effectLst/>
                          <a:latin typeface="Calibri"/>
                        </a:rPr>
                        <a:t> 140</a:t>
                      </a:r>
                      <a:endParaRPr lang="fr-FR" sz="700" b="1" i="0" u="none" strike="noStrike" dirty="0">
                        <a:solidFill>
                          <a:srgbClr val="FFFFFF"/>
                        </a:solidFill>
                        <a:effectLst/>
                        <a:latin typeface="Calibri"/>
                      </a:endParaRP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700" b="1" i="0" u="none" strike="noStrike" dirty="0">
                          <a:solidFill>
                            <a:srgbClr val="FFFFFF"/>
                          </a:solidFill>
                          <a:effectLst/>
                          <a:latin typeface="Calibri"/>
                        </a:rPr>
                        <a:t>0</a:t>
                      </a: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700" b="1" i="0" u="none" strike="noStrike" dirty="0" smtClean="0">
                          <a:solidFill>
                            <a:srgbClr val="FFFFFF"/>
                          </a:solidFill>
                          <a:effectLst/>
                          <a:latin typeface="Calibri"/>
                        </a:rPr>
                        <a:t>0</a:t>
                      </a:r>
                      <a:endParaRPr lang="fr-FR" sz="700" b="1" i="0" u="none" strike="noStrike" dirty="0">
                        <a:solidFill>
                          <a:srgbClr val="FFFFFF"/>
                        </a:solidFill>
                        <a:effectLst/>
                        <a:latin typeface="Calibri"/>
                      </a:endParaRP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700" b="1" i="0" u="none" strike="noStrike" dirty="0" smtClean="0">
                          <a:solidFill>
                            <a:srgbClr val="FFFFFF"/>
                          </a:solidFill>
                          <a:effectLst/>
                          <a:latin typeface="Calibri"/>
                        </a:rPr>
                        <a:t>3</a:t>
                      </a:r>
                      <a:endParaRPr lang="fr-FR" sz="700" b="1" i="0" u="none" strike="noStrike" dirty="0">
                        <a:solidFill>
                          <a:srgbClr val="FFFFFF"/>
                        </a:solidFill>
                        <a:effectLst/>
                        <a:latin typeface="Calibri"/>
                      </a:endParaRP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95959"/>
                    </a:solidFill>
                  </a:tcPr>
                </a:tc>
                <a:tc>
                  <a:txBody>
                    <a:bodyPr/>
                    <a:lstStyle/>
                    <a:p>
                      <a:pPr marL="0" indent="0" algn="r" fontAlgn="ctr">
                        <a:buNone/>
                      </a:pPr>
                      <a:r>
                        <a:rPr lang="fr-FR" sz="700" b="1" i="0" u="none" strike="noStrike" baseline="0" dirty="0" smtClean="0">
                          <a:solidFill>
                            <a:srgbClr val="FFFFFF"/>
                          </a:solidFill>
                          <a:effectLst/>
                          <a:latin typeface="Calibri"/>
                        </a:rPr>
                        <a:t> 261 140</a:t>
                      </a:r>
                      <a:endParaRPr lang="fr-FR" sz="700" b="1" i="0" u="none" strike="noStrike" dirty="0">
                        <a:solidFill>
                          <a:srgbClr val="FFFFFF"/>
                        </a:solidFill>
                        <a:effectLst/>
                        <a:latin typeface="Calibri"/>
                      </a:endParaRP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700" b="1" i="0" u="none" strike="noStrike" dirty="0" smtClean="0">
                          <a:solidFill>
                            <a:srgbClr val="FFFFFF"/>
                          </a:solidFill>
                          <a:effectLst/>
                          <a:latin typeface="Calibri"/>
                        </a:rPr>
                        <a:t>18</a:t>
                      </a:r>
                      <a:r>
                        <a:rPr lang="fr-FR" sz="700" b="1" i="0" u="none" strike="noStrike" baseline="0" dirty="0" smtClean="0">
                          <a:solidFill>
                            <a:srgbClr val="FFFFFF"/>
                          </a:solidFill>
                          <a:effectLst/>
                          <a:latin typeface="Calibri"/>
                        </a:rPr>
                        <a:t> 533 488</a:t>
                      </a:r>
                      <a:endParaRPr lang="fr-FR" sz="700" b="1" i="0" u="none" strike="noStrike" dirty="0">
                        <a:solidFill>
                          <a:srgbClr val="FFFFFF"/>
                        </a:solidFill>
                        <a:effectLst/>
                        <a:latin typeface="Calibri"/>
                      </a:endParaRP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700" b="1" i="0" u="none" strike="noStrike" dirty="0" smtClean="0">
                          <a:solidFill>
                            <a:srgbClr val="FFFFFF"/>
                          </a:solidFill>
                          <a:effectLst/>
                          <a:latin typeface="Calibri"/>
                        </a:rPr>
                        <a:t>91,71%</a:t>
                      </a:r>
                      <a:endParaRPr lang="fr-FR" sz="700" b="1" i="0" u="none" strike="noStrike" dirty="0">
                        <a:solidFill>
                          <a:srgbClr val="FFFFFF"/>
                        </a:solidFill>
                        <a:effectLst/>
                        <a:latin typeface="Calibri"/>
                      </a:endParaRPr>
                    </a:p>
                  </a:txBody>
                  <a:tcPr marL="36000" marR="36000" marT="638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95959"/>
                    </a:solidFill>
                  </a:tcPr>
                </a:tc>
              </a:tr>
            </a:tbl>
          </a:graphicData>
        </a:graphic>
      </p:graphicFrame>
    </p:spTree>
    <p:extLst>
      <p:ext uri="{BB962C8B-B14F-4D97-AF65-F5344CB8AC3E}">
        <p14:creationId xmlns:p14="http://schemas.microsoft.com/office/powerpoint/2010/main" val="411128777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0" name="Titre 1"/>
          <p:cNvSpPr>
            <a:spLocks noGrp="1"/>
          </p:cNvSpPr>
          <p:nvPr>
            <p:ph type="title"/>
          </p:nvPr>
        </p:nvSpPr>
        <p:spPr>
          <a:xfrm>
            <a:off x="395536" y="788370"/>
            <a:ext cx="8229600" cy="1277273"/>
          </a:xfrm>
          <a:noFill/>
        </p:spPr>
        <p:txBody>
          <a:bodyPr vert="horz" wrap="square" lIns="91440" tIns="45720" rIns="91440" bIns="45720" rtlCol="0" anchor="ctr">
            <a:spAutoFit/>
          </a:bodyPr>
          <a:lstStyle/>
          <a:p>
            <a:r>
              <a:rPr lang="fr-FR" sz="3600" spc="-50" dirty="0">
                <a:solidFill>
                  <a:srgbClr val="009999"/>
                </a:solidFill>
              </a:rPr>
              <a:t>AXE </a:t>
            </a:r>
            <a:r>
              <a:rPr lang="fr-FR" sz="3600" spc="-50" dirty="0" smtClean="0">
                <a:solidFill>
                  <a:srgbClr val="009999"/>
                </a:solidFill>
              </a:rPr>
              <a:t>1</a:t>
            </a:r>
            <a:r>
              <a:rPr lang="fr-FR" sz="1600" i="1" spc="-50" dirty="0" smtClean="0">
                <a:solidFill>
                  <a:srgbClr val="009999"/>
                </a:solidFill>
              </a:rPr>
              <a:t/>
            </a:r>
            <a:br>
              <a:rPr lang="fr-FR" sz="1600" i="1" spc="-50" dirty="0" smtClean="0">
                <a:solidFill>
                  <a:srgbClr val="009999"/>
                </a:solidFill>
              </a:rPr>
            </a:br>
            <a:r>
              <a:rPr lang="fr-FR" sz="2500" i="1" spc="-50" dirty="0">
                <a:solidFill>
                  <a:srgbClr val="009999"/>
                </a:solidFill>
              </a:rPr>
              <a:t>Evolution de la programmation </a:t>
            </a:r>
            <a:br>
              <a:rPr lang="fr-FR" sz="2500" i="1" spc="-50" dirty="0">
                <a:solidFill>
                  <a:srgbClr val="009999"/>
                </a:solidFill>
              </a:rPr>
            </a:br>
            <a:r>
              <a:rPr lang="fr-FR" sz="1600" i="1" spc="-50" dirty="0" smtClean="0">
                <a:solidFill>
                  <a:srgbClr val="009999"/>
                </a:solidFill>
              </a:rPr>
              <a:t>(entre le CRS d’avril 2020 et celui de juillet 2021)</a:t>
            </a:r>
            <a:endParaRPr lang="fr-FR" sz="1600" i="1" spc="-50" dirty="0">
              <a:solidFill>
                <a:srgbClr val="009999"/>
              </a:solidFill>
            </a:endParaRPr>
          </a:p>
        </p:txBody>
      </p:sp>
      <p:sp>
        <p:nvSpPr>
          <p:cNvPr id="5" name="ZoneTexte 4"/>
          <p:cNvSpPr txBox="1"/>
          <p:nvPr/>
        </p:nvSpPr>
        <p:spPr>
          <a:xfrm>
            <a:off x="107504" y="3087481"/>
            <a:ext cx="1440160" cy="707886"/>
          </a:xfrm>
          <a:prstGeom prst="rect">
            <a:avLst/>
          </a:prstGeom>
          <a:noFill/>
        </p:spPr>
        <p:txBody>
          <a:bodyPr wrap="square" rtlCol="0">
            <a:spAutoFit/>
          </a:bodyPr>
          <a:lstStyle/>
          <a:p>
            <a:pPr algn="ctr"/>
            <a:r>
              <a:rPr lang="fr-FR" sz="1100" i="1" dirty="0">
                <a:latin typeface="Arial"/>
              </a:rPr>
              <a:t>Accompagner les </a:t>
            </a:r>
            <a:r>
              <a:rPr lang="fr-FR" sz="1100" i="1" dirty="0" smtClean="0">
                <a:latin typeface="Arial"/>
              </a:rPr>
              <a:t>DE et les inactifs</a:t>
            </a:r>
            <a:endParaRPr lang="fr-FR" sz="1100" i="1" dirty="0">
              <a:latin typeface="Arial"/>
            </a:endParaRPr>
          </a:p>
          <a:p>
            <a:endParaRPr lang="fr-FR" dirty="0"/>
          </a:p>
        </p:txBody>
      </p:sp>
      <p:sp>
        <p:nvSpPr>
          <p:cNvPr id="11" name="ZoneTexte 10"/>
          <p:cNvSpPr txBox="1"/>
          <p:nvPr/>
        </p:nvSpPr>
        <p:spPr>
          <a:xfrm>
            <a:off x="3026" y="4040103"/>
            <a:ext cx="1579201" cy="800219"/>
          </a:xfrm>
          <a:prstGeom prst="rect">
            <a:avLst/>
          </a:prstGeom>
          <a:noFill/>
        </p:spPr>
        <p:txBody>
          <a:bodyPr wrap="square" rtlCol="0">
            <a:spAutoFit/>
          </a:bodyPr>
          <a:lstStyle/>
          <a:p>
            <a:pPr algn="ctr" fontAlgn="ctr"/>
            <a:r>
              <a:rPr lang="fr-FR" sz="1100" i="1" dirty="0">
                <a:latin typeface="Arial"/>
              </a:rPr>
              <a:t>Augmenter le nombre de créateurs/repreneurs</a:t>
            </a:r>
          </a:p>
          <a:p>
            <a:pPr algn="ctr"/>
            <a:endParaRPr lang="fr-FR" sz="1300" i="1" dirty="0"/>
          </a:p>
        </p:txBody>
      </p:sp>
      <p:sp>
        <p:nvSpPr>
          <p:cNvPr id="12" name="ZoneTexte 11"/>
          <p:cNvSpPr txBox="1"/>
          <p:nvPr/>
        </p:nvSpPr>
        <p:spPr>
          <a:xfrm>
            <a:off x="142066" y="5133828"/>
            <a:ext cx="1440160" cy="630942"/>
          </a:xfrm>
          <a:prstGeom prst="rect">
            <a:avLst/>
          </a:prstGeom>
          <a:noFill/>
        </p:spPr>
        <p:txBody>
          <a:bodyPr wrap="square" rtlCol="0">
            <a:spAutoFit/>
          </a:bodyPr>
          <a:lstStyle/>
          <a:p>
            <a:pPr algn="ctr" fontAlgn="ctr"/>
            <a:r>
              <a:rPr lang="fr-FR" sz="1100" i="1" dirty="0">
                <a:latin typeface="Arial"/>
              </a:rPr>
              <a:t>Prévention du décrochage scolaire</a:t>
            </a:r>
          </a:p>
          <a:p>
            <a:endParaRPr lang="fr-FR" sz="1300" i="1" dirty="0"/>
          </a:p>
        </p:txBody>
      </p:sp>
      <p:graphicFrame>
        <p:nvGraphicFramePr>
          <p:cNvPr id="13" name="Graphique 12"/>
          <p:cNvGraphicFramePr/>
          <p:nvPr>
            <p:extLst>
              <p:ext uri="{D42A27DB-BD31-4B8C-83A1-F6EECF244321}">
                <p14:modId xmlns:p14="http://schemas.microsoft.com/office/powerpoint/2010/main" val="2592678209"/>
              </p:ext>
            </p:extLst>
          </p:nvPr>
        </p:nvGraphicFramePr>
        <p:xfrm>
          <a:off x="1580541" y="2132856"/>
          <a:ext cx="6664059" cy="40640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32897989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0" name="Titre 1"/>
          <p:cNvSpPr>
            <a:spLocks noGrp="1"/>
          </p:cNvSpPr>
          <p:nvPr>
            <p:ph type="title"/>
          </p:nvPr>
        </p:nvSpPr>
        <p:spPr>
          <a:xfrm>
            <a:off x="484024" y="1052737"/>
            <a:ext cx="8229600" cy="861774"/>
          </a:xfrm>
          <a:noFill/>
        </p:spPr>
        <p:txBody>
          <a:bodyPr vert="horz" wrap="square" lIns="91440" tIns="45720" rIns="91440" bIns="45720" rtlCol="0" anchor="ctr">
            <a:spAutoFit/>
          </a:bodyPr>
          <a:lstStyle/>
          <a:p>
            <a:r>
              <a:rPr lang="fr-FR" sz="2500" spc="-50" dirty="0">
                <a:solidFill>
                  <a:srgbClr val="009999"/>
                </a:solidFill>
              </a:rPr>
              <a:t>AXE </a:t>
            </a:r>
            <a:r>
              <a:rPr lang="fr-FR" sz="2500" spc="-50" dirty="0" smtClean="0">
                <a:solidFill>
                  <a:srgbClr val="009999"/>
                </a:solidFill>
              </a:rPr>
              <a:t>1</a:t>
            </a:r>
            <a:r>
              <a:rPr lang="fr-FR" sz="2500" spc="-50" dirty="0">
                <a:solidFill>
                  <a:srgbClr val="009999"/>
                </a:solidFill>
              </a:rPr>
              <a:t/>
            </a:r>
            <a:br>
              <a:rPr lang="fr-FR" sz="2500" spc="-50" dirty="0">
                <a:solidFill>
                  <a:srgbClr val="009999"/>
                </a:solidFill>
              </a:rPr>
            </a:br>
            <a:r>
              <a:rPr lang="fr-FR" sz="2500" b="1" i="1" spc="-50" dirty="0">
                <a:solidFill>
                  <a:srgbClr val="009999"/>
                </a:solidFill>
              </a:rPr>
              <a:t>É</a:t>
            </a:r>
            <a:r>
              <a:rPr lang="fr-FR" sz="2500" b="1" i="1" spc="-50" dirty="0" smtClean="0">
                <a:solidFill>
                  <a:srgbClr val="009999"/>
                </a:solidFill>
              </a:rPr>
              <a:t>tat </a:t>
            </a:r>
            <a:r>
              <a:rPr lang="fr-FR" sz="2500" b="1" i="1" spc="-50" dirty="0">
                <a:solidFill>
                  <a:srgbClr val="009999"/>
                </a:solidFill>
              </a:rPr>
              <a:t>d’avancement des contrôles et </a:t>
            </a:r>
            <a:r>
              <a:rPr lang="fr-FR" sz="2500" b="1" i="1" spc="-50" dirty="0" smtClean="0">
                <a:solidFill>
                  <a:srgbClr val="009999"/>
                </a:solidFill>
              </a:rPr>
              <a:t>certifications</a:t>
            </a:r>
            <a:endParaRPr lang="fr-FR" sz="2500" i="1" spc="-50" dirty="0">
              <a:solidFill>
                <a:srgbClr val="009999"/>
              </a:solidFill>
            </a:endParaRPr>
          </a:p>
        </p:txBody>
      </p:sp>
      <p:graphicFrame>
        <p:nvGraphicFramePr>
          <p:cNvPr id="3" name="Tableau 2"/>
          <p:cNvGraphicFramePr>
            <a:graphicFrameLocks noGrp="1"/>
          </p:cNvGraphicFramePr>
          <p:nvPr>
            <p:extLst>
              <p:ext uri="{D42A27DB-BD31-4B8C-83A1-F6EECF244321}">
                <p14:modId xmlns:p14="http://schemas.microsoft.com/office/powerpoint/2010/main" val="1836402010"/>
              </p:ext>
            </p:extLst>
          </p:nvPr>
        </p:nvGraphicFramePr>
        <p:xfrm>
          <a:off x="395535" y="2204864"/>
          <a:ext cx="8496944" cy="2592287"/>
        </p:xfrm>
        <a:graphic>
          <a:graphicData uri="http://schemas.openxmlformats.org/drawingml/2006/table">
            <a:tbl>
              <a:tblPr/>
              <a:tblGrid>
                <a:gridCol w="1029652"/>
                <a:gridCol w="955443"/>
                <a:gridCol w="952350"/>
                <a:gridCol w="955443"/>
                <a:gridCol w="715625"/>
                <a:gridCol w="720080"/>
                <a:gridCol w="1008112"/>
                <a:gridCol w="1080120"/>
                <a:gridCol w="1080119"/>
              </a:tblGrid>
              <a:tr h="393367">
                <a:tc rowSpan="2">
                  <a:txBody>
                    <a:bodyPr/>
                    <a:lstStyle/>
                    <a:p>
                      <a:pPr algn="ctr" fontAlgn="ctr"/>
                      <a:r>
                        <a:rPr lang="fr-FR" sz="1100" b="1" i="0" u="none" strike="noStrike" dirty="0">
                          <a:solidFill>
                            <a:srgbClr val="000000"/>
                          </a:solidFill>
                          <a:effectLst/>
                          <a:latin typeface="Calibri"/>
                        </a:rPr>
                        <a:t> </a:t>
                      </a:r>
                    </a:p>
                  </a:txBody>
                  <a:tcPr marL="9525" marR="9525" marT="9525" marB="0" anchor="ctr">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2">
                  <a:txBody>
                    <a:bodyPr/>
                    <a:lstStyle/>
                    <a:p>
                      <a:pPr algn="ctr" fontAlgn="ctr"/>
                      <a:r>
                        <a:rPr lang="fr-FR" sz="900" b="1" i="0" u="none" strike="noStrike" dirty="0">
                          <a:solidFill>
                            <a:srgbClr val="FFFFFF"/>
                          </a:solidFill>
                          <a:effectLst/>
                          <a:latin typeface="Calibri"/>
                        </a:rPr>
                        <a:t>Conventionné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gridSpan="2">
                  <a:txBody>
                    <a:bodyPr/>
                    <a:lstStyle/>
                    <a:p>
                      <a:pPr algn="ctr" fontAlgn="ctr"/>
                      <a:r>
                        <a:rPr lang="fr-FR" sz="900" b="1" i="0" u="none" strike="noStrike" dirty="0">
                          <a:solidFill>
                            <a:srgbClr val="FFFFFF"/>
                          </a:solidFill>
                          <a:effectLst/>
                          <a:latin typeface="Calibri"/>
                        </a:rPr>
                        <a:t>Déclaré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gridSpan="2">
                  <a:txBody>
                    <a:bodyPr/>
                    <a:lstStyle/>
                    <a:p>
                      <a:pPr algn="ctr" fontAlgn="ctr"/>
                      <a:r>
                        <a:rPr lang="fr-FR" sz="900" b="1" i="0" u="none" strike="noStrike" dirty="0">
                          <a:solidFill>
                            <a:srgbClr val="FFFFFF"/>
                          </a:solidFill>
                          <a:effectLst/>
                          <a:latin typeface="Calibri"/>
                        </a:rPr>
                        <a:t>Traité AGD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gridSpan="2">
                  <a:txBody>
                    <a:bodyPr/>
                    <a:lstStyle/>
                    <a:p>
                      <a:pPr algn="ctr" fontAlgn="ctr"/>
                      <a:r>
                        <a:rPr lang="fr-FR" sz="900" b="1" i="0" u="none" strike="noStrike" dirty="0">
                          <a:solidFill>
                            <a:srgbClr val="FFFFFF"/>
                          </a:solidFill>
                          <a:effectLst/>
                          <a:latin typeface="Calibri"/>
                        </a:rPr>
                        <a:t>Certifié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r>
              <a:tr h="586116">
                <a:tc vMerge="1">
                  <a:txBody>
                    <a:bodyPr/>
                    <a:lstStyle/>
                    <a:p>
                      <a:endParaRPr lang="fr-FR"/>
                    </a:p>
                  </a:txBody>
                  <a:tcPr/>
                </a:tc>
                <a:tc>
                  <a:txBody>
                    <a:bodyPr/>
                    <a:lstStyle/>
                    <a:p>
                      <a:pPr algn="ctr" fontAlgn="ctr"/>
                      <a:r>
                        <a:rPr lang="fr-FR" sz="900" b="1" i="0" u="none" strike="noStrike" dirty="0">
                          <a:solidFill>
                            <a:srgbClr val="FFFFFF"/>
                          </a:solidFill>
                          <a:effectLst/>
                          <a:latin typeface="Calibri"/>
                        </a:rPr>
                        <a:t>Nombre de dossiers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900" b="1" i="0" u="none" strike="noStrike" dirty="0">
                          <a:solidFill>
                            <a:srgbClr val="FFFFFF"/>
                          </a:solidFill>
                          <a:effectLst/>
                          <a:latin typeface="Calibri"/>
                        </a:rPr>
                        <a:t>Montant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900" b="1" i="0" u="none" strike="noStrike" dirty="0">
                          <a:solidFill>
                            <a:srgbClr val="FFFFFF"/>
                          </a:solidFill>
                          <a:effectLst/>
                          <a:latin typeface="Calibri"/>
                        </a:rPr>
                        <a:t>Nombre de dossiers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900" b="1" i="0" u="none" strike="noStrike" dirty="0">
                          <a:solidFill>
                            <a:srgbClr val="FFFFFF"/>
                          </a:solidFill>
                          <a:effectLst/>
                          <a:latin typeface="Calibri"/>
                        </a:rPr>
                        <a:t>Montant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900" b="1" i="0" u="none" strike="noStrike" dirty="0">
                          <a:solidFill>
                            <a:srgbClr val="FFFFFF"/>
                          </a:solidFill>
                          <a:effectLst/>
                          <a:latin typeface="Calibri"/>
                        </a:rPr>
                        <a:t>Nombre de dossiers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900" b="1" i="0" u="none" strike="noStrike" dirty="0">
                          <a:solidFill>
                            <a:srgbClr val="FFFFFF"/>
                          </a:solidFill>
                          <a:effectLst/>
                          <a:latin typeface="Calibri"/>
                        </a:rPr>
                        <a:t>Montant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900" b="1" i="0" u="none" strike="noStrike" dirty="0">
                          <a:solidFill>
                            <a:srgbClr val="FFFFFF"/>
                          </a:solidFill>
                          <a:effectLst/>
                          <a:latin typeface="Calibri"/>
                        </a:rPr>
                        <a:t>Nombre de dossiers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900" b="1" i="0" u="none" strike="noStrike" dirty="0">
                          <a:solidFill>
                            <a:srgbClr val="FFFFFF"/>
                          </a:solidFill>
                          <a:effectLst/>
                          <a:latin typeface="Calibri"/>
                        </a:rPr>
                        <a:t>Montant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r>
              <a:tr h="393367">
                <a:tc>
                  <a:txBody>
                    <a:bodyPr/>
                    <a:lstStyle/>
                    <a:p>
                      <a:pPr algn="l" fontAlgn="ctr"/>
                      <a:r>
                        <a:rPr lang="fr-FR" sz="1100" b="0" i="0" u="none" strike="noStrike" dirty="0">
                          <a:solidFill>
                            <a:srgbClr val="000000"/>
                          </a:solidFill>
                          <a:effectLst/>
                          <a:latin typeface="Calibri"/>
                        </a:rPr>
                        <a:t>1.8.1.1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smtClean="0">
                          <a:solidFill>
                            <a:srgbClr val="000000"/>
                          </a:solidFill>
                          <a:effectLst/>
                          <a:latin typeface="Calibri"/>
                        </a:rPr>
                        <a:t>37</a:t>
                      </a:r>
                      <a:endParaRPr lang="fr-FR" sz="1100" b="0" i="0" u="none" strike="noStrike" dirty="0">
                        <a:solidFill>
                          <a:srgbClr val="000000"/>
                        </a:solidFill>
                        <a:effectLst/>
                        <a:latin typeface="Calibri"/>
                      </a:endParaRPr>
                    </a:p>
                  </a:txBody>
                  <a:tcPr marL="36000" marR="3600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a:solidFill>
                            <a:srgbClr val="000000"/>
                          </a:solidFill>
                          <a:effectLst/>
                          <a:latin typeface="Calibri"/>
                        </a:rPr>
                        <a:t>4 842 436</a:t>
                      </a:r>
                    </a:p>
                  </a:txBody>
                  <a:tcPr marL="36000" marR="3600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smtClean="0">
                          <a:solidFill>
                            <a:srgbClr val="000000"/>
                          </a:solidFill>
                          <a:effectLst/>
                          <a:latin typeface="Calibri"/>
                        </a:rPr>
                        <a:t>38</a:t>
                      </a:r>
                      <a:endParaRPr lang="fr-FR" sz="1100" b="0" i="0" u="none" strike="noStrike" dirty="0">
                        <a:solidFill>
                          <a:srgbClr val="000000"/>
                        </a:solidFill>
                        <a:effectLst/>
                        <a:latin typeface="Calibri"/>
                      </a:endParaRPr>
                    </a:p>
                  </a:txBody>
                  <a:tcPr marL="36000" marR="3600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smtClean="0">
                          <a:solidFill>
                            <a:srgbClr val="000000"/>
                          </a:solidFill>
                          <a:effectLst/>
                          <a:latin typeface="Calibri"/>
                        </a:rPr>
                        <a:t>2</a:t>
                      </a:r>
                      <a:r>
                        <a:rPr lang="fr-FR" sz="1100" b="0" i="0" u="none" strike="noStrike" baseline="0" dirty="0" smtClean="0">
                          <a:solidFill>
                            <a:srgbClr val="000000"/>
                          </a:solidFill>
                          <a:effectLst/>
                          <a:latin typeface="Calibri"/>
                        </a:rPr>
                        <a:t> 540 281</a:t>
                      </a:r>
                      <a:endParaRPr lang="fr-FR" sz="1100" b="0" i="0" u="none" strike="noStrike" dirty="0">
                        <a:solidFill>
                          <a:srgbClr val="000000"/>
                        </a:solidFill>
                        <a:effectLst/>
                        <a:latin typeface="Calibri"/>
                      </a:endParaRPr>
                    </a:p>
                  </a:txBody>
                  <a:tcPr marL="36000" marR="3600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smtClean="0">
                          <a:solidFill>
                            <a:srgbClr val="000000"/>
                          </a:solidFill>
                          <a:effectLst/>
                          <a:latin typeface="Calibri"/>
                        </a:rPr>
                        <a:t>29</a:t>
                      </a:r>
                      <a:endParaRPr lang="fr-FR" sz="1100" b="0" i="0" u="none" strike="noStrike" dirty="0">
                        <a:solidFill>
                          <a:srgbClr val="000000"/>
                        </a:solidFill>
                        <a:effectLst/>
                        <a:latin typeface="Calibri"/>
                      </a:endParaRPr>
                    </a:p>
                  </a:txBody>
                  <a:tcPr marL="36000" marR="3600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a:solidFill>
                            <a:srgbClr val="000000"/>
                          </a:solidFill>
                          <a:effectLst/>
                          <a:latin typeface="Calibri"/>
                        </a:rPr>
                        <a:t>1 </a:t>
                      </a:r>
                      <a:r>
                        <a:rPr lang="fr-FR" sz="1100" b="0" i="0" u="none" strike="noStrike" dirty="0" smtClean="0">
                          <a:solidFill>
                            <a:srgbClr val="000000"/>
                          </a:solidFill>
                          <a:effectLst/>
                          <a:latin typeface="Calibri"/>
                        </a:rPr>
                        <a:t>342</a:t>
                      </a:r>
                      <a:r>
                        <a:rPr lang="fr-FR" sz="1100" b="0" i="0" u="none" strike="noStrike" baseline="0" dirty="0" smtClean="0">
                          <a:solidFill>
                            <a:srgbClr val="000000"/>
                          </a:solidFill>
                          <a:effectLst/>
                          <a:latin typeface="Calibri"/>
                        </a:rPr>
                        <a:t> 945</a:t>
                      </a:r>
                      <a:endParaRPr lang="fr-FR" sz="1100" b="0" i="0" u="none" strike="noStrike" dirty="0">
                        <a:solidFill>
                          <a:srgbClr val="000000"/>
                        </a:solidFill>
                        <a:effectLst/>
                        <a:latin typeface="Calibri"/>
                      </a:endParaRPr>
                    </a:p>
                  </a:txBody>
                  <a:tcPr marL="36000" marR="3600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smtClean="0">
                          <a:solidFill>
                            <a:srgbClr val="000000"/>
                          </a:solidFill>
                          <a:effectLst/>
                          <a:latin typeface="Calibri"/>
                        </a:rPr>
                        <a:t>27</a:t>
                      </a:r>
                      <a:endParaRPr lang="fr-FR" sz="1100" b="0" i="0" u="none" strike="noStrike" dirty="0">
                        <a:solidFill>
                          <a:srgbClr val="000000"/>
                        </a:solidFill>
                        <a:effectLst/>
                        <a:latin typeface="Calibri"/>
                      </a:endParaRPr>
                    </a:p>
                  </a:txBody>
                  <a:tcPr marL="36000" marR="3600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smtClean="0">
                          <a:solidFill>
                            <a:srgbClr val="000000"/>
                          </a:solidFill>
                          <a:effectLst/>
                          <a:latin typeface="Calibri"/>
                        </a:rPr>
                        <a:t>1</a:t>
                      </a:r>
                      <a:r>
                        <a:rPr lang="fr-FR" sz="1100" b="0" i="0" u="none" strike="noStrike" baseline="0" dirty="0" smtClean="0">
                          <a:solidFill>
                            <a:srgbClr val="000000"/>
                          </a:solidFill>
                          <a:effectLst/>
                          <a:latin typeface="Calibri"/>
                        </a:rPr>
                        <a:t> 297 274</a:t>
                      </a:r>
                      <a:endParaRPr lang="fr-FR" sz="1100" b="0" i="0" u="none" strike="noStrike" dirty="0">
                        <a:solidFill>
                          <a:srgbClr val="000000"/>
                        </a:solidFill>
                        <a:effectLst/>
                        <a:latin typeface="Calibri"/>
                      </a:endParaRPr>
                    </a:p>
                  </a:txBody>
                  <a:tcPr marL="36000" marR="36000"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3367">
                <a:tc>
                  <a:txBody>
                    <a:bodyPr/>
                    <a:lstStyle/>
                    <a:p>
                      <a:pPr algn="l" fontAlgn="ctr"/>
                      <a:r>
                        <a:rPr lang="fr-FR" sz="1100" b="0" i="0" u="none" strike="noStrike" dirty="0">
                          <a:solidFill>
                            <a:srgbClr val="000000"/>
                          </a:solidFill>
                          <a:effectLst/>
                          <a:latin typeface="Calibri"/>
                        </a:rPr>
                        <a:t>1.8.3.1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smtClean="0">
                          <a:solidFill>
                            <a:srgbClr val="000000"/>
                          </a:solidFill>
                          <a:effectLst/>
                          <a:latin typeface="Calibri"/>
                        </a:rPr>
                        <a:t>63</a:t>
                      </a:r>
                      <a:endParaRPr lang="fr-FR" sz="1100" b="0" i="0" u="none" strike="noStrike" dirty="0">
                        <a:solidFill>
                          <a:srgbClr val="000000"/>
                        </a:solidFill>
                        <a:effectLst/>
                        <a:latin typeface="Calibri"/>
                      </a:endParaRPr>
                    </a:p>
                  </a:txBody>
                  <a:tcPr marL="36000" marR="3600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smtClean="0">
                          <a:solidFill>
                            <a:srgbClr val="000000"/>
                          </a:solidFill>
                          <a:effectLst/>
                          <a:latin typeface="Calibri"/>
                        </a:rPr>
                        <a:t>12</a:t>
                      </a:r>
                      <a:r>
                        <a:rPr lang="fr-FR" sz="1100" b="0" i="0" u="none" strike="noStrike" baseline="0" dirty="0" smtClean="0">
                          <a:solidFill>
                            <a:srgbClr val="000000"/>
                          </a:solidFill>
                          <a:effectLst/>
                          <a:latin typeface="Calibri"/>
                        </a:rPr>
                        <a:t> 444 008</a:t>
                      </a:r>
                      <a:endParaRPr lang="fr-FR" sz="1100" b="0" i="0" u="none" strike="noStrike" dirty="0">
                        <a:solidFill>
                          <a:srgbClr val="000000"/>
                        </a:solidFill>
                        <a:effectLst/>
                        <a:latin typeface="Calibri"/>
                      </a:endParaRPr>
                    </a:p>
                  </a:txBody>
                  <a:tcPr marL="36000" marR="3600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smtClean="0">
                          <a:solidFill>
                            <a:srgbClr val="000000"/>
                          </a:solidFill>
                          <a:effectLst/>
                          <a:latin typeface="Calibri"/>
                        </a:rPr>
                        <a:t>81</a:t>
                      </a:r>
                      <a:endParaRPr lang="fr-FR" sz="1100" b="0" i="0" u="none" strike="noStrike" dirty="0">
                        <a:solidFill>
                          <a:srgbClr val="000000"/>
                        </a:solidFill>
                        <a:effectLst/>
                        <a:latin typeface="Calibri"/>
                      </a:endParaRPr>
                    </a:p>
                  </a:txBody>
                  <a:tcPr marL="36000" marR="3600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smtClean="0">
                          <a:solidFill>
                            <a:srgbClr val="000000"/>
                          </a:solidFill>
                          <a:effectLst/>
                          <a:latin typeface="Calibri"/>
                        </a:rPr>
                        <a:t>7</a:t>
                      </a:r>
                      <a:r>
                        <a:rPr lang="fr-FR" sz="1100" b="0" i="0" u="none" strike="noStrike" baseline="0" dirty="0" smtClean="0">
                          <a:solidFill>
                            <a:srgbClr val="000000"/>
                          </a:solidFill>
                          <a:effectLst/>
                          <a:latin typeface="Calibri"/>
                        </a:rPr>
                        <a:t> 570 891</a:t>
                      </a:r>
                      <a:endParaRPr lang="fr-FR" sz="1100" b="0" i="0" u="none" strike="noStrike" dirty="0">
                        <a:solidFill>
                          <a:srgbClr val="000000"/>
                        </a:solidFill>
                        <a:effectLst/>
                        <a:latin typeface="Calibri"/>
                      </a:endParaRPr>
                    </a:p>
                  </a:txBody>
                  <a:tcPr marL="36000" marR="3600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smtClean="0">
                          <a:solidFill>
                            <a:srgbClr val="000000"/>
                          </a:solidFill>
                          <a:effectLst/>
                          <a:latin typeface="Calibri"/>
                        </a:rPr>
                        <a:t>57</a:t>
                      </a:r>
                      <a:endParaRPr lang="fr-FR" sz="1100" b="0" i="0" u="none" strike="noStrike" dirty="0">
                        <a:solidFill>
                          <a:srgbClr val="000000"/>
                        </a:solidFill>
                        <a:effectLst/>
                        <a:latin typeface="Calibri"/>
                      </a:endParaRPr>
                    </a:p>
                  </a:txBody>
                  <a:tcPr marL="36000" marR="3600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smtClean="0">
                          <a:solidFill>
                            <a:srgbClr val="000000"/>
                          </a:solidFill>
                          <a:effectLst/>
                          <a:latin typeface="Calibri"/>
                        </a:rPr>
                        <a:t>4</a:t>
                      </a:r>
                      <a:r>
                        <a:rPr lang="fr-FR" sz="1100" b="0" i="0" u="none" strike="noStrike" baseline="0" dirty="0" smtClean="0">
                          <a:solidFill>
                            <a:srgbClr val="000000"/>
                          </a:solidFill>
                          <a:effectLst/>
                          <a:latin typeface="Calibri"/>
                        </a:rPr>
                        <a:t> 420 514</a:t>
                      </a:r>
                      <a:endParaRPr lang="fr-FR" sz="1100" b="0" i="0" u="none" strike="noStrike" dirty="0">
                        <a:solidFill>
                          <a:srgbClr val="000000"/>
                        </a:solidFill>
                        <a:effectLst/>
                        <a:latin typeface="Calibri"/>
                      </a:endParaRPr>
                    </a:p>
                  </a:txBody>
                  <a:tcPr marL="36000" marR="3600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smtClean="0">
                          <a:solidFill>
                            <a:srgbClr val="000000"/>
                          </a:solidFill>
                          <a:effectLst/>
                          <a:latin typeface="Calibri"/>
                        </a:rPr>
                        <a:t>56</a:t>
                      </a:r>
                      <a:endParaRPr lang="fr-FR" sz="1100" b="0" i="0" u="none" strike="noStrike" dirty="0">
                        <a:solidFill>
                          <a:srgbClr val="000000"/>
                        </a:solidFill>
                        <a:effectLst/>
                        <a:latin typeface="Calibri"/>
                      </a:endParaRPr>
                    </a:p>
                  </a:txBody>
                  <a:tcPr marL="36000" marR="3600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smtClean="0">
                          <a:solidFill>
                            <a:srgbClr val="000000"/>
                          </a:solidFill>
                          <a:effectLst/>
                          <a:latin typeface="Calibri"/>
                        </a:rPr>
                        <a:t>4</a:t>
                      </a:r>
                      <a:r>
                        <a:rPr lang="fr-FR" sz="1100" b="0" i="0" u="none" strike="noStrike" baseline="0" dirty="0" smtClean="0">
                          <a:solidFill>
                            <a:srgbClr val="000000"/>
                          </a:solidFill>
                          <a:effectLst/>
                          <a:latin typeface="Calibri"/>
                        </a:rPr>
                        <a:t> 371 042 </a:t>
                      </a:r>
                      <a:endParaRPr lang="fr-FR" sz="1100" b="0" i="0" u="none" strike="noStrike" dirty="0">
                        <a:solidFill>
                          <a:srgbClr val="000000"/>
                        </a:solidFill>
                        <a:effectLst/>
                        <a:latin typeface="Calibri"/>
                      </a:endParaRPr>
                    </a:p>
                  </a:txBody>
                  <a:tcPr marL="36000" marR="36000"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3035">
                <a:tc>
                  <a:txBody>
                    <a:bodyPr/>
                    <a:lstStyle/>
                    <a:p>
                      <a:pPr algn="l" fontAlgn="ctr"/>
                      <a:r>
                        <a:rPr lang="fr-FR" sz="1100" b="0" i="0" u="none" strike="noStrike" dirty="0">
                          <a:solidFill>
                            <a:srgbClr val="000000"/>
                          </a:solidFill>
                          <a:effectLst/>
                          <a:latin typeface="Calibri"/>
                        </a:rPr>
                        <a:t>1.10.1.1</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smtClean="0">
                          <a:solidFill>
                            <a:srgbClr val="000000"/>
                          </a:solidFill>
                          <a:effectLst/>
                          <a:latin typeface="Calibri"/>
                        </a:rPr>
                        <a:t>3</a:t>
                      </a:r>
                      <a:endParaRPr lang="fr-FR" sz="1100" b="0" i="0" u="none" strike="noStrike" dirty="0">
                        <a:solidFill>
                          <a:srgbClr val="000000"/>
                        </a:solidFill>
                        <a:effectLst/>
                        <a:latin typeface="Calibri"/>
                      </a:endParaRPr>
                    </a:p>
                  </a:txBody>
                  <a:tcPr marL="36000" marR="3600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smtClean="0">
                          <a:solidFill>
                            <a:srgbClr val="000000"/>
                          </a:solidFill>
                          <a:effectLst/>
                          <a:latin typeface="Calibri"/>
                        </a:rPr>
                        <a:t>985</a:t>
                      </a:r>
                      <a:r>
                        <a:rPr lang="fr-FR" sz="1100" b="0" i="0" u="none" strike="noStrike" baseline="0" dirty="0" smtClean="0">
                          <a:solidFill>
                            <a:srgbClr val="000000"/>
                          </a:solidFill>
                          <a:effectLst/>
                          <a:latin typeface="Calibri"/>
                        </a:rPr>
                        <a:t> 904</a:t>
                      </a:r>
                      <a:endParaRPr lang="fr-FR" sz="1100" b="0" i="0" u="none" strike="noStrike" dirty="0">
                        <a:solidFill>
                          <a:srgbClr val="000000"/>
                        </a:solidFill>
                        <a:effectLst/>
                        <a:latin typeface="Calibri"/>
                      </a:endParaRPr>
                    </a:p>
                  </a:txBody>
                  <a:tcPr marL="36000" marR="3600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a:solidFill>
                            <a:srgbClr val="000000"/>
                          </a:solidFill>
                          <a:effectLst/>
                          <a:latin typeface="Calibri"/>
                        </a:rPr>
                        <a:t>1</a:t>
                      </a:r>
                    </a:p>
                  </a:txBody>
                  <a:tcPr marL="36000" marR="3600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smtClean="0">
                          <a:solidFill>
                            <a:srgbClr val="000000"/>
                          </a:solidFill>
                          <a:effectLst/>
                          <a:latin typeface="Calibri"/>
                        </a:rPr>
                        <a:t>244</a:t>
                      </a:r>
                      <a:r>
                        <a:rPr lang="fr-FR" sz="1100" b="0" i="0" u="none" strike="noStrike" baseline="0" dirty="0" smtClean="0">
                          <a:solidFill>
                            <a:srgbClr val="000000"/>
                          </a:solidFill>
                          <a:effectLst/>
                          <a:latin typeface="Calibri"/>
                        </a:rPr>
                        <a:t> 903</a:t>
                      </a:r>
                      <a:endParaRPr lang="fr-FR" sz="1100" b="0" i="0" u="none" strike="noStrike" dirty="0">
                        <a:solidFill>
                          <a:srgbClr val="000000"/>
                        </a:solidFill>
                        <a:effectLst/>
                        <a:latin typeface="Calibri"/>
                      </a:endParaRPr>
                    </a:p>
                  </a:txBody>
                  <a:tcPr marL="36000" marR="3600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a:solidFill>
                            <a:srgbClr val="000000"/>
                          </a:solidFill>
                          <a:effectLst/>
                          <a:latin typeface="Calibri"/>
                        </a:rPr>
                        <a:t>1</a:t>
                      </a:r>
                    </a:p>
                  </a:txBody>
                  <a:tcPr marL="36000" marR="3600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smtClean="0">
                          <a:solidFill>
                            <a:srgbClr val="000000"/>
                          </a:solidFill>
                          <a:effectLst/>
                          <a:latin typeface="Calibri"/>
                        </a:rPr>
                        <a:t>209</a:t>
                      </a:r>
                      <a:r>
                        <a:rPr lang="fr-FR" sz="1100" b="0" i="0" u="none" strike="noStrike" baseline="0" dirty="0" smtClean="0">
                          <a:solidFill>
                            <a:srgbClr val="000000"/>
                          </a:solidFill>
                          <a:effectLst/>
                          <a:latin typeface="Calibri"/>
                        </a:rPr>
                        <a:t> 378</a:t>
                      </a:r>
                      <a:endParaRPr lang="fr-FR" sz="1100" b="0" i="0" u="none" strike="noStrike" dirty="0">
                        <a:solidFill>
                          <a:srgbClr val="000000"/>
                        </a:solidFill>
                        <a:effectLst/>
                        <a:latin typeface="Calibri"/>
                      </a:endParaRPr>
                    </a:p>
                  </a:txBody>
                  <a:tcPr marL="36000" marR="3600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smtClean="0">
                          <a:solidFill>
                            <a:srgbClr val="000000"/>
                          </a:solidFill>
                          <a:effectLst/>
                          <a:latin typeface="Calibri"/>
                        </a:rPr>
                        <a:t>1</a:t>
                      </a:r>
                      <a:endParaRPr lang="fr-FR" sz="1100" b="0" i="0" u="none" strike="noStrike" dirty="0">
                        <a:solidFill>
                          <a:srgbClr val="000000"/>
                        </a:solidFill>
                        <a:effectLst/>
                        <a:latin typeface="Calibri"/>
                      </a:endParaRPr>
                    </a:p>
                  </a:txBody>
                  <a:tcPr marL="36000" marR="3600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fr-FR" sz="1100" b="0" i="0" u="none" strike="noStrike" dirty="0" smtClean="0">
                          <a:solidFill>
                            <a:srgbClr val="000000"/>
                          </a:solidFill>
                          <a:effectLst/>
                          <a:latin typeface="Calibri"/>
                        </a:rPr>
                        <a:t>209 378</a:t>
                      </a:r>
                      <a:endParaRPr lang="fr-FR" sz="1100" b="0" i="0" u="none" strike="noStrike" dirty="0">
                        <a:solidFill>
                          <a:srgbClr val="000000"/>
                        </a:solidFill>
                        <a:effectLst/>
                        <a:latin typeface="Calibri"/>
                      </a:endParaRPr>
                    </a:p>
                  </a:txBody>
                  <a:tcPr marL="36000" marR="36000"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035">
                <a:tc>
                  <a:txBody>
                    <a:bodyPr/>
                    <a:lstStyle/>
                    <a:p>
                      <a:pPr algn="l" fontAlgn="ctr"/>
                      <a:r>
                        <a:rPr lang="fr-FR" sz="1100" b="1" i="0" u="none" strike="noStrike" dirty="0">
                          <a:solidFill>
                            <a:srgbClr val="FFFFFF"/>
                          </a:solidFill>
                          <a:effectLst/>
                          <a:latin typeface="Calibri"/>
                        </a:rPr>
                        <a:t>Total</a:t>
                      </a:r>
                    </a:p>
                  </a:txBody>
                  <a:tcPr marL="9525" marR="9525" marT="9525"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1100" b="1" i="0" u="none" strike="noStrike" dirty="0" smtClean="0">
                          <a:solidFill>
                            <a:srgbClr val="FFFFFF"/>
                          </a:solidFill>
                          <a:effectLst/>
                          <a:latin typeface="Calibri"/>
                        </a:rPr>
                        <a:t>103</a:t>
                      </a:r>
                      <a:endParaRPr lang="fr-FR" sz="1100" b="1" i="0" u="none" strike="noStrike" dirty="0">
                        <a:solidFill>
                          <a:srgbClr val="FFFFFF"/>
                        </a:solidFill>
                        <a:effectLst/>
                        <a:latin typeface="Calibri"/>
                      </a:endParaRP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1100" b="1" i="0" u="none" strike="noStrike" dirty="0" smtClean="0">
                          <a:solidFill>
                            <a:srgbClr val="FFFFFF"/>
                          </a:solidFill>
                          <a:effectLst/>
                          <a:latin typeface="Calibri"/>
                        </a:rPr>
                        <a:t>18</a:t>
                      </a:r>
                      <a:r>
                        <a:rPr lang="fr-FR" sz="1100" b="1" i="0" u="none" strike="noStrike" baseline="0" dirty="0" smtClean="0">
                          <a:solidFill>
                            <a:srgbClr val="FFFFFF"/>
                          </a:solidFill>
                          <a:effectLst/>
                          <a:latin typeface="Calibri"/>
                        </a:rPr>
                        <a:t> 272 348</a:t>
                      </a:r>
                      <a:endParaRPr lang="fr-FR" sz="1100" b="1" i="0" u="none" strike="noStrike" dirty="0">
                        <a:solidFill>
                          <a:srgbClr val="FFFFFF"/>
                        </a:solidFill>
                        <a:effectLst/>
                        <a:latin typeface="Calibri"/>
                      </a:endParaRP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1100" b="1" i="0" u="none" strike="noStrike" dirty="0" smtClean="0">
                          <a:solidFill>
                            <a:srgbClr val="FFFFFF"/>
                          </a:solidFill>
                          <a:effectLst/>
                          <a:latin typeface="Calibri"/>
                        </a:rPr>
                        <a:t>120</a:t>
                      </a:r>
                      <a:endParaRPr lang="fr-FR" sz="1100" b="1" i="0" u="none" strike="noStrike" dirty="0">
                        <a:solidFill>
                          <a:srgbClr val="FFFFFF"/>
                        </a:solidFill>
                        <a:effectLst/>
                        <a:latin typeface="Calibri"/>
                      </a:endParaRP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1100" b="1" i="0" u="none" strike="noStrike" dirty="0" smtClean="0">
                          <a:solidFill>
                            <a:srgbClr val="FFFFFF"/>
                          </a:solidFill>
                          <a:effectLst/>
                          <a:latin typeface="Calibri"/>
                        </a:rPr>
                        <a:t>10</a:t>
                      </a:r>
                      <a:r>
                        <a:rPr lang="fr-FR" sz="1100" b="1" i="0" u="none" strike="noStrike" baseline="0" dirty="0" smtClean="0">
                          <a:solidFill>
                            <a:srgbClr val="FFFFFF"/>
                          </a:solidFill>
                          <a:effectLst/>
                          <a:latin typeface="Calibri"/>
                        </a:rPr>
                        <a:t> 356 075</a:t>
                      </a:r>
                      <a:endParaRPr lang="fr-FR" sz="1100" b="1" i="0" u="none" strike="noStrike" dirty="0">
                        <a:solidFill>
                          <a:srgbClr val="FFFFFF"/>
                        </a:solidFill>
                        <a:effectLst/>
                        <a:latin typeface="Calibri"/>
                      </a:endParaRP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1100" b="1" i="0" u="none" strike="noStrike" dirty="0" smtClean="0">
                          <a:solidFill>
                            <a:srgbClr val="FFFFFF"/>
                          </a:solidFill>
                          <a:effectLst/>
                          <a:latin typeface="Calibri"/>
                        </a:rPr>
                        <a:t>87</a:t>
                      </a:r>
                      <a:endParaRPr lang="fr-FR" sz="1100" b="1" i="0" u="none" strike="noStrike" dirty="0">
                        <a:solidFill>
                          <a:srgbClr val="FFFFFF"/>
                        </a:solidFill>
                        <a:effectLst/>
                        <a:latin typeface="Calibri"/>
                      </a:endParaRP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1100" b="1" i="0" u="none" strike="noStrike" dirty="0" smtClean="0">
                          <a:solidFill>
                            <a:srgbClr val="FFFFFF"/>
                          </a:solidFill>
                          <a:effectLst/>
                          <a:latin typeface="Calibri"/>
                        </a:rPr>
                        <a:t>5</a:t>
                      </a:r>
                      <a:r>
                        <a:rPr lang="fr-FR" sz="1100" b="1" i="0" u="none" strike="noStrike" baseline="0" dirty="0" smtClean="0">
                          <a:solidFill>
                            <a:srgbClr val="FFFFFF"/>
                          </a:solidFill>
                          <a:effectLst/>
                          <a:latin typeface="Calibri"/>
                        </a:rPr>
                        <a:t> 972 837</a:t>
                      </a:r>
                      <a:endParaRPr lang="fr-FR" sz="1100" b="1" i="0" u="none" strike="noStrike" dirty="0">
                        <a:solidFill>
                          <a:srgbClr val="FFFFFF"/>
                        </a:solidFill>
                        <a:effectLst/>
                        <a:latin typeface="Calibri"/>
                      </a:endParaRP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1100" b="1" i="0" u="none" strike="noStrike" dirty="0" smtClean="0">
                          <a:solidFill>
                            <a:srgbClr val="FFFFFF"/>
                          </a:solidFill>
                          <a:effectLst/>
                          <a:latin typeface="Calibri"/>
                        </a:rPr>
                        <a:t>84</a:t>
                      </a:r>
                      <a:endParaRPr lang="fr-FR" sz="1100" b="1" i="0" u="none" strike="noStrike" dirty="0">
                        <a:solidFill>
                          <a:srgbClr val="FFFFFF"/>
                        </a:solidFill>
                        <a:effectLst/>
                        <a:latin typeface="Calibri"/>
                      </a:endParaRP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1100" b="1" i="0" u="none" strike="noStrike" dirty="0" smtClean="0">
                          <a:solidFill>
                            <a:srgbClr val="FFFFFF"/>
                          </a:solidFill>
                          <a:effectLst/>
                          <a:latin typeface="Calibri"/>
                        </a:rPr>
                        <a:t>5</a:t>
                      </a:r>
                      <a:r>
                        <a:rPr lang="fr-FR" sz="1100" b="1" i="0" u="none" strike="noStrike" baseline="0" dirty="0" smtClean="0">
                          <a:solidFill>
                            <a:srgbClr val="FFFFFF"/>
                          </a:solidFill>
                          <a:effectLst/>
                          <a:latin typeface="Calibri"/>
                        </a:rPr>
                        <a:t> 877 694</a:t>
                      </a:r>
                      <a:endParaRPr lang="fr-FR" sz="1100" b="1" i="0" u="none" strike="noStrike" dirty="0">
                        <a:solidFill>
                          <a:srgbClr val="FFFFFF"/>
                        </a:solidFill>
                        <a:effectLst/>
                        <a:latin typeface="Calibri"/>
                      </a:endParaRP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r>
            </a:tbl>
          </a:graphicData>
        </a:graphic>
      </p:graphicFrame>
    </p:spTree>
    <p:extLst>
      <p:ext uri="{BB962C8B-B14F-4D97-AF65-F5344CB8AC3E}">
        <p14:creationId xmlns:p14="http://schemas.microsoft.com/office/powerpoint/2010/main" val="230217411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513742" y="754834"/>
            <a:ext cx="8229600" cy="1477328"/>
          </a:xfrm>
          <a:noFill/>
        </p:spPr>
        <p:txBody>
          <a:bodyPr wrap="square" rtlCol="0">
            <a:spAutoFit/>
          </a:bodyPr>
          <a:lstStyle/>
          <a:p>
            <a:r>
              <a:rPr lang="fr-FR" sz="2500" b="1" spc="-50" dirty="0">
                <a:solidFill>
                  <a:srgbClr val="009999"/>
                </a:solidFill>
              </a:rPr>
              <a:t>Estimation des sous-réalisation et du FSE récupérable</a:t>
            </a:r>
            <a:br>
              <a:rPr lang="fr-FR" sz="2500" b="1" spc="-50" dirty="0">
                <a:solidFill>
                  <a:srgbClr val="009999"/>
                </a:solidFill>
              </a:rPr>
            </a:br>
            <a:r>
              <a:rPr lang="fr-FR" sz="2500" b="1" spc="-50" dirty="0">
                <a:solidFill>
                  <a:srgbClr val="009999"/>
                </a:solidFill>
              </a:rPr>
              <a:t/>
            </a:r>
            <a:br>
              <a:rPr lang="fr-FR" sz="2500" b="1" spc="-50" dirty="0">
                <a:solidFill>
                  <a:srgbClr val="009999"/>
                </a:solidFill>
              </a:rPr>
            </a:br>
            <a:r>
              <a:rPr lang="fr-FR" sz="2000" b="1" i="1" spc="-50" dirty="0" smtClean="0">
                <a:solidFill>
                  <a:srgbClr val="009999"/>
                </a:solidFill>
              </a:rPr>
              <a:t>1.8.1.1 </a:t>
            </a:r>
            <a:r>
              <a:rPr lang="fr-FR" sz="2000" b="1" i="1" spc="-50" dirty="0">
                <a:solidFill>
                  <a:srgbClr val="009999"/>
                </a:solidFill>
              </a:rPr>
              <a:t>:  Augmenter le nombre de </a:t>
            </a:r>
            <a:r>
              <a:rPr lang="fr-FR" sz="2000" b="1" i="1" spc="-50" dirty="0" smtClean="0">
                <a:solidFill>
                  <a:srgbClr val="009999"/>
                </a:solidFill>
              </a:rPr>
              <a:t>participants demandeurs d’emploi ou inactifs accompagnés</a:t>
            </a:r>
            <a:endParaRPr lang="fr-FR" sz="2000" b="1" i="1" spc="-50" dirty="0">
              <a:solidFill>
                <a:srgbClr val="009999"/>
              </a:solidFill>
            </a:endParaRPr>
          </a:p>
        </p:txBody>
      </p:sp>
      <p:graphicFrame>
        <p:nvGraphicFramePr>
          <p:cNvPr id="8" name="Tableau 7"/>
          <p:cNvGraphicFramePr>
            <a:graphicFrameLocks noGrp="1"/>
          </p:cNvGraphicFramePr>
          <p:nvPr>
            <p:extLst>
              <p:ext uri="{D42A27DB-BD31-4B8C-83A1-F6EECF244321}">
                <p14:modId xmlns:p14="http://schemas.microsoft.com/office/powerpoint/2010/main" val="264363412"/>
              </p:ext>
            </p:extLst>
          </p:nvPr>
        </p:nvGraphicFramePr>
        <p:xfrm>
          <a:off x="704106" y="2564904"/>
          <a:ext cx="7848872" cy="3874812"/>
        </p:xfrm>
        <a:graphic>
          <a:graphicData uri="http://schemas.openxmlformats.org/drawingml/2006/table">
            <a:tbl>
              <a:tblPr/>
              <a:tblGrid>
                <a:gridCol w="5071804"/>
                <a:gridCol w="2777068"/>
              </a:tblGrid>
              <a:tr h="282312">
                <a:tc>
                  <a:txBody>
                    <a:bodyPr/>
                    <a:lstStyle/>
                    <a:p>
                      <a:pPr algn="l" fontAlgn="b"/>
                      <a:r>
                        <a:rPr lang="fr-FR" sz="1200" b="0" i="0" u="none" strike="noStrike" dirty="0">
                          <a:solidFill>
                            <a:schemeClr val="tx1"/>
                          </a:solidFill>
                          <a:effectLst/>
                          <a:latin typeface="Calibri"/>
                        </a:rPr>
                        <a:t> Sous réalisation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200" b="0" i="0" u="none" strike="noStrike" dirty="0">
                          <a:solidFill>
                            <a:schemeClr val="tx1"/>
                          </a:solidFill>
                          <a:effectLst/>
                          <a:latin typeface="Calibri"/>
                        </a:rPr>
                        <a:t>                                                               </a:t>
                      </a:r>
                      <a:r>
                        <a:rPr lang="fr-FR" sz="1200" b="0" i="0" u="none" strike="noStrike" dirty="0" smtClean="0">
                          <a:solidFill>
                            <a:schemeClr val="tx1"/>
                          </a:solidFill>
                          <a:effectLst/>
                          <a:latin typeface="Calibri"/>
                        </a:rPr>
                        <a:t>265</a:t>
                      </a:r>
                      <a:r>
                        <a:rPr lang="fr-FR" sz="1200" b="0" i="0" u="none" strike="noStrike" baseline="0" dirty="0" smtClean="0">
                          <a:solidFill>
                            <a:schemeClr val="tx1"/>
                          </a:solidFill>
                          <a:effectLst/>
                          <a:latin typeface="Calibri"/>
                        </a:rPr>
                        <a:t> 452</a:t>
                      </a:r>
                      <a:r>
                        <a:rPr lang="fr-FR" sz="1200" b="0" i="0" u="none" strike="noStrike" dirty="0" smtClean="0">
                          <a:solidFill>
                            <a:schemeClr val="tx1"/>
                          </a:solidFill>
                          <a:effectLst/>
                          <a:latin typeface="Calibri"/>
                        </a:rPr>
                        <a:t>   </a:t>
                      </a:r>
                      <a:endParaRPr lang="fr-FR" sz="12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312">
                <a:tc>
                  <a:txBody>
                    <a:bodyPr/>
                    <a:lstStyle/>
                    <a:p>
                      <a:pPr algn="l" fontAlgn="b"/>
                      <a:r>
                        <a:rPr lang="fr-FR" sz="1200" b="0" i="0" u="none" strike="noStrike" dirty="0">
                          <a:solidFill>
                            <a:schemeClr val="tx1"/>
                          </a:solidFill>
                          <a:effectLst/>
                          <a:latin typeface="Calibri"/>
                        </a:rPr>
                        <a:t> Rejet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200" b="0" i="0" u="none" strike="noStrike" dirty="0">
                          <a:solidFill>
                            <a:schemeClr val="tx1"/>
                          </a:solidFill>
                          <a:effectLst/>
                          <a:latin typeface="Calibri"/>
                        </a:rPr>
                        <a:t>                                                               </a:t>
                      </a:r>
                      <a:r>
                        <a:rPr lang="fr-FR" sz="1200" b="0" i="0" u="none" strike="noStrike" dirty="0" smtClean="0">
                          <a:solidFill>
                            <a:schemeClr val="tx1"/>
                          </a:solidFill>
                          <a:effectLst/>
                          <a:latin typeface="Calibri"/>
                        </a:rPr>
                        <a:t>248</a:t>
                      </a:r>
                      <a:r>
                        <a:rPr lang="fr-FR" sz="1200" b="0" i="0" u="none" strike="noStrike" baseline="0" dirty="0" smtClean="0">
                          <a:solidFill>
                            <a:schemeClr val="tx1"/>
                          </a:solidFill>
                          <a:effectLst/>
                          <a:latin typeface="Calibri"/>
                        </a:rPr>
                        <a:t> 226</a:t>
                      </a:r>
                      <a:r>
                        <a:rPr lang="fr-FR" sz="1200" b="0" i="0" u="none" strike="noStrike" dirty="0" smtClean="0">
                          <a:solidFill>
                            <a:schemeClr val="tx1"/>
                          </a:solidFill>
                          <a:effectLst/>
                          <a:latin typeface="Calibri"/>
                        </a:rPr>
                        <a:t>   </a:t>
                      </a:r>
                      <a:endParaRPr lang="fr-FR" sz="12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312">
                <a:tc>
                  <a:txBody>
                    <a:bodyPr/>
                    <a:lstStyle/>
                    <a:p>
                      <a:pPr algn="l" fontAlgn="b"/>
                      <a:r>
                        <a:rPr lang="fr-FR" sz="1200" b="1" i="0" u="none" strike="noStrike" dirty="0">
                          <a:solidFill>
                            <a:schemeClr val="tx1"/>
                          </a:solidFill>
                          <a:effectLst/>
                          <a:latin typeface="Calibri"/>
                        </a:rPr>
                        <a:t> Total strictement récupéré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fr-FR" sz="1200" b="1" i="0" u="none" strike="noStrike" dirty="0">
                          <a:solidFill>
                            <a:schemeClr val="tx1"/>
                          </a:solidFill>
                          <a:effectLst/>
                          <a:latin typeface="Calibri"/>
                        </a:rPr>
                        <a:t>                                                               </a:t>
                      </a:r>
                      <a:r>
                        <a:rPr lang="fr-FR" sz="1200" b="1" i="0" u="none" strike="noStrike" dirty="0" smtClean="0">
                          <a:solidFill>
                            <a:schemeClr val="tx1"/>
                          </a:solidFill>
                          <a:effectLst/>
                          <a:latin typeface="Calibri"/>
                        </a:rPr>
                        <a:t>513</a:t>
                      </a:r>
                      <a:r>
                        <a:rPr lang="fr-FR" sz="1200" b="1" i="0" u="none" strike="noStrike" baseline="0" dirty="0" smtClean="0">
                          <a:solidFill>
                            <a:schemeClr val="tx1"/>
                          </a:solidFill>
                          <a:effectLst/>
                          <a:latin typeface="Calibri"/>
                        </a:rPr>
                        <a:t> 681</a:t>
                      </a:r>
                      <a:r>
                        <a:rPr lang="fr-FR" sz="1200" b="1" i="0" u="none" strike="noStrike" dirty="0" smtClean="0">
                          <a:solidFill>
                            <a:schemeClr val="tx1"/>
                          </a:solidFill>
                          <a:effectLst/>
                          <a:latin typeface="Calibri"/>
                        </a:rPr>
                        <a:t>   </a:t>
                      </a:r>
                      <a:endParaRPr lang="fr-FR" sz="1200" b="1"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282312">
                <a:tc>
                  <a:txBody>
                    <a:bodyPr/>
                    <a:lstStyle/>
                    <a:p>
                      <a:pPr algn="l" fontAlgn="b"/>
                      <a:r>
                        <a:rPr lang="fr-FR" sz="1200" b="0" i="0" u="none" strike="noStrike" dirty="0">
                          <a:solidFill>
                            <a:schemeClr val="tx1"/>
                          </a:solidFill>
                          <a:effectLst/>
                          <a:latin typeface="Calibri"/>
                        </a:rPr>
                        <a:t> Reste à programmer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200" b="0" i="0" u="none" strike="noStrike" dirty="0">
                          <a:solidFill>
                            <a:schemeClr val="tx1"/>
                          </a:solidFill>
                          <a:effectLst/>
                          <a:latin typeface="Calibri"/>
                        </a:rPr>
                        <a:t>                                                           </a:t>
                      </a:r>
                      <a:r>
                        <a:rPr lang="fr-FR" sz="1200" b="0" i="0" u="none" strike="noStrike" dirty="0" smtClean="0">
                          <a:solidFill>
                            <a:schemeClr val="tx1"/>
                          </a:solidFill>
                          <a:effectLst/>
                          <a:latin typeface="Calibri"/>
                        </a:rPr>
                        <a:t>1 357 564   </a:t>
                      </a:r>
                      <a:endParaRPr lang="fr-FR" sz="12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312">
                <a:tc>
                  <a:txBody>
                    <a:bodyPr/>
                    <a:lstStyle/>
                    <a:p>
                      <a:pPr algn="l" fontAlgn="b"/>
                      <a:r>
                        <a:rPr lang="fr-FR" sz="1200" b="0" i="0" u="none" strike="noStrike" dirty="0">
                          <a:solidFill>
                            <a:schemeClr val="tx1"/>
                          </a:solidFill>
                          <a:effectLst/>
                          <a:latin typeface="Calibri"/>
                        </a:rPr>
                        <a:t> Disponible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200" b="0" i="0" u="none" strike="noStrike" dirty="0">
                          <a:solidFill>
                            <a:schemeClr val="tx1"/>
                          </a:solidFill>
                          <a:effectLst/>
                          <a:latin typeface="Calibri"/>
                        </a:rPr>
                        <a:t>                                                           </a:t>
                      </a:r>
                      <a:r>
                        <a:rPr lang="fr-FR" sz="1200" b="0" i="0" u="none" strike="noStrike" dirty="0" smtClean="0">
                          <a:solidFill>
                            <a:schemeClr val="tx1"/>
                          </a:solidFill>
                          <a:effectLst/>
                          <a:latin typeface="Calibri"/>
                        </a:rPr>
                        <a:t>1 871</a:t>
                      </a:r>
                      <a:r>
                        <a:rPr lang="fr-FR" sz="1200" b="0" i="0" u="none" strike="noStrike" baseline="0" dirty="0" smtClean="0">
                          <a:solidFill>
                            <a:schemeClr val="tx1"/>
                          </a:solidFill>
                          <a:effectLst/>
                          <a:latin typeface="Calibri"/>
                        </a:rPr>
                        <a:t> 245</a:t>
                      </a:r>
                      <a:r>
                        <a:rPr lang="fr-FR" sz="1200" b="0" i="0" u="none" strike="noStrike" dirty="0" smtClean="0">
                          <a:solidFill>
                            <a:schemeClr val="tx1"/>
                          </a:solidFill>
                          <a:effectLst/>
                          <a:latin typeface="Calibri"/>
                        </a:rPr>
                        <a:t>   </a:t>
                      </a:r>
                      <a:endParaRPr lang="fr-FR" sz="12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0889">
                <a:tc>
                  <a:txBody>
                    <a:bodyPr/>
                    <a:lstStyle/>
                    <a:p>
                      <a:pPr algn="l" fontAlgn="b"/>
                      <a:endParaRPr lang="fr-FR" sz="1200" b="0" i="0" u="none" strike="noStrike" dirty="0">
                        <a:solidFill>
                          <a:schemeClr val="tx1"/>
                        </a:solidFill>
                        <a:effectLst/>
                        <a:latin typeface="Calibri"/>
                      </a:endParaRPr>
                    </a:p>
                  </a:txBody>
                  <a:tcPr marL="36000" marR="36000" marT="946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fr-FR" sz="1200" b="0" i="0" u="none" strike="noStrike" dirty="0">
                        <a:solidFill>
                          <a:schemeClr val="tx1"/>
                        </a:solidFill>
                        <a:effectLst/>
                        <a:latin typeface="Calibri"/>
                      </a:endParaRPr>
                    </a:p>
                  </a:txBody>
                  <a:tcPr marL="36000" marR="36000" marT="9465" marB="0" anchor="ctr">
                    <a:lnL>
                      <a:noFill/>
                    </a:lnL>
                    <a:lnR>
                      <a:noFill/>
                    </a:lnR>
                    <a:lnT w="6350" cap="flat" cmpd="sng" algn="ctr">
                      <a:solidFill>
                        <a:srgbClr val="000000"/>
                      </a:solidFill>
                      <a:prstDash val="solid"/>
                      <a:round/>
                      <a:headEnd type="none" w="med" len="med"/>
                      <a:tailEnd type="none" w="med" len="med"/>
                    </a:lnT>
                    <a:lnB>
                      <a:noFill/>
                    </a:lnB>
                  </a:tcPr>
                </a:tc>
              </a:tr>
              <a:tr h="170889">
                <a:tc>
                  <a:txBody>
                    <a:bodyPr/>
                    <a:lstStyle/>
                    <a:p>
                      <a:pPr algn="l" fontAlgn="b"/>
                      <a:endParaRPr lang="fr-FR" sz="1200" b="0" i="0" u="none" strike="noStrike" dirty="0">
                        <a:solidFill>
                          <a:schemeClr val="tx1"/>
                        </a:solidFill>
                        <a:effectLst/>
                        <a:latin typeface="Calibri"/>
                      </a:endParaRPr>
                    </a:p>
                  </a:txBody>
                  <a:tcPr marL="36000" marR="36000" marT="9465" marB="0" anchor="ctr">
                    <a:lnL>
                      <a:noFill/>
                    </a:lnL>
                    <a:lnR>
                      <a:noFill/>
                    </a:lnR>
                    <a:lnT>
                      <a:noFill/>
                    </a:lnT>
                    <a:lnB>
                      <a:noFill/>
                    </a:lnB>
                  </a:tcPr>
                </a:tc>
                <a:tc>
                  <a:txBody>
                    <a:bodyPr/>
                    <a:lstStyle/>
                    <a:p>
                      <a:pPr algn="l" fontAlgn="b"/>
                      <a:endParaRPr lang="fr-FR" sz="1200" b="0" i="0" u="none" strike="noStrike" dirty="0">
                        <a:solidFill>
                          <a:schemeClr val="tx1"/>
                        </a:solidFill>
                        <a:effectLst/>
                        <a:latin typeface="Calibri"/>
                      </a:endParaRPr>
                    </a:p>
                  </a:txBody>
                  <a:tcPr marL="36000" marR="36000" marT="9465" marB="0" anchor="ctr">
                    <a:lnL>
                      <a:noFill/>
                    </a:lnL>
                    <a:lnR>
                      <a:noFill/>
                    </a:lnR>
                    <a:lnT>
                      <a:noFill/>
                    </a:lnT>
                    <a:lnB>
                      <a:noFill/>
                    </a:lnB>
                  </a:tcPr>
                </a:tc>
              </a:tr>
              <a:tr h="170889">
                <a:tc>
                  <a:txBody>
                    <a:bodyPr/>
                    <a:lstStyle/>
                    <a:p>
                      <a:pPr algn="l" fontAlgn="b"/>
                      <a:endParaRPr lang="fr-FR" sz="1200" b="0" i="0" u="none" strike="noStrike" dirty="0">
                        <a:solidFill>
                          <a:schemeClr val="tx1"/>
                        </a:solidFill>
                        <a:effectLst/>
                        <a:latin typeface="Calibri"/>
                      </a:endParaRPr>
                    </a:p>
                  </a:txBody>
                  <a:tcPr marL="36000" marR="36000" marT="946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fr-FR" sz="1200" b="0" i="0" u="none" strike="noStrike" dirty="0">
                        <a:solidFill>
                          <a:schemeClr val="tx1"/>
                        </a:solidFill>
                        <a:effectLst/>
                        <a:latin typeface="Calibri"/>
                      </a:endParaRPr>
                    </a:p>
                  </a:txBody>
                  <a:tcPr marL="36000" marR="36000" marT="9465" marB="0" anchor="ctr">
                    <a:lnL>
                      <a:noFill/>
                    </a:lnL>
                    <a:lnR>
                      <a:noFill/>
                    </a:lnR>
                    <a:lnT>
                      <a:noFill/>
                    </a:lnT>
                    <a:lnB w="6350" cap="flat" cmpd="sng" algn="ctr">
                      <a:solidFill>
                        <a:srgbClr val="000000"/>
                      </a:solidFill>
                      <a:prstDash val="solid"/>
                      <a:round/>
                      <a:headEnd type="none" w="med" len="med"/>
                      <a:tailEnd type="none" w="med" len="med"/>
                    </a:lnB>
                  </a:tcPr>
                </a:tc>
              </a:tr>
              <a:tr h="282312">
                <a:tc>
                  <a:txBody>
                    <a:bodyPr/>
                    <a:lstStyle/>
                    <a:p>
                      <a:pPr algn="l" fontAlgn="b"/>
                      <a:r>
                        <a:rPr lang="fr-FR" sz="1200" b="0" i="0" u="none" strike="noStrike" dirty="0">
                          <a:solidFill>
                            <a:schemeClr val="tx1"/>
                          </a:solidFill>
                          <a:effectLst/>
                          <a:latin typeface="Calibri"/>
                        </a:rPr>
                        <a:t> Reste à déclarer (conventionné - déclaré)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200" b="0" i="0" u="none" strike="noStrike" dirty="0">
                          <a:solidFill>
                            <a:schemeClr val="tx1"/>
                          </a:solidFill>
                          <a:effectLst/>
                          <a:latin typeface="Calibri"/>
                        </a:rPr>
                        <a:t>                                                           </a:t>
                      </a:r>
                      <a:r>
                        <a:rPr lang="fr-FR" sz="1200" b="0" i="0" u="none" strike="noStrike" dirty="0" smtClean="0">
                          <a:solidFill>
                            <a:schemeClr val="tx1"/>
                          </a:solidFill>
                          <a:effectLst/>
                          <a:latin typeface="Calibri"/>
                        </a:rPr>
                        <a:t>2 302</a:t>
                      </a:r>
                      <a:r>
                        <a:rPr lang="fr-FR" sz="1200" b="0" i="0" u="none" strike="noStrike" baseline="0" dirty="0" smtClean="0">
                          <a:solidFill>
                            <a:schemeClr val="tx1"/>
                          </a:solidFill>
                          <a:effectLst/>
                          <a:latin typeface="Calibri"/>
                        </a:rPr>
                        <a:t> 155</a:t>
                      </a:r>
                      <a:r>
                        <a:rPr lang="fr-FR" sz="1200" b="0" i="0" u="none" strike="noStrike" dirty="0" smtClean="0">
                          <a:solidFill>
                            <a:schemeClr val="tx1"/>
                          </a:solidFill>
                          <a:effectLst/>
                          <a:latin typeface="Calibri"/>
                        </a:rPr>
                        <a:t>   </a:t>
                      </a:r>
                      <a:endParaRPr lang="fr-FR" sz="12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312">
                <a:tc>
                  <a:txBody>
                    <a:bodyPr/>
                    <a:lstStyle/>
                    <a:p>
                      <a:pPr algn="l" fontAlgn="b"/>
                      <a:r>
                        <a:rPr lang="fr-FR" sz="1200" b="0" i="0" u="none" strike="noStrike" dirty="0">
                          <a:solidFill>
                            <a:schemeClr val="tx1"/>
                          </a:solidFill>
                          <a:effectLst/>
                          <a:latin typeface="Calibri"/>
                        </a:rPr>
                        <a:t> Application taux de sous-réalisation des opérations terminées (</a:t>
                      </a:r>
                      <a:r>
                        <a:rPr lang="fr-FR" sz="1200" b="0" i="0" u="none" strike="noStrike" dirty="0" smtClean="0">
                          <a:solidFill>
                            <a:schemeClr val="tx1"/>
                          </a:solidFill>
                          <a:effectLst/>
                          <a:latin typeface="Calibri"/>
                        </a:rPr>
                        <a:t>18,38%) </a:t>
                      </a:r>
                      <a:endParaRPr lang="fr-FR" sz="12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200" b="0" i="0" u="none" strike="noStrike" dirty="0">
                          <a:solidFill>
                            <a:schemeClr val="tx1"/>
                          </a:solidFill>
                          <a:effectLst/>
                          <a:latin typeface="Calibri"/>
                        </a:rPr>
                        <a:t>                                                               </a:t>
                      </a:r>
                      <a:r>
                        <a:rPr lang="fr-FR" sz="1200" b="0" i="0" u="none" strike="noStrike" dirty="0" smtClean="0">
                          <a:solidFill>
                            <a:schemeClr val="tx1"/>
                          </a:solidFill>
                          <a:effectLst/>
                          <a:latin typeface="Calibri"/>
                        </a:rPr>
                        <a:t>423</a:t>
                      </a:r>
                      <a:r>
                        <a:rPr lang="fr-FR" sz="1200" b="0" i="0" u="none" strike="noStrike" baseline="0" dirty="0" smtClean="0">
                          <a:solidFill>
                            <a:schemeClr val="tx1"/>
                          </a:solidFill>
                          <a:effectLst/>
                          <a:latin typeface="Calibri"/>
                        </a:rPr>
                        <a:t> </a:t>
                      </a:r>
                      <a:r>
                        <a:rPr lang="fr-FR" sz="1200" b="0" i="0" u="none" strike="noStrike" baseline="0" dirty="0" smtClean="0">
                          <a:solidFill>
                            <a:schemeClr val="tx1"/>
                          </a:solidFill>
                          <a:effectLst/>
                          <a:latin typeface="Calibri"/>
                        </a:rPr>
                        <a:t>057</a:t>
                      </a:r>
                      <a:r>
                        <a:rPr lang="fr-FR" sz="1200" b="0" i="0" u="none" strike="noStrike" dirty="0" smtClean="0">
                          <a:solidFill>
                            <a:schemeClr val="tx1"/>
                          </a:solidFill>
                          <a:effectLst/>
                          <a:latin typeface="Calibri"/>
                        </a:rPr>
                        <a:t>  </a:t>
                      </a:r>
                      <a:endParaRPr lang="fr-FR" sz="12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312">
                <a:tc>
                  <a:txBody>
                    <a:bodyPr/>
                    <a:lstStyle/>
                    <a:p>
                      <a:pPr algn="l" fontAlgn="b"/>
                      <a:r>
                        <a:rPr lang="fr-FR" sz="1200" b="0" i="0" u="none" strike="noStrike" dirty="0">
                          <a:solidFill>
                            <a:schemeClr val="tx1"/>
                          </a:solidFill>
                          <a:effectLst/>
                          <a:latin typeface="Calibri"/>
                        </a:rPr>
                        <a:t> Estimation bilan à venir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200" b="0" i="0" u="none" strike="noStrike" dirty="0">
                          <a:solidFill>
                            <a:schemeClr val="tx1"/>
                          </a:solidFill>
                          <a:effectLst/>
                          <a:latin typeface="Calibri"/>
                        </a:rPr>
                        <a:t>                                                           </a:t>
                      </a:r>
                      <a:r>
                        <a:rPr lang="fr-FR" sz="1200" b="0" i="0" u="none" strike="noStrike" dirty="0" smtClean="0">
                          <a:solidFill>
                            <a:schemeClr val="tx1"/>
                          </a:solidFill>
                          <a:effectLst/>
                          <a:latin typeface="Calibri"/>
                        </a:rPr>
                        <a:t>1</a:t>
                      </a:r>
                      <a:r>
                        <a:rPr lang="fr-FR" sz="1200" b="0" i="0" u="none" strike="noStrike" baseline="0" dirty="0" smtClean="0">
                          <a:solidFill>
                            <a:schemeClr val="tx1"/>
                          </a:solidFill>
                          <a:effectLst/>
                          <a:latin typeface="Calibri"/>
                        </a:rPr>
                        <a:t> 879 098</a:t>
                      </a:r>
                      <a:endParaRPr lang="fr-FR" sz="12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312">
                <a:tc>
                  <a:txBody>
                    <a:bodyPr/>
                    <a:lstStyle/>
                    <a:p>
                      <a:pPr algn="l" fontAlgn="b"/>
                      <a:r>
                        <a:rPr lang="fr-FR" sz="1200" b="0" i="0" u="none" strike="noStrike" dirty="0">
                          <a:solidFill>
                            <a:schemeClr val="tx1"/>
                          </a:solidFill>
                          <a:effectLst/>
                          <a:latin typeface="Calibri"/>
                        </a:rPr>
                        <a:t> Application taux de rejet constaté </a:t>
                      </a:r>
                      <a:r>
                        <a:rPr lang="fr-FR" sz="1200" b="0" i="0" u="none" strike="noStrike" dirty="0" smtClean="0">
                          <a:solidFill>
                            <a:schemeClr val="tx1"/>
                          </a:solidFill>
                          <a:effectLst/>
                          <a:latin typeface="Calibri"/>
                        </a:rPr>
                        <a:t>(</a:t>
                      </a:r>
                      <a:r>
                        <a:rPr lang="fr-FR" sz="1200" b="0" i="0" u="none" strike="noStrike" dirty="0" smtClean="0">
                          <a:solidFill>
                            <a:schemeClr val="tx1"/>
                          </a:solidFill>
                          <a:effectLst/>
                          <a:latin typeface="Calibri"/>
                        </a:rPr>
                        <a:t>11,46%) </a:t>
                      </a:r>
                      <a:endParaRPr lang="fr-FR" sz="12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200" b="0" i="0" u="none" strike="noStrike" dirty="0">
                          <a:solidFill>
                            <a:schemeClr val="tx1"/>
                          </a:solidFill>
                          <a:effectLst/>
                          <a:latin typeface="Calibri"/>
                        </a:rPr>
                        <a:t>                                                              </a:t>
                      </a:r>
                      <a:r>
                        <a:rPr lang="fr-FR" sz="1200" b="0" i="0" u="none" strike="noStrike" dirty="0" smtClean="0">
                          <a:solidFill>
                            <a:schemeClr val="tx1"/>
                          </a:solidFill>
                          <a:effectLst/>
                          <a:latin typeface="Calibri"/>
                        </a:rPr>
                        <a:t> </a:t>
                      </a:r>
                      <a:r>
                        <a:rPr lang="fr-FR" sz="1200" b="0" i="0" u="none" strike="noStrike" dirty="0" smtClean="0">
                          <a:solidFill>
                            <a:schemeClr val="tx1"/>
                          </a:solidFill>
                          <a:effectLst/>
                          <a:latin typeface="Calibri"/>
                        </a:rPr>
                        <a:t>215</a:t>
                      </a:r>
                      <a:r>
                        <a:rPr lang="fr-FR" sz="1200" b="0" i="0" u="none" strike="noStrike" baseline="0" dirty="0" smtClean="0">
                          <a:solidFill>
                            <a:schemeClr val="tx1"/>
                          </a:solidFill>
                          <a:effectLst/>
                          <a:latin typeface="Calibri"/>
                        </a:rPr>
                        <a:t> 349</a:t>
                      </a:r>
                      <a:r>
                        <a:rPr lang="fr-FR" sz="1200" b="0" i="0" u="none" strike="noStrike" dirty="0" smtClean="0">
                          <a:solidFill>
                            <a:schemeClr val="tx1"/>
                          </a:solidFill>
                          <a:effectLst/>
                          <a:latin typeface="Calibri"/>
                        </a:rPr>
                        <a:t>  </a:t>
                      </a:r>
                      <a:endParaRPr lang="fr-FR" sz="12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312">
                <a:tc>
                  <a:txBody>
                    <a:bodyPr/>
                    <a:lstStyle/>
                    <a:p>
                      <a:pPr algn="l" fontAlgn="b"/>
                      <a:r>
                        <a:rPr lang="fr-FR" sz="1200" b="1" i="0" u="none" strike="noStrike" dirty="0">
                          <a:solidFill>
                            <a:schemeClr val="tx1"/>
                          </a:solidFill>
                          <a:effectLst/>
                          <a:latin typeface="Calibri"/>
                        </a:rPr>
                        <a:t> Total disponible estimé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fr-FR" sz="1200" b="1" i="0" u="none" strike="noStrike" dirty="0">
                          <a:solidFill>
                            <a:schemeClr val="tx1"/>
                          </a:solidFill>
                          <a:effectLst/>
                          <a:latin typeface="Calibri"/>
                        </a:rPr>
                        <a:t>                                                               </a:t>
                      </a:r>
                      <a:r>
                        <a:rPr lang="fr-FR" sz="1200" b="1" i="0" u="none" strike="noStrike" dirty="0" smtClean="0">
                          <a:solidFill>
                            <a:schemeClr val="tx1"/>
                          </a:solidFill>
                          <a:effectLst/>
                          <a:latin typeface="Calibri"/>
                        </a:rPr>
                        <a:t>638</a:t>
                      </a:r>
                      <a:r>
                        <a:rPr lang="fr-FR" sz="1200" b="1" i="0" u="none" strike="noStrike" baseline="0" dirty="0" smtClean="0">
                          <a:solidFill>
                            <a:schemeClr val="tx1"/>
                          </a:solidFill>
                          <a:effectLst/>
                          <a:latin typeface="Calibri"/>
                        </a:rPr>
                        <a:t> 406</a:t>
                      </a:r>
                      <a:r>
                        <a:rPr lang="fr-FR" sz="1200" b="1" i="0" u="none" strike="noStrike" dirty="0" smtClean="0">
                          <a:solidFill>
                            <a:schemeClr val="tx1"/>
                          </a:solidFill>
                          <a:effectLst/>
                          <a:latin typeface="Calibri"/>
                        </a:rPr>
                        <a:t>  </a:t>
                      </a:r>
                      <a:endParaRPr lang="fr-FR" sz="1200" b="1"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70889">
                <a:tc>
                  <a:txBody>
                    <a:bodyPr/>
                    <a:lstStyle/>
                    <a:p>
                      <a:pPr algn="l" fontAlgn="b"/>
                      <a:r>
                        <a:rPr lang="fr-FR" sz="1200" b="1" i="0" u="none" strike="noStrike" dirty="0">
                          <a:solidFill>
                            <a:schemeClr val="tx1"/>
                          </a:solidFill>
                          <a:effectLst/>
                          <a:latin typeface="Calibri"/>
                        </a:rPr>
                        <a:t>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fr-FR" sz="1200" b="1"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312">
                <a:tc>
                  <a:txBody>
                    <a:bodyPr/>
                    <a:lstStyle/>
                    <a:p>
                      <a:pPr algn="l" fontAlgn="b"/>
                      <a:r>
                        <a:rPr lang="fr-FR" sz="1200" b="1" i="0" u="none" strike="noStrike" dirty="0">
                          <a:solidFill>
                            <a:schemeClr val="tx1"/>
                          </a:solidFill>
                          <a:effectLst/>
                          <a:latin typeface="Calibri"/>
                        </a:rPr>
                        <a:t> Disponible estimé (strictement récupéré + estimé)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fr-FR" sz="1200" b="1" i="0" u="none" strike="noStrike" dirty="0">
                          <a:solidFill>
                            <a:schemeClr val="tx1"/>
                          </a:solidFill>
                          <a:effectLst/>
                          <a:latin typeface="Calibri"/>
                        </a:rPr>
                        <a:t>                                                          </a:t>
                      </a:r>
                      <a:r>
                        <a:rPr lang="fr-FR" sz="1200" b="1" i="0" u="none" strike="noStrike" dirty="0" smtClean="0">
                          <a:solidFill>
                            <a:schemeClr val="tx1"/>
                          </a:solidFill>
                          <a:effectLst/>
                          <a:latin typeface="Calibri"/>
                        </a:rPr>
                        <a:t> 1</a:t>
                      </a:r>
                      <a:r>
                        <a:rPr lang="fr-FR" sz="1200" b="1" i="0" u="none" strike="noStrike" baseline="0" dirty="0" smtClean="0">
                          <a:solidFill>
                            <a:schemeClr val="tx1"/>
                          </a:solidFill>
                          <a:effectLst/>
                          <a:latin typeface="Calibri"/>
                        </a:rPr>
                        <a:t> </a:t>
                      </a:r>
                      <a:r>
                        <a:rPr lang="fr-FR" sz="1200" b="1" i="0" u="none" strike="noStrike" baseline="0" dirty="0" smtClean="0">
                          <a:solidFill>
                            <a:schemeClr val="tx1"/>
                          </a:solidFill>
                          <a:effectLst/>
                          <a:latin typeface="Calibri"/>
                        </a:rPr>
                        <a:t>152 087</a:t>
                      </a:r>
                      <a:r>
                        <a:rPr lang="fr-FR" sz="1200" b="1" i="0" u="none" strike="noStrike" dirty="0" smtClean="0">
                          <a:solidFill>
                            <a:schemeClr val="tx1"/>
                          </a:solidFill>
                          <a:effectLst/>
                          <a:latin typeface="Calibri"/>
                        </a:rPr>
                        <a:t>   </a:t>
                      </a:r>
                      <a:endParaRPr lang="fr-FR" sz="1200" b="1"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bl>
          </a:graphicData>
        </a:graphic>
      </p:graphicFrame>
    </p:spTree>
    <p:extLst>
      <p:ext uri="{BB962C8B-B14F-4D97-AF65-F5344CB8AC3E}">
        <p14:creationId xmlns:p14="http://schemas.microsoft.com/office/powerpoint/2010/main" val="413149476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513742" y="908723"/>
            <a:ext cx="8229600" cy="1169551"/>
          </a:xfrm>
          <a:noFill/>
        </p:spPr>
        <p:txBody>
          <a:bodyPr wrap="square" rtlCol="0">
            <a:spAutoFit/>
          </a:bodyPr>
          <a:lstStyle/>
          <a:p>
            <a:pPr fontAlgn="ctr"/>
            <a:r>
              <a:rPr lang="fr-FR" sz="2500" b="1" spc="-50" dirty="0" smtClean="0">
                <a:solidFill>
                  <a:srgbClr val="009999"/>
                </a:solidFill>
                <a:latin typeface="+mn-lt"/>
                <a:ea typeface="+mn-ea"/>
                <a:cs typeface="+mn-cs"/>
              </a:rPr>
              <a:t>Estimation des sous-réalisation et du FSE récupérable</a:t>
            </a:r>
            <a:br>
              <a:rPr lang="fr-FR" sz="2500" b="1" spc="-50" dirty="0" smtClean="0">
                <a:solidFill>
                  <a:srgbClr val="009999"/>
                </a:solidFill>
                <a:latin typeface="+mn-lt"/>
                <a:ea typeface="+mn-ea"/>
                <a:cs typeface="+mn-cs"/>
              </a:rPr>
            </a:br>
            <a:r>
              <a:rPr lang="fr-FR" sz="2500" b="1" spc="-50" dirty="0" smtClean="0">
                <a:solidFill>
                  <a:srgbClr val="009999"/>
                </a:solidFill>
                <a:latin typeface="+mn-lt"/>
                <a:ea typeface="+mn-ea"/>
                <a:cs typeface="+mn-cs"/>
              </a:rPr>
              <a:t/>
            </a:r>
            <a:br>
              <a:rPr lang="fr-FR" sz="2500" b="1" spc="-50" dirty="0" smtClean="0">
                <a:solidFill>
                  <a:srgbClr val="009999"/>
                </a:solidFill>
                <a:latin typeface="+mn-lt"/>
                <a:ea typeface="+mn-ea"/>
                <a:cs typeface="+mn-cs"/>
              </a:rPr>
            </a:br>
            <a:r>
              <a:rPr lang="fr-FR" sz="2000" b="1" i="1" spc="-50" dirty="0" smtClean="0">
                <a:solidFill>
                  <a:srgbClr val="009999"/>
                </a:solidFill>
                <a:latin typeface="+mn-lt"/>
                <a:ea typeface="+mn-ea"/>
                <a:cs typeface="+mn-cs"/>
              </a:rPr>
              <a:t>1.8.3.1 :  </a:t>
            </a:r>
            <a:r>
              <a:rPr lang="fr-FR" sz="2000" b="1" i="1" spc="-50" dirty="0">
                <a:solidFill>
                  <a:srgbClr val="009999"/>
                </a:solidFill>
                <a:latin typeface="+mn-lt"/>
                <a:ea typeface="+mn-ea"/>
                <a:cs typeface="+mn-cs"/>
              </a:rPr>
              <a:t>Augmenter le nombre de créateurs/repreneurs</a:t>
            </a:r>
          </a:p>
        </p:txBody>
      </p:sp>
      <p:graphicFrame>
        <p:nvGraphicFramePr>
          <p:cNvPr id="8" name="Tableau 7"/>
          <p:cNvGraphicFramePr>
            <a:graphicFrameLocks noGrp="1"/>
          </p:cNvGraphicFramePr>
          <p:nvPr>
            <p:extLst>
              <p:ext uri="{D42A27DB-BD31-4B8C-83A1-F6EECF244321}">
                <p14:modId xmlns:p14="http://schemas.microsoft.com/office/powerpoint/2010/main" val="2177389321"/>
              </p:ext>
            </p:extLst>
          </p:nvPr>
        </p:nvGraphicFramePr>
        <p:xfrm>
          <a:off x="827584" y="2236869"/>
          <a:ext cx="7776864" cy="3900994"/>
        </p:xfrm>
        <a:graphic>
          <a:graphicData uri="http://schemas.openxmlformats.org/drawingml/2006/table">
            <a:tbl>
              <a:tblPr/>
              <a:tblGrid>
                <a:gridCol w="5050751"/>
                <a:gridCol w="2726113"/>
              </a:tblGrid>
              <a:tr h="290234">
                <a:tc>
                  <a:txBody>
                    <a:bodyPr/>
                    <a:lstStyle/>
                    <a:p>
                      <a:pPr algn="l" fontAlgn="b"/>
                      <a:r>
                        <a:rPr lang="fr-FR" sz="1100" b="0" i="0" u="none" strike="noStrike" dirty="0">
                          <a:solidFill>
                            <a:schemeClr val="tx1"/>
                          </a:solidFill>
                          <a:effectLst/>
                          <a:latin typeface="Calibri"/>
                        </a:rPr>
                        <a:t> Sous réalisation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747</a:t>
                      </a:r>
                      <a:r>
                        <a:rPr lang="fr-FR" sz="1100" b="0" i="0" u="none" strike="noStrike" baseline="0" dirty="0" smtClean="0">
                          <a:solidFill>
                            <a:schemeClr val="tx1"/>
                          </a:solidFill>
                          <a:effectLst/>
                          <a:latin typeface="Calibri"/>
                        </a:rPr>
                        <a:t> 760</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0234">
                <a:tc>
                  <a:txBody>
                    <a:bodyPr/>
                    <a:lstStyle/>
                    <a:p>
                      <a:pPr algn="l" fontAlgn="b"/>
                      <a:r>
                        <a:rPr lang="fr-FR" sz="1100" b="0" i="0" u="none" strike="noStrike" dirty="0">
                          <a:solidFill>
                            <a:schemeClr val="tx1"/>
                          </a:solidFill>
                          <a:effectLst/>
                          <a:latin typeface="Calibri"/>
                        </a:rPr>
                        <a:t> Rejet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336</a:t>
                      </a:r>
                      <a:r>
                        <a:rPr lang="fr-FR" sz="1100" b="0" i="0" u="none" strike="noStrike" baseline="0" dirty="0" smtClean="0">
                          <a:solidFill>
                            <a:schemeClr val="tx1"/>
                          </a:solidFill>
                          <a:effectLst/>
                          <a:latin typeface="Calibri"/>
                        </a:rPr>
                        <a:t> 421</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0234">
                <a:tc>
                  <a:txBody>
                    <a:bodyPr/>
                    <a:lstStyle/>
                    <a:p>
                      <a:pPr algn="l" fontAlgn="b"/>
                      <a:r>
                        <a:rPr lang="fr-FR" sz="1100" b="1" i="0" u="none" strike="noStrike" dirty="0">
                          <a:solidFill>
                            <a:schemeClr val="tx1"/>
                          </a:solidFill>
                          <a:effectLst/>
                          <a:latin typeface="Calibri"/>
                        </a:rPr>
                        <a:t> Total strictement récupéré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b"/>
                      <a:r>
                        <a:rPr lang="fr-FR" sz="1100" b="1" i="0" u="none" strike="noStrike" dirty="0">
                          <a:solidFill>
                            <a:schemeClr val="tx1"/>
                          </a:solidFill>
                          <a:effectLst/>
                          <a:latin typeface="Calibri"/>
                        </a:rPr>
                        <a:t>                                                          </a:t>
                      </a:r>
                      <a:r>
                        <a:rPr lang="fr-FR" sz="1100" b="1" i="0" u="none" strike="noStrike" dirty="0" smtClean="0">
                          <a:solidFill>
                            <a:schemeClr val="tx1"/>
                          </a:solidFill>
                          <a:effectLst/>
                          <a:latin typeface="Calibri"/>
                        </a:rPr>
                        <a:t>   1</a:t>
                      </a:r>
                      <a:r>
                        <a:rPr lang="fr-FR" sz="1100" b="1" i="0" u="none" strike="noStrike" baseline="0" dirty="0" smtClean="0">
                          <a:solidFill>
                            <a:schemeClr val="tx1"/>
                          </a:solidFill>
                          <a:effectLst/>
                          <a:latin typeface="Calibri"/>
                        </a:rPr>
                        <a:t> 084 181</a:t>
                      </a:r>
                      <a:r>
                        <a:rPr lang="fr-FR" sz="1100" b="1" i="0" u="none" strike="noStrike" dirty="0" smtClean="0">
                          <a:solidFill>
                            <a:schemeClr val="tx1"/>
                          </a:solidFill>
                          <a:effectLst/>
                          <a:latin typeface="Calibri"/>
                        </a:rPr>
                        <a:t>   </a:t>
                      </a:r>
                      <a:endParaRPr lang="fr-FR" sz="1100" b="1"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290234">
                <a:tc>
                  <a:txBody>
                    <a:bodyPr/>
                    <a:lstStyle/>
                    <a:p>
                      <a:pPr algn="l" fontAlgn="b"/>
                      <a:r>
                        <a:rPr lang="fr-FR" sz="1100" b="0" i="0" u="none" strike="noStrike" dirty="0">
                          <a:solidFill>
                            <a:schemeClr val="tx1"/>
                          </a:solidFill>
                          <a:effectLst/>
                          <a:latin typeface="Calibri"/>
                        </a:rPr>
                        <a:t> Reste à programmer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a:t>
                      </a:r>
                      <a:r>
                        <a:rPr lang="fr-FR" sz="1100" b="0" i="0" u="none" strike="noStrike" baseline="0" dirty="0" smtClean="0">
                          <a:solidFill>
                            <a:schemeClr val="tx1"/>
                          </a:solidFill>
                          <a:effectLst/>
                          <a:latin typeface="Calibri"/>
                        </a:rPr>
                        <a:t> 2 343 573</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0234">
                <a:tc>
                  <a:txBody>
                    <a:bodyPr/>
                    <a:lstStyle/>
                    <a:p>
                      <a:pPr algn="l" fontAlgn="b"/>
                      <a:r>
                        <a:rPr lang="fr-FR" sz="1100" b="0" i="0" u="none" strike="noStrike" dirty="0">
                          <a:solidFill>
                            <a:schemeClr val="tx1"/>
                          </a:solidFill>
                          <a:effectLst/>
                          <a:latin typeface="Calibri"/>
                        </a:rPr>
                        <a:t> Disponible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 </a:t>
                      </a:r>
                      <a:r>
                        <a:rPr lang="fr-FR" sz="1100" b="0" i="0" u="none" strike="noStrike" dirty="0">
                          <a:solidFill>
                            <a:schemeClr val="tx1"/>
                          </a:solidFill>
                          <a:effectLst/>
                          <a:latin typeface="Calibri"/>
                        </a:rPr>
                        <a:t>1 </a:t>
                      </a:r>
                      <a:r>
                        <a:rPr lang="fr-FR" sz="1100" b="0" i="0" u="none" strike="noStrike" dirty="0" smtClean="0">
                          <a:solidFill>
                            <a:schemeClr val="tx1"/>
                          </a:solidFill>
                          <a:effectLst/>
                          <a:latin typeface="Calibri"/>
                        </a:rPr>
                        <a:t>259</a:t>
                      </a:r>
                      <a:r>
                        <a:rPr lang="fr-FR" sz="1100" b="0" i="0" u="none" strike="noStrike" baseline="0" dirty="0" smtClean="0">
                          <a:solidFill>
                            <a:schemeClr val="tx1"/>
                          </a:solidFill>
                          <a:effectLst/>
                          <a:latin typeface="Calibri"/>
                        </a:rPr>
                        <a:t> 392</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9101">
                <a:tc>
                  <a:txBody>
                    <a:bodyPr/>
                    <a:lstStyle/>
                    <a:p>
                      <a:pPr algn="l" fontAlgn="b"/>
                      <a:endParaRPr lang="fr-FR" sz="1100" b="0" i="0" u="none" strike="noStrike" dirty="0">
                        <a:solidFill>
                          <a:schemeClr val="tx1"/>
                        </a:solidFill>
                        <a:effectLst/>
                        <a:latin typeface="Calibri"/>
                      </a:endParaRPr>
                    </a:p>
                  </a:txBody>
                  <a:tcPr marL="36000" marR="36000" marT="946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endParaRPr lang="fr-FR" sz="1100" b="0" i="0" u="none" strike="noStrike" dirty="0">
                        <a:solidFill>
                          <a:schemeClr val="tx1"/>
                        </a:solidFill>
                        <a:effectLst/>
                        <a:latin typeface="Calibri"/>
                      </a:endParaRPr>
                    </a:p>
                  </a:txBody>
                  <a:tcPr marL="36000" marR="36000" marT="9465" marB="0" anchor="ctr">
                    <a:lnL>
                      <a:noFill/>
                    </a:lnL>
                    <a:lnR>
                      <a:noFill/>
                    </a:lnR>
                    <a:lnT w="6350" cap="flat" cmpd="sng" algn="ctr">
                      <a:solidFill>
                        <a:srgbClr val="000000"/>
                      </a:solidFill>
                      <a:prstDash val="solid"/>
                      <a:round/>
                      <a:headEnd type="none" w="med" len="med"/>
                      <a:tailEnd type="none" w="med" len="med"/>
                    </a:lnT>
                    <a:lnB>
                      <a:noFill/>
                    </a:lnB>
                  </a:tcPr>
                </a:tc>
              </a:tr>
              <a:tr h="149101">
                <a:tc>
                  <a:txBody>
                    <a:bodyPr/>
                    <a:lstStyle/>
                    <a:p>
                      <a:pPr algn="l" fontAlgn="b"/>
                      <a:endParaRPr lang="fr-FR" sz="1100" b="0" i="0" u="none" strike="noStrike" dirty="0">
                        <a:solidFill>
                          <a:schemeClr val="tx1"/>
                        </a:solidFill>
                        <a:effectLst/>
                        <a:latin typeface="Calibri"/>
                      </a:endParaRPr>
                    </a:p>
                  </a:txBody>
                  <a:tcPr marL="36000" marR="36000" marT="9465" marB="0" anchor="ctr">
                    <a:lnL>
                      <a:noFill/>
                    </a:lnL>
                    <a:lnR>
                      <a:noFill/>
                    </a:lnR>
                    <a:lnT>
                      <a:noFill/>
                    </a:lnT>
                    <a:lnB>
                      <a:noFill/>
                    </a:lnB>
                  </a:tcPr>
                </a:tc>
                <a:tc>
                  <a:txBody>
                    <a:bodyPr/>
                    <a:lstStyle/>
                    <a:p>
                      <a:pPr algn="r" fontAlgn="b"/>
                      <a:endParaRPr lang="fr-FR" sz="1100" b="0" i="0" u="none" strike="noStrike" dirty="0">
                        <a:solidFill>
                          <a:schemeClr val="tx1"/>
                        </a:solidFill>
                        <a:effectLst/>
                        <a:latin typeface="Calibri"/>
                      </a:endParaRPr>
                    </a:p>
                  </a:txBody>
                  <a:tcPr marL="36000" marR="36000" marT="9465" marB="0" anchor="ctr">
                    <a:lnL>
                      <a:noFill/>
                    </a:lnL>
                    <a:lnR>
                      <a:noFill/>
                    </a:lnR>
                    <a:lnT>
                      <a:noFill/>
                    </a:lnT>
                    <a:lnB>
                      <a:noFill/>
                    </a:lnB>
                  </a:tcPr>
                </a:tc>
              </a:tr>
              <a:tr h="149101">
                <a:tc>
                  <a:txBody>
                    <a:bodyPr/>
                    <a:lstStyle/>
                    <a:p>
                      <a:pPr algn="l" fontAlgn="b"/>
                      <a:endParaRPr lang="fr-FR" sz="1100" b="0" i="0" u="none" strike="noStrike" dirty="0">
                        <a:solidFill>
                          <a:schemeClr val="tx1"/>
                        </a:solidFill>
                        <a:effectLst/>
                        <a:latin typeface="Calibri"/>
                      </a:endParaRPr>
                    </a:p>
                  </a:txBody>
                  <a:tcPr marL="36000" marR="36000" marT="946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endParaRPr lang="fr-FR" sz="1100" b="0" i="0" u="none" strike="noStrike" dirty="0">
                        <a:solidFill>
                          <a:schemeClr val="tx1"/>
                        </a:solidFill>
                        <a:effectLst/>
                        <a:latin typeface="Calibri"/>
                      </a:endParaRPr>
                    </a:p>
                  </a:txBody>
                  <a:tcPr marL="36000" marR="36000" marT="9465" marB="0" anchor="ctr">
                    <a:lnL>
                      <a:noFill/>
                    </a:lnL>
                    <a:lnR>
                      <a:noFill/>
                    </a:lnR>
                    <a:lnT>
                      <a:noFill/>
                    </a:lnT>
                    <a:lnB w="6350" cap="flat" cmpd="sng" algn="ctr">
                      <a:solidFill>
                        <a:srgbClr val="000000"/>
                      </a:solidFill>
                      <a:prstDash val="solid"/>
                      <a:round/>
                      <a:headEnd type="none" w="med" len="med"/>
                      <a:tailEnd type="none" w="med" len="med"/>
                    </a:lnB>
                  </a:tcPr>
                </a:tc>
              </a:tr>
              <a:tr h="290234">
                <a:tc>
                  <a:txBody>
                    <a:bodyPr/>
                    <a:lstStyle/>
                    <a:p>
                      <a:pPr algn="l" fontAlgn="b"/>
                      <a:r>
                        <a:rPr lang="fr-FR" sz="1100" b="0" i="0" u="none" strike="noStrike" dirty="0">
                          <a:solidFill>
                            <a:schemeClr val="tx1"/>
                          </a:solidFill>
                          <a:effectLst/>
                          <a:latin typeface="Calibri"/>
                        </a:rPr>
                        <a:t> Reste à déclarer (conventionné - déclaré)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4</a:t>
                      </a:r>
                      <a:r>
                        <a:rPr lang="fr-FR" sz="1100" b="0" i="0" u="none" strike="noStrike" baseline="0" dirty="0" smtClean="0">
                          <a:solidFill>
                            <a:schemeClr val="tx1"/>
                          </a:solidFill>
                          <a:effectLst/>
                          <a:latin typeface="Calibri"/>
                        </a:rPr>
                        <a:t> 873 117</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0234">
                <a:tc>
                  <a:txBody>
                    <a:bodyPr/>
                    <a:lstStyle/>
                    <a:p>
                      <a:pPr algn="l" fontAlgn="b"/>
                      <a:r>
                        <a:rPr lang="fr-FR" sz="1100" b="0" i="0" u="none" strike="noStrike" dirty="0">
                          <a:solidFill>
                            <a:schemeClr val="tx1"/>
                          </a:solidFill>
                          <a:effectLst/>
                          <a:latin typeface="Calibri"/>
                        </a:rPr>
                        <a:t> Application taux de sous-réalisation des opérations terminées (</a:t>
                      </a:r>
                      <a:r>
                        <a:rPr lang="fr-FR" sz="1100" b="0" i="0" u="none" strike="noStrike" dirty="0" smtClean="0">
                          <a:solidFill>
                            <a:schemeClr val="tx1"/>
                          </a:solidFill>
                          <a:effectLst/>
                          <a:latin typeface="Calibri"/>
                        </a:rPr>
                        <a:t>10,57%) </a:t>
                      </a:r>
                      <a:endParaRPr lang="fr-FR" sz="11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515</a:t>
                      </a:r>
                      <a:r>
                        <a:rPr lang="fr-FR" sz="1100" b="0" i="0" u="none" strike="noStrike" baseline="0" dirty="0" smtClean="0">
                          <a:solidFill>
                            <a:schemeClr val="tx1"/>
                          </a:solidFill>
                          <a:effectLst/>
                          <a:latin typeface="Calibri"/>
                        </a:rPr>
                        <a:t> 217</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0234">
                <a:tc>
                  <a:txBody>
                    <a:bodyPr/>
                    <a:lstStyle/>
                    <a:p>
                      <a:pPr algn="l" fontAlgn="b"/>
                      <a:r>
                        <a:rPr lang="fr-FR" sz="1100" b="0" i="0" u="none" strike="noStrike" dirty="0">
                          <a:solidFill>
                            <a:schemeClr val="tx1"/>
                          </a:solidFill>
                          <a:effectLst/>
                          <a:latin typeface="Calibri"/>
                        </a:rPr>
                        <a:t> Estimation bilan à venir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4</a:t>
                      </a:r>
                      <a:r>
                        <a:rPr lang="fr-FR" sz="1100" b="0" i="0" u="none" strike="noStrike" baseline="0" dirty="0" smtClean="0">
                          <a:solidFill>
                            <a:schemeClr val="tx1"/>
                          </a:solidFill>
                          <a:effectLst/>
                          <a:latin typeface="Calibri"/>
                        </a:rPr>
                        <a:t> 357 900</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0234">
                <a:tc>
                  <a:txBody>
                    <a:bodyPr/>
                    <a:lstStyle/>
                    <a:p>
                      <a:pPr algn="l" fontAlgn="b"/>
                      <a:r>
                        <a:rPr lang="fr-FR" sz="1100" b="0" i="0" u="none" strike="noStrike" dirty="0">
                          <a:solidFill>
                            <a:schemeClr val="tx1"/>
                          </a:solidFill>
                          <a:effectLst/>
                          <a:latin typeface="Calibri"/>
                        </a:rPr>
                        <a:t> Application taux de rejet constaté </a:t>
                      </a:r>
                      <a:r>
                        <a:rPr lang="fr-FR" sz="1100" b="0" i="0" u="none" strike="noStrike" dirty="0" smtClean="0">
                          <a:solidFill>
                            <a:schemeClr val="tx1"/>
                          </a:solidFill>
                          <a:effectLst/>
                          <a:latin typeface="Calibri"/>
                        </a:rPr>
                        <a:t> (9,19%)</a:t>
                      </a:r>
                      <a:endParaRPr lang="fr-FR" sz="11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400</a:t>
                      </a:r>
                      <a:r>
                        <a:rPr lang="fr-FR" sz="1100" b="0" i="0" u="none" strike="noStrike" baseline="0" dirty="0" smtClean="0">
                          <a:solidFill>
                            <a:schemeClr val="tx1"/>
                          </a:solidFill>
                          <a:effectLst/>
                          <a:latin typeface="Calibri"/>
                        </a:rPr>
                        <a:t> 364</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0234">
                <a:tc>
                  <a:txBody>
                    <a:bodyPr/>
                    <a:lstStyle/>
                    <a:p>
                      <a:pPr algn="l" fontAlgn="b"/>
                      <a:r>
                        <a:rPr lang="fr-FR" sz="1100" b="1" i="0" u="none" strike="noStrike" dirty="0">
                          <a:solidFill>
                            <a:schemeClr val="tx1"/>
                          </a:solidFill>
                          <a:effectLst/>
                          <a:latin typeface="Calibri"/>
                        </a:rPr>
                        <a:t> Total disponible estimé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b"/>
                      <a:r>
                        <a:rPr lang="fr-FR" sz="1100" b="1" i="0" u="none" strike="noStrike" dirty="0">
                          <a:solidFill>
                            <a:schemeClr val="tx1"/>
                          </a:solidFill>
                          <a:effectLst/>
                          <a:latin typeface="Calibri"/>
                        </a:rPr>
                        <a:t>                                                              </a:t>
                      </a:r>
                      <a:r>
                        <a:rPr lang="fr-FR" sz="1100" b="1" i="0" u="none" strike="noStrike" dirty="0" smtClean="0">
                          <a:solidFill>
                            <a:schemeClr val="tx1"/>
                          </a:solidFill>
                          <a:effectLst/>
                          <a:latin typeface="Calibri"/>
                        </a:rPr>
                        <a:t>915</a:t>
                      </a:r>
                      <a:r>
                        <a:rPr lang="fr-FR" sz="1100" b="1" i="0" u="none" strike="noStrike" baseline="0" dirty="0" smtClean="0">
                          <a:solidFill>
                            <a:schemeClr val="tx1"/>
                          </a:solidFill>
                          <a:effectLst/>
                          <a:latin typeface="Calibri"/>
                        </a:rPr>
                        <a:t> 581</a:t>
                      </a:r>
                      <a:r>
                        <a:rPr lang="fr-FR" sz="1100" b="1" i="0" u="none" strike="noStrike" dirty="0" smtClean="0">
                          <a:solidFill>
                            <a:schemeClr val="tx1"/>
                          </a:solidFill>
                          <a:effectLst/>
                          <a:latin typeface="Calibri"/>
                        </a:rPr>
                        <a:t>   </a:t>
                      </a:r>
                      <a:endParaRPr lang="fr-FR" sz="1100" b="1"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49101">
                <a:tc>
                  <a:txBody>
                    <a:bodyPr/>
                    <a:lstStyle/>
                    <a:p>
                      <a:pPr algn="l" fontAlgn="b"/>
                      <a:r>
                        <a:rPr lang="fr-FR" sz="1100" b="1" i="0" u="none" strike="noStrike" dirty="0">
                          <a:solidFill>
                            <a:schemeClr val="tx1"/>
                          </a:solidFill>
                          <a:effectLst/>
                          <a:latin typeface="Calibri"/>
                        </a:rPr>
                        <a:t>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1" i="0" u="none" strike="noStrike" dirty="0">
                          <a:solidFill>
                            <a:schemeClr val="tx1"/>
                          </a:solidFill>
                          <a:effectLst/>
                          <a:latin typeface="Calibri"/>
                        </a:rPr>
                        <a:t>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0234">
                <a:tc>
                  <a:txBody>
                    <a:bodyPr/>
                    <a:lstStyle/>
                    <a:p>
                      <a:pPr algn="l" fontAlgn="b"/>
                      <a:r>
                        <a:rPr lang="fr-FR" sz="1100" b="1" i="0" u="none" strike="noStrike" dirty="0">
                          <a:solidFill>
                            <a:schemeClr val="tx1"/>
                          </a:solidFill>
                          <a:effectLst/>
                          <a:latin typeface="Calibri"/>
                        </a:rPr>
                        <a:t> Disponible estimé (strictement récupéré + estimé)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b"/>
                      <a:r>
                        <a:rPr lang="fr-FR" sz="1100" b="1" i="0" u="none" strike="noStrike" dirty="0">
                          <a:solidFill>
                            <a:schemeClr val="tx1"/>
                          </a:solidFill>
                          <a:effectLst/>
                          <a:latin typeface="Calibri"/>
                        </a:rPr>
                        <a:t>                                                             </a:t>
                      </a:r>
                      <a:r>
                        <a:rPr lang="fr-FR" sz="1100" b="1" i="0" u="none" strike="noStrike" baseline="0" dirty="0" smtClean="0">
                          <a:solidFill>
                            <a:schemeClr val="tx1"/>
                          </a:solidFill>
                          <a:effectLst/>
                          <a:latin typeface="Calibri"/>
                        </a:rPr>
                        <a:t>    </a:t>
                      </a:r>
                      <a:r>
                        <a:rPr lang="fr-FR" sz="1100" b="1" i="0" u="none" strike="noStrike" baseline="0" dirty="0" smtClean="0">
                          <a:solidFill>
                            <a:schemeClr val="tx1"/>
                          </a:solidFill>
                          <a:effectLst/>
                          <a:latin typeface="Calibri"/>
                        </a:rPr>
                        <a:t>-343 811</a:t>
                      </a:r>
                      <a:r>
                        <a:rPr lang="fr-FR" sz="1100" b="1" i="0" u="none" strike="noStrike" dirty="0" smtClean="0">
                          <a:solidFill>
                            <a:schemeClr val="tx1"/>
                          </a:solidFill>
                          <a:effectLst/>
                          <a:latin typeface="Calibri"/>
                        </a:rPr>
                        <a:t>   </a:t>
                      </a:r>
                      <a:endParaRPr lang="fr-FR" sz="1100" b="1"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bl>
          </a:graphicData>
        </a:graphic>
      </p:graphicFrame>
    </p:spTree>
    <p:extLst>
      <p:ext uri="{BB962C8B-B14F-4D97-AF65-F5344CB8AC3E}">
        <p14:creationId xmlns:p14="http://schemas.microsoft.com/office/powerpoint/2010/main" val="228881914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513742" y="908723"/>
            <a:ext cx="8229600" cy="1169551"/>
          </a:xfrm>
          <a:noFill/>
        </p:spPr>
        <p:txBody>
          <a:bodyPr wrap="square" rtlCol="0">
            <a:spAutoFit/>
          </a:bodyPr>
          <a:lstStyle/>
          <a:p>
            <a:pPr fontAlgn="ctr"/>
            <a:r>
              <a:rPr lang="fr-FR" sz="2500" b="1" spc="-50" dirty="0" smtClean="0">
                <a:solidFill>
                  <a:srgbClr val="009999"/>
                </a:solidFill>
                <a:latin typeface="+mn-lt"/>
                <a:ea typeface="+mn-ea"/>
                <a:cs typeface="+mn-cs"/>
              </a:rPr>
              <a:t>Estimation des sous-réalisation et du FSE récupérable</a:t>
            </a:r>
            <a:br>
              <a:rPr lang="fr-FR" sz="2500" b="1" spc="-50" dirty="0" smtClean="0">
                <a:solidFill>
                  <a:srgbClr val="009999"/>
                </a:solidFill>
                <a:latin typeface="+mn-lt"/>
                <a:ea typeface="+mn-ea"/>
                <a:cs typeface="+mn-cs"/>
              </a:rPr>
            </a:br>
            <a:r>
              <a:rPr lang="fr-FR" sz="2500" b="1" spc="-50" dirty="0" smtClean="0">
                <a:solidFill>
                  <a:srgbClr val="009999"/>
                </a:solidFill>
                <a:latin typeface="+mn-lt"/>
                <a:ea typeface="+mn-ea"/>
                <a:cs typeface="+mn-cs"/>
              </a:rPr>
              <a:t/>
            </a:r>
            <a:br>
              <a:rPr lang="fr-FR" sz="2500" b="1" spc="-50" dirty="0" smtClean="0">
                <a:solidFill>
                  <a:srgbClr val="009999"/>
                </a:solidFill>
                <a:latin typeface="+mn-lt"/>
                <a:ea typeface="+mn-ea"/>
                <a:cs typeface="+mn-cs"/>
              </a:rPr>
            </a:br>
            <a:r>
              <a:rPr lang="fr-FR" sz="2000" b="1" i="1" spc="-50" dirty="0" smtClean="0">
                <a:solidFill>
                  <a:srgbClr val="009999"/>
                </a:solidFill>
                <a:latin typeface="+mn-lt"/>
                <a:ea typeface="+mn-ea"/>
                <a:cs typeface="+mn-cs"/>
              </a:rPr>
              <a:t>1.10.1.1 :  Prévention du </a:t>
            </a:r>
            <a:r>
              <a:rPr lang="fr-FR" sz="2000" b="1" i="1" spc="-50" smtClean="0">
                <a:solidFill>
                  <a:srgbClr val="009999"/>
                </a:solidFill>
                <a:latin typeface="+mn-lt"/>
                <a:ea typeface="+mn-ea"/>
                <a:cs typeface="+mn-cs"/>
              </a:rPr>
              <a:t>décrochage scolaire</a:t>
            </a:r>
            <a:endParaRPr lang="fr-FR" sz="2000" b="1" i="1" spc="-50" dirty="0">
              <a:solidFill>
                <a:srgbClr val="009999"/>
              </a:solidFill>
              <a:latin typeface="+mn-lt"/>
              <a:ea typeface="+mn-ea"/>
              <a:cs typeface="+mn-cs"/>
            </a:endParaRPr>
          </a:p>
        </p:txBody>
      </p:sp>
      <p:graphicFrame>
        <p:nvGraphicFramePr>
          <p:cNvPr id="8" name="Tableau 7"/>
          <p:cNvGraphicFramePr>
            <a:graphicFrameLocks noGrp="1"/>
          </p:cNvGraphicFramePr>
          <p:nvPr>
            <p:extLst>
              <p:ext uri="{D42A27DB-BD31-4B8C-83A1-F6EECF244321}">
                <p14:modId xmlns:p14="http://schemas.microsoft.com/office/powerpoint/2010/main" val="3619634991"/>
              </p:ext>
            </p:extLst>
          </p:nvPr>
        </p:nvGraphicFramePr>
        <p:xfrm>
          <a:off x="827584" y="2236869"/>
          <a:ext cx="7776864" cy="3610760"/>
        </p:xfrm>
        <a:graphic>
          <a:graphicData uri="http://schemas.openxmlformats.org/drawingml/2006/table">
            <a:tbl>
              <a:tblPr/>
              <a:tblGrid>
                <a:gridCol w="5050751"/>
                <a:gridCol w="2726113"/>
              </a:tblGrid>
              <a:tr h="290234">
                <a:tc>
                  <a:txBody>
                    <a:bodyPr/>
                    <a:lstStyle/>
                    <a:p>
                      <a:pPr algn="l" fontAlgn="b"/>
                      <a:r>
                        <a:rPr lang="fr-FR" sz="1100" b="0" i="0" u="none" strike="noStrike" dirty="0">
                          <a:solidFill>
                            <a:schemeClr val="tx1"/>
                          </a:solidFill>
                          <a:effectLst/>
                          <a:latin typeface="Calibri"/>
                        </a:rPr>
                        <a:t> Rejet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35</a:t>
                      </a:r>
                      <a:r>
                        <a:rPr lang="fr-FR" sz="1100" b="0" i="0" u="none" strike="noStrike" baseline="0" dirty="0" smtClean="0">
                          <a:solidFill>
                            <a:schemeClr val="tx1"/>
                          </a:solidFill>
                          <a:effectLst/>
                          <a:latin typeface="Calibri"/>
                        </a:rPr>
                        <a:t> 525</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0234">
                <a:tc>
                  <a:txBody>
                    <a:bodyPr/>
                    <a:lstStyle/>
                    <a:p>
                      <a:pPr algn="l" fontAlgn="b"/>
                      <a:r>
                        <a:rPr lang="fr-FR" sz="1100" b="1" i="0" u="none" strike="noStrike" dirty="0">
                          <a:solidFill>
                            <a:schemeClr val="tx1"/>
                          </a:solidFill>
                          <a:effectLst/>
                          <a:latin typeface="Calibri"/>
                        </a:rPr>
                        <a:t> Total strictement récupéré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b"/>
                      <a:r>
                        <a:rPr lang="fr-FR" sz="1100" b="1" i="0" u="none" strike="noStrike" dirty="0">
                          <a:solidFill>
                            <a:schemeClr val="tx1"/>
                          </a:solidFill>
                          <a:effectLst/>
                          <a:latin typeface="Calibri"/>
                        </a:rPr>
                        <a:t>                                                          </a:t>
                      </a:r>
                      <a:r>
                        <a:rPr lang="fr-FR" sz="1100" b="1" i="0" u="none" strike="noStrike" dirty="0" smtClean="0">
                          <a:solidFill>
                            <a:schemeClr val="tx1"/>
                          </a:solidFill>
                          <a:effectLst/>
                          <a:latin typeface="Calibri"/>
                        </a:rPr>
                        <a:t>   35</a:t>
                      </a:r>
                      <a:r>
                        <a:rPr lang="fr-FR" sz="1100" b="1" i="0" u="none" strike="noStrike" baseline="0" dirty="0" smtClean="0">
                          <a:solidFill>
                            <a:schemeClr val="tx1"/>
                          </a:solidFill>
                          <a:effectLst/>
                          <a:latin typeface="Calibri"/>
                        </a:rPr>
                        <a:t> 525</a:t>
                      </a:r>
                      <a:r>
                        <a:rPr lang="fr-FR" sz="1100" b="1" i="0" u="none" strike="noStrike" dirty="0" smtClean="0">
                          <a:solidFill>
                            <a:schemeClr val="tx1"/>
                          </a:solidFill>
                          <a:effectLst/>
                          <a:latin typeface="Calibri"/>
                        </a:rPr>
                        <a:t>   </a:t>
                      </a:r>
                      <a:endParaRPr lang="fr-FR" sz="1100" b="1"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290234">
                <a:tc>
                  <a:txBody>
                    <a:bodyPr/>
                    <a:lstStyle/>
                    <a:p>
                      <a:pPr algn="l" fontAlgn="b"/>
                      <a:r>
                        <a:rPr lang="fr-FR" sz="1100" b="0" i="0" u="none" strike="noStrike" dirty="0">
                          <a:solidFill>
                            <a:schemeClr val="tx1"/>
                          </a:solidFill>
                          <a:effectLst/>
                          <a:latin typeface="Calibri"/>
                        </a:rPr>
                        <a:t> Reste à programmer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2</a:t>
                      </a:r>
                      <a:r>
                        <a:rPr lang="fr-FR" sz="1100" b="0" i="0" u="none" strike="noStrike" baseline="0" dirty="0" smtClean="0">
                          <a:solidFill>
                            <a:schemeClr val="tx1"/>
                          </a:solidFill>
                          <a:effectLst/>
                          <a:latin typeface="Calibri"/>
                        </a:rPr>
                        <a:t> 916 859</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0234">
                <a:tc>
                  <a:txBody>
                    <a:bodyPr/>
                    <a:lstStyle/>
                    <a:p>
                      <a:pPr algn="l" fontAlgn="b"/>
                      <a:r>
                        <a:rPr lang="fr-FR" sz="1100" b="0" i="0" u="none" strike="noStrike" dirty="0">
                          <a:solidFill>
                            <a:schemeClr val="tx1"/>
                          </a:solidFill>
                          <a:effectLst/>
                          <a:latin typeface="Calibri"/>
                        </a:rPr>
                        <a:t> Disponible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2</a:t>
                      </a:r>
                      <a:r>
                        <a:rPr lang="fr-FR" sz="1100" b="0" i="0" u="none" strike="noStrike" baseline="0" dirty="0" smtClean="0">
                          <a:solidFill>
                            <a:schemeClr val="tx1"/>
                          </a:solidFill>
                          <a:effectLst/>
                          <a:latin typeface="Calibri"/>
                        </a:rPr>
                        <a:t> 952 384</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9101">
                <a:tc>
                  <a:txBody>
                    <a:bodyPr/>
                    <a:lstStyle/>
                    <a:p>
                      <a:pPr algn="l" fontAlgn="b"/>
                      <a:endParaRPr lang="fr-FR" sz="1100" b="0" i="0" u="none" strike="noStrike">
                        <a:solidFill>
                          <a:schemeClr val="tx1"/>
                        </a:solidFill>
                        <a:effectLst/>
                        <a:latin typeface="Calibri"/>
                      </a:endParaRPr>
                    </a:p>
                  </a:txBody>
                  <a:tcPr marL="36000" marR="36000" marT="946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endParaRPr lang="fr-FR" sz="1100" b="0" i="0" u="none" strike="noStrike" dirty="0">
                        <a:solidFill>
                          <a:schemeClr val="tx1"/>
                        </a:solidFill>
                        <a:effectLst/>
                        <a:latin typeface="Calibri"/>
                      </a:endParaRPr>
                    </a:p>
                  </a:txBody>
                  <a:tcPr marL="36000" marR="36000" marT="9465" marB="0" anchor="ctr">
                    <a:lnL>
                      <a:noFill/>
                    </a:lnL>
                    <a:lnR>
                      <a:noFill/>
                    </a:lnR>
                    <a:lnT w="6350" cap="flat" cmpd="sng" algn="ctr">
                      <a:solidFill>
                        <a:srgbClr val="000000"/>
                      </a:solidFill>
                      <a:prstDash val="solid"/>
                      <a:round/>
                      <a:headEnd type="none" w="med" len="med"/>
                      <a:tailEnd type="none" w="med" len="med"/>
                    </a:lnT>
                    <a:lnB>
                      <a:noFill/>
                    </a:lnB>
                  </a:tcPr>
                </a:tc>
              </a:tr>
              <a:tr h="149101">
                <a:tc>
                  <a:txBody>
                    <a:bodyPr/>
                    <a:lstStyle/>
                    <a:p>
                      <a:pPr algn="l" fontAlgn="b"/>
                      <a:endParaRPr lang="fr-FR" sz="1100" b="0" i="0" u="none" strike="noStrike">
                        <a:solidFill>
                          <a:schemeClr val="tx1"/>
                        </a:solidFill>
                        <a:effectLst/>
                        <a:latin typeface="Calibri"/>
                      </a:endParaRPr>
                    </a:p>
                  </a:txBody>
                  <a:tcPr marL="36000" marR="36000" marT="9465" marB="0" anchor="ctr">
                    <a:lnL>
                      <a:noFill/>
                    </a:lnL>
                    <a:lnR>
                      <a:noFill/>
                    </a:lnR>
                    <a:lnT>
                      <a:noFill/>
                    </a:lnT>
                    <a:lnB>
                      <a:noFill/>
                    </a:lnB>
                  </a:tcPr>
                </a:tc>
                <a:tc>
                  <a:txBody>
                    <a:bodyPr/>
                    <a:lstStyle/>
                    <a:p>
                      <a:pPr algn="r" fontAlgn="b"/>
                      <a:endParaRPr lang="fr-FR" sz="1100" b="0" i="0" u="none" strike="noStrike" dirty="0">
                        <a:solidFill>
                          <a:schemeClr val="tx1"/>
                        </a:solidFill>
                        <a:effectLst/>
                        <a:latin typeface="Calibri"/>
                      </a:endParaRPr>
                    </a:p>
                  </a:txBody>
                  <a:tcPr marL="36000" marR="36000" marT="9465" marB="0" anchor="ctr">
                    <a:lnL>
                      <a:noFill/>
                    </a:lnL>
                    <a:lnR>
                      <a:noFill/>
                    </a:lnR>
                    <a:lnT>
                      <a:noFill/>
                    </a:lnT>
                    <a:lnB>
                      <a:noFill/>
                    </a:lnB>
                  </a:tcPr>
                </a:tc>
              </a:tr>
              <a:tr h="149101">
                <a:tc>
                  <a:txBody>
                    <a:bodyPr/>
                    <a:lstStyle/>
                    <a:p>
                      <a:pPr algn="l" fontAlgn="b"/>
                      <a:endParaRPr lang="fr-FR" sz="1100" b="0" i="0" u="none" strike="noStrike">
                        <a:solidFill>
                          <a:schemeClr val="tx1"/>
                        </a:solidFill>
                        <a:effectLst/>
                        <a:latin typeface="Calibri"/>
                      </a:endParaRPr>
                    </a:p>
                  </a:txBody>
                  <a:tcPr marL="36000" marR="36000" marT="946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endParaRPr lang="fr-FR" sz="1100" b="0" i="0" u="none" strike="noStrike" dirty="0">
                        <a:solidFill>
                          <a:schemeClr val="tx1"/>
                        </a:solidFill>
                        <a:effectLst/>
                        <a:latin typeface="Calibri"/>
                      </a:endParaRPr>
                    </a:p>
                  </a:txBody>
                  <a:tcPr marL="36000" marR="36000" marT="9465" marB="0" anchor="ctr">
                    <a:lnL>
                      <a:noFill/>
                    </a:lnL>
                    <a:lnR>
                      <a:noFill/>
                    </a:lnR>
                    <a:lnT>
                      <a:noFill/>
                    </a:lnT>
                    <a:lnB w="6350" cap="flat" cmpd="sng" algn="ctr">
                      <a:solidFill>
                        <a:srgbClr val="000000"/>
                      </a:solidFill>
                      <a:prstDash val="solid"/>
                      <a:round/>
                      <a:headEnd type="none" w="med" len="med"/>
                      <a:tailEnd type="none" w="med" len="med"/>
                    </a:lnB>
                  </a:tcPr>
                </a:tc>
              </a:tr>
              <a:tr h="290234">
                <a:tc>
                  <a:txBody>
                    <a:bodyPr/>
                    <a:lstStyle/>
                    <a:p>
                      <a:pPr algn="l" fontAlgn="b"/>
                      <a:r>
                        <a:rPr lang="fr-FR" sz="1100" b="0" i="0" u="none" strike="noStrike">
                          <a:solidFill>
                            <a:schemeClr val="tx1"/>
                          </a:solidFill>
                          <a:effectLst/>
                          <a:latin typeface="Calibri"/>
                        </a:rPr>
                        <a:t> Reste à déclarer (conventionné - déclaré)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741</a:t>
                      </a:r>
                      <a:r>
                        <a:rPr lang="fr-FR" sz="1100" b="0" i="0" u="none" strike="noStrike" baseline="0" dirty="0" smtClean="0">
                          <a:solidFill>
                            <a:schemeClr val="tx1"/>
                          </a:solidFill>
                          <a:effectLst/>
                          <a:latin typeface="Calibri"/>
                        </a:rPr>
                        <a:t> 001</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0234">
                <a:tc>
                  <a:txBody>
                    <a:bodyPr/>
                    <a:lstStyle/>
                    <a:p>
                      <a:pPr algn="l" fontAlgn="b"/>
                      <a:r>
                        <a:rPr lang="fr-FR" sz="1100" b="0" i="0" u="none" strike="noStrike" dirty="0">
                          <a:solidFill>
                            <a:schemeClr val="tx1"/>
                          </a:solidFill>
                          <a:effectLst/>
                          <a:latin typeface="Calibri"/>
                        </a:rPr>
                        <a:t> Application taux de sous-réalisation des opérations terminées </a:t>
                      </a:r>
                      <a:r>
                        <a:rPr lang="fr-FR" sz="1100" b="0" i="0" u="none" strike="noStrike" dirty="0" smtClean="0">
                          <a:solidFill>
                            <a:schemeClr val="tx1"/>
                          </a:solidFill>
                          <a:effectLst/>
                          <a:latin typeface="Calibri"/>
                        </a:rPr>
                        <a:t>(Pas</a:t>
                      </a:r>
                      <a:r>
                        <a:rPr lang="fr-FR" sz="1100" b="0" i="0" u="none" strike="noStrike" baseline="0" dirty="0" smtClean="0">
                          <a:solidFill>
                            <a:schemeClr val="tx1"/>
                          </a:solidFill>
                          <a:effectLst/>
                          <a:latin typeface="Calibri"/>
                        </a:rPr>
                        <a:t> d’op terminée)</a:t>
                      </a:r>
                      <a:endParaRPr lang="fr-FR" sz="11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0   </a:t>
                      </a:r>
                      <a:endParaRPr lang="fr-FR" sz="11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0234">
                <a:tc>
                  <a:txBody>
                    <a:bodyPr/>
                    <a:lstStyle/>
                    <a:p>
                      <a:pPr algn="l" fontAlgn="b"/>
                      <a:r>
                        <a:rPr lang="fr-FR" sz="1100" b="0" i="0" u="none" strike="noStrike" dirty="0">
                          <a:solidFill>
                            <a:schemeClr val="tx1"/>
                          </a:solidFill>
                          <a:effectLst/>
                          <a:latin typeface="Calibri"/>
                        </a:rPr>
                        <a:t> Estimation bilan à venir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  741</a:t>
                      </a:r>
                      <a:r>
                        <a:rPr lang="fr-FR" sz="1100" b="0" i="0" u="none" strike="noStrike" baseline="0" dirty="0" smtClean="0">
                          <a:solidFill>
                            <a:schemeClr val="tx1"/>
                          </a:solidFill>
                          <a:effectLst/>
                          <a:latin typeface="Calibri"/>
                        </a:rPr>
                        <a:t> 001</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0234">
                <a:tc>
                  <a:txBody>
                    <a:bodyPr/>
                    <a:lstStyle/>
                    <a:p>
                      <a:pPr algn="l" fontAlgn="b"/>
                      <a:r>
                        <a:rPr lang="fr-FR" sz="1100" b="0" i="0" u="none" strike="noStrike" dirty="0">
                          <a:solidFill>
                            <a:schemeClr val="tx1"/>
                          </a:solidFill>
                          <a:effectLst/>
                          <a:latin typeface="Calibri"/>
                        </a:rPr>
                        <a:t> Application taux de rejet </a:t>
                      </a:r>
                      <a:r>
                        <a:rPr lang="fr-FR" sz="1100" b="0" i="0" u="none" strike="noStrike">
                          <a:solidFill>
                            <a:schemeClr val="tx1"/>
                          </a:solidFill>
                          <a:effectLst/>
                          <a:latin typeface="Calibri"/>
                        </a:rPr>
                        <a:t>constaté </a:t>
                      </a:r>
                      <a:r>
                        <a:rPr lang="fr-FR" sz="1100" b="0" i="0" u="none" strike="noStrike" smtClean="0">
                          <a:solidFill>
                            <a:schemeClr val="tx1"/>
                          </a:solidFill>
                          <a:effectLst/>
                          <a:latin typeface="Calibri"/>
                        </a:rPr>
                        <a:t> (14,51%)</a:t>
                      </a:r>
                      <a:endParaRPr lang="fr-FR" sz="11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107</a:t>
                      </a:r>
                      <a:r>
                        <a:rPr lang="fr-FR" sz="1100" b="0" i="0" u="none" strike="noStrike" baseline="0" dirty="0" smtClean="0">
                          <a:solidFill>
                            <a:schemeClr val="tx1"/>
                          </a:solidFill>
                          <a:effectLst/>
                          <a:latin typeface="Calibri"/>
                        </a:rPr>
                        <a:t> 488</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0234">
                <a:tc>
                  <a:txBody>
                    <a:bodyPr/>
                    <a:lstStyle/>
                    <a:p>
                      <a:pPr algn="l" fontAlgn="b"/>
                      <a:r>
                        <a:rPr lang="fr-FR" sz="1100" b="1" i="0" u="none" strike="noStrike" dirty="0">
                          <a:solidFill>
                            <a:schemeClr val="tx1"/>
                          </a:solidFill>
                          <a:effectLst/>
                          <a:latin typeface="Calibri"/>
                        </a:rPr>
                        <a:t> Total disponible estimé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b"/>
                      <a:r>
                        <a:rPr lang="fr-FR" sz="1100" b="1" i="0" u="none" strike="noStrike" dirty="0">
                          <a:solidFill>
                            <a:schemeClr val="tx1"/>
                          </a:solidFill>
                          <a:effectLst/>
                          <a:latin typeface="Calibri"/>
                        </a:rPr>
                        <a:t>                                                              </a:t>
                      </a:r>
                      <a:r>
                        <a:rPr lang="fr-FR" sz="1100" b="1" i="0" u="none" strike="noStrike" dirty="0" smtClean="0">
                          <a:solidFill>
                            <a:schemeClr val="tx1"/>
                          </a:solidFill>
                          <a:effectLst/>
                          <a:latin typeface="Calibri"/>
                        </a:rPr>
                        <a:t>107</a:t>
                      </a:r>
                      <a:r>
                        <a:rPr lang="fr-FR" sz="1100" b="1" i="0" u="none" strike="noStrike" baseline="0" dirty="0" smtClean="0">
                          <a:solidFill>
                            <a:schemeClr val="tx1"/>
                          </a:solidFill>
                          <a:effectLst/>
                          <a:latin typeface="Calibri"/>
                        </a:rPr>
                        <a:t> 488</a:t>
                      </a:r>
                      <a:r>
                        <a:rPr lang="fr-FR" sz="1100" b="1" i="0" u="none" strike="noStrike" dirty="0" smtClean="0">
                          <a:solidFill>
                            <a:schemeClr val="tx1"/>
                          </a:solidFill>
                          <a:effectLst/>
                          <a:latin typeface="Calibri"/>
                        </a:rPr>
                        <a:t>  </a:t>
                      </a:r>
                      <a:endParaRPr lang="fr-FR" sz="1100" b="1"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149101">
                <a:tc>
                  <a:txBody>
                    <a:bodyPr/>
                    <a:lstStyle/>
                    <a:p>
                      <a:pPr algn="l" fontAlgn="b"/>
                      <a:r>
                        <a:rPr lang="fr-FR" sz="1100" b="1" i="0" u="none" strike="noStrike">
                          <a:solidFill>
                            <a:schemeClr val="tx1"/>
                          </a:solidFill>
                          <a:effectLst/>
                          <a:latin typeface="Calibri"/>
                        </a:rPr>
                        <a:t>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endParaRPr lang="fr-FR" sz="1100" b="1"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0234">
                <a:tc>
                  <a:txBody>
                    <a:bodyPr/>
                    <a:lstStyle/>
                    <a:p>
                      <a:pPr algn="l" fontAlgn="b"/>
                      <a:r>
                        <a:rPr lang="fr-FR" sz="1100" b="1" i="0" u="none" strike="noStrike">
                          <a:solidFill>
                            <a:schemeClr val="tx1"/>
                          </a:solidFill>
                          <a:effectLst/>
                          <a:latin typeface="Calibri"/>
                        </a:rPr>
                        <a:t> Disponible estimé (strictement récupéré + estimé) </a:t>
                      </a: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b"/>
                      <a:r>
                        <a:rPr lang="fr-FR" sz="1100" b="1" i="0" u="none" strike="noStrike" dirty="0">
                          <a:solidFill>
                            <a:schemeClr val="tx1"/>
                          </a:solidFill>
                          <a:effectLst/>
                          <a:latin typeface="Calibri"/>
                        </a:rPr>
                        <a:t>                                                             </a:t>
                      </a:r>
                      <a:r>
                        <a:rPr lang="fr-FR" sz="1100" b="1" i="0" u="none" strike="noStrike" baseline="0" dirty="0" smtClean="0">
                          <a:solidFill>
                            <a:schemeClr val="tx1"/>
                          </a:solidFill>
                          <a:effectLst/>
                          <a:latin typeface="Calibri"/>
                        </a:rPr>
                        <a:t>    </a:t>
                      </a:r>
                      <a:r>
                        <a:rPr lang="fr-FR" sz="1100" b="1" i="0" u="none" strike="noStrike" baseline="0" dirty="0" smtClean="0">
                          <a:solidFill>
                            <a:schemeClr val="tx1"/>
                          </a:solidFill>
                          <a:effectLst/>
                          <a:latin typeface="Calibri"/>
                        </a:rPr>
                        <a:t>143 013</a:t>
                      </a:r>
                      <a:r>
                        <a:rPr lang="fr-FR" sz="1100" b="1" i="0" u="none" strike="noStrike" dirty="0" smtClean="0">
                          <a:solidFill>
                            <a:schemeClr val="tx1"/>
                          </a:solidFill>
                          <a:effectLst/>
                          <a:latin typeface="Calibri"/>
                        </a:rPr>
                        <a:t>   </a:t>
                      </a:r>
                      <a:endParaRPr lang="fr-FR" sz="1100" b="1" i="0" u="none" strike="noStrike" dirty="0">
                        <a:solidFill>
                          <a:schemeClr val="tx1"/>
                        </a:solidFill>
                        <a:effectLst/>
                        <a:latin typeface="Calibri"/>
                      </a:endParaRPr>
                    </a:p>
                  </a:txBody>
                  <a:tcPr marL="36000" marR="36000" marT="946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bl>
          </a:graphicData>
        </a:graphic>
      </p:graphicFrame>
    </p:spTree>
    <p:extLst>
      <p:ext uri="{BB962C8B-B14F-4D97-AF65-F5344CB8AC3E}">
        <p14:creationId xmlns:p14="http://schemas.microsoft.com/office/powerpoint/2010/main" val="124666377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513742" y="908723"/>
            <a:ext cx="8229600" cy="1169551"/>
          </a:xfrm>
          <a:noFill/>
        </p:spPr>
        <p:txBody>
          <a:bodyPr wrap="square" rtlCol="0">
            <a:spAutoFit/>
          </a:bodyPr>
          <a:lstStyle/>
          <a:p>
            <a:pPr fontAlgn="ctr"/>
            <a:r>
              <a:rPr lang="fr-FR" sz="2500" b="1" spc="-50" dirty="0" smtClean="0">
                <a:solidFill>
                  <a:srgbClr val="009999"/>
                </a:solidFill>
                <a:latin typeface="+mn-lt"/>
                <a:ea typeface="+mn-ea"/>
                <a:cs typeface="+mn-cs"/>
              </a:rPr>
              <a:t>Estimation des sous-réalisation et du FSE récupérable</a:t>
            </a:r>
            <a:br>
              <a:rPr lang="fr-FR" sz="2500" b="1" spc="-50" dirty="0" smtClean="0">
                <a:solidFill>
                  <a:srgbClr val="009999"/>
                </a:solidFill>
                <a:latin typeface="+mn-lt"/>
                <a:ea typeface="+mn-ea"/>
                <a:cs typeface="+mn-cs"/>
              </a:rPr>
            </a:br>
            <a:r>
              <a:rPr lang="fr-FR" sz="2500" b="1" spc="-50" dirty="0" smtClean="0">
                <a:solidFill>
                  <a:srgbClr val="009999"/>
                </a:solidFill>
                <a:latin typeface="+mn-lt"/>
                <a:ea typeface="+mn-ea"/>
                <a:cs typeface="+mn-cs"/>
              </a:rPr>
              <a:t/>
            </a:r>
            <a:br>
              <a:rPr lang="fr-FR" sz="2500" b="1" spc="-50" dirty="0" smtClean="0">
                <a:solidFill>
                  <a:srgbClr val="009999"/>
                </a:solidFill>
                <a:latin typeface="+mn-lt"/>
                <a:ea typeface="+mn-ea"/>
                <a:cs typeface="+mn-cs"/>
              </a:rPr>
            </a:br>
            <a:r>
              <a:rPr lang="fr-FR" sz="2000" b="1" i="1" spc="-50" dirty="0" smtClean="0">
                <a:solidFill>
                  <a:srgbClr val="009999"/>
                </a:solidFill>
                <a:latin typeface="+mn-lt"/>
                <a:ea typeface="+mn-ea"/>
                <a:cs typeface="+mn-cs"/>
              </a:rPr>
              <a:t>Synthèse - Axe 1     (1/2)</a:t>
            </a:r>
            <a:endParaRPr lang="fr-FR" sz="2000" b="1" i="1" spc="-50" dirty="0">
              <a:solidFill>
                <a:srgbClr val="009999"/>
              </a:solidFill>
              <a:latin typeface="+mn-lt"/>
              <a:ea typeface="+mn-ea"/>
              <a:cs typeface="+mn-cs"/>
            </a:endParaRPr>
          </a:p>
        </p:txBody>
      </p:sp>
      <p:graphicFrame>
        <p:nvGraphicFramePr>
          <p:cNvPr id="13" name="Tableau 12"/>
          <p:cNvGraphicFramePr>
            <a:graphicFrameLocks noGrp="1"/>
          </p:cNvGraphicFramePr>
          <p:nvPr>
            <p:extLst>
              <p:ext uri="{D42A27DB-BD31-4B8C-83A1-F6EECF244321}">
                <p14:modId xmlns:p14="http://schemas.microsoft.com/office/powerpoint/2010/main" val="2644579753"/>
              </p:ext>
            </p:extLst>
          </p:nvPr>
        </p:nvGraphicFramePr>
        <p:xfrm>
          <a:off x="323528" y="2420888"/>
          <a:ext cx="2520280" cy="3659375"/>
        </p:xfrm>
        <a:graphic>
          <a:graphicData uri="http://schemas.openxmlformats.org/drawingml/2006/table">
            <a:tbl>
              <a:tblPr/>
              <a:tblGrid>
                <a:gridCol w="1632836"/>
                <a:gridCol w="887444"/>
              </a:tblGrid>
              <a:tr h="285754">
                <a:tc>
                  <a:txBody>
                    <a:bodyPr/>
                    <a:lstStyle/>
                    <a:p>
                      <a:pPr algn="l" fontAlgn="b"/>
                      <a:r>
                        <a:rPr lang="fr-FR" sz="1100" b="0" i="0" u="none" strike="noStrike" dirty="0">
                          <a:solidFill>
                            <a:srgbClr val="000000"/>
                          </a:solidFill>
                          <a:effectLst/>
                          <a:latin typeface="Calibri"/>
                        </a:rPr>
                        <a:t> </a:t>
                      </a:r>
                      <a:r>
                        <a:rPr lang="fr-FR" sz="1100" b="1" i="0" u="none" strike="noStrike" dirty="0">
                          <a:solidFill>
                            <a:srgbClr val="000000"/>
                          </a:solidFill>
                          <a:effectLst/>
                          <a:latin typeface="Calibri"/>
                        </a:rPr>
                        <a:t>Maquette  </a:t>
                      </a: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rgbClr val="000000"/>
                          </a:solidFill>
                          <a:effectLst/>
                          <a:latin typeface="Calibri"/>
                        </a:rPr>
                        <a:t>   </a:t>
                      </a:r>
                      <a:r>
                        <a:rPr lang="fr-FR" sz="1100" b="0" i="0" u="none" strike="noStrike" dirty="0" smtClean="0">
                          <a:solidFill>
                            <a:srgbClr val="000000"/>
                          </a:solidFill>
                          <a:effectLst/>
                          <a:latin typeface="Calibri"/>
                        </a:rPr>
                        <a:t>20 </a:t>
                      </a:r>
                      <a:r>
                        <a:rPr lang="fr-FR" sz="1100" b="0" i="0" u="none" strike="noStrike" dirty="0">
                          <a:solidFill>
                            <a:srgbClr val="000000"/>
                          </a:solidFill>
                          <a:effectLst/>
                          <a:latin typeface="Calibri"/>
                        </a:rPr>
                        <a:t>203 198   </a:t>
                      </a: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442">
                <a:tc>
                  <a:txBody>
                    <a:bodyPr/>
                    <a:lstStyle/>
                    <a:p>
                      <a:pPr algn="l" fontAlgn="b"/>
                      <a:r>
                        <a:rPr lang="fr-FR" sz="1100" b="0" i="0" u="none" strike="noStrike" dirty="0">
                          <a:solidFill>
                            <a:srgbClr val="000000"/>
                          </a:solidFill>
                          <a:effectLst/>
                          <a:latin typeface="Calibri"/>
                        </a:rPr>
                        <a:t> Nb de dossiers conventionnés et validés comité </a:t>
                      </a: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smtClean="0">
                          <a:solidFill>
                            <a:srgbClr val="000000"/>
                          </a:solidFill>
                          <a:effectLst/>
                          <a:latin typeface="Calibri"/>
                        </a:rPr>
                        <a:t>103</a:t>
                      </a:r>
                      <a:endParaRPr lang="fr-FR" sz="1100" b="0" i="0" u="none" strike="noStrike" dirty="0">
                        <a:solidFill>
                          <a:srgbClr val="000000"/>
                        </a:solidFill>
                        <a:effectLst/>
                        <a:latin typeface="Calibri"/>
                      </a:endParaRP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29770">
                <a:tc>
                  <a:txBody>
                    <a:bodyPr/>
                    <a:lstStyle/>
                    <a:p>
                      <a:pPr algn="l" fontAlgn="b"/>
                      <a:r>
                        <a:rPr lang="fr-FR" sz="1100" b="0" i="0" u="none" strike="noStrike" dirty="0">
                          <a:solidFill>
                            <a:srgbClr val="000000"/>
                          </a:solidFill>
                          <a:effectLst/>
                          <a:latin typeface="Calibri"/>
                        </a:rPr>
                        <a:t> Montant UE programmé </a:t>
                      </a: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smtClean="0">
                          <a:solidFill>
                            <a:srgbClr val="000000"/>
                          </a:solidFill>
                          <a:effectLst/>
                          <a:latin typeface="Calibri"/>
                        </a:rPr>
                        <a:t>18 272 348</a:t>
                      </a:r>
                      <a:endParaRPr lang="fr-FR" sz="1100" b="0" i="0" u="none" strike="noStrike" dirty="0">
                        <a:solidFill>
                          <a:srgbClr val="000000"/>
                        </a:solidFill>
                        <a:effectLst/>
                        <a:latin typeface="Calibri"/>
                      </a:endParaRP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442">
                <a:tc>
                  <a:txBody>
                    <a:bodyPr/>
                    <a:lstStyle/>
                    <a:p>
                      <a:pPr algn="l" fontAlgn="b"/>
                      <a:r>
                        <a:rPr lang="fr-FR" sz="1100" b="0" i="0" u="none" strike="noStrike" dirty="0">
                          <a:solidFill>
                            <a:srgbClr val="000000"/>
                          </a:solidFill>
                          <a:effectLst/>
                          <a:latin typeface="Calibri"/>
                        </a:rPr>
                        <a:t> Taux de programmation  </a:t>
                      </a: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smtClean="0">
                          <a:solidFill>
                            <a:srgbClr val="000000"/>
                          </a:solidFill>
                          <a:effectLst/>
                          <a:latin typeface="Calibri"/>
                        </a:rPr>
                        <a:t>90,44%</a:t>
                      </a:r>
                      <a:endParaRPr lang="fr-FR" sz="1100" b="0" i="0" u="none" strike="noStrike" dirty="0">
                        <a:solidFill>
                          <a:srgbClr val="000000"/>
                        </a:solidFill>
                        <a:effectLst/>
                        <a:latin typeface="Calibri"/>
                      </a:endParaRP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442">
                <a:tc>
                  <a:txBody>
                    <a:bodyPr/>
                    <a:lstStyle/>
                    <a:p>
                      <a:pPr algn="l" fontAlgn="b"/>
                      <a:r>
                        <a:rPr lang="fr-FR" sz="1100" b="0" i="0" u="none" strike="noStrike" dirty="0">
                          <a:solidFill>
                            <a:srgbClr val="000000"/>
                          </a:solidFill>
                          <a:effectLst/>
                          <a:latin typeface="Calibri"/>
                        </a:rPr>
                        <a:t> Nb de dossier instruits </a:t>
                      </a: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smtClean="0">
                          <a:solidFill>
                            <a:srgbClr val="000000"/>
                          </a:solidFill>
                          <a:effectLst/>
                          <a:latin typeface="Calibri"/>
                        </a:rPr>
                        <a:t>0</a:t>
                      </a:r>
                      <a:endParaRPr lang="fr-FR" sz="1100" b="0" i="0" u="none" strike="noStrike" dirty="0">
                        <a:solidFill>
                          <a:srgbClr val="000000"/>
                        </a:solidFill>
                        <a:effectLst/>
                        <a:latin typeface="Calibri"/>
                      </a:endParaRP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29770">
                <a:tc>
                  <a:txBody>
                    <a:bodyPr/>
                    <a:lstStyle/>
                    <a:p>
                      <a:pPr algn="l" fontAlgn="b"/>
                      <a:r>
                        <a:rPr lang="fr-FR" sz="1100" b="0" i="0" u="none" strike="noStrike" dirty="0">
                          <a:solidFill>
                            <a:srgbClr val="000000"/>
                          </a:solidFill>
                          <a:effectLst/>
                          <a:latin typeface="Calibri"/>
                        </a:rPr>
                        <a:t> Montant UE instruit </a:t>
                      </a: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smtClean="0">
                          <a:solidFill>
                            <a:srgbClr val="000000"/>
                          </a:solidFill>
                          <a:effectLst/>
                          <a:latin typeface="Calibri"/>
                        </a:rPr>
                        <a:t>0   </a:t>
                      </a:r>
                      <a:endParaRPr lang="fr-FR" sz="1100" b="0" i="0" u="none" strike="noStrike" dirty="0">
                        <a:solidFill>
                          <a:srgbClr val="000000"/>
                        </a:solidFill>
                        <a:effectLst/>
                        <a:latin typeface="Calibri"/>
                      </a:endParaRP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29770">
                <a:tc>
                  <a:txBody>
                    <a:bodyPr/>
                    <a:lstStyle/>
                    <a:p>
                      <a:pPr algn="l" fontAlgn="b"/>
                      <a:r>
                        <a:rPr lang="fr-FR" sz="1100" b="0" i="0" u="none" strike="noStrike" dirty="0">
                          <a:solidFill>
                            <a:srgbClr val="000000"/>
                          </a:solidFill>
                          <a:effectLst/>
                          <a:latin typeface="Calibri"/>
                        </a:rPr>
                        <a:t> Reste à instruire (nb dossiers) </a:t>
                      </a: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rgbClr val="000000"/>
                          </a:solidFill>
                          <a:effectLst/>
                          <a:latin typeface="Calibri"/>
                        </a:rPr>
                        <a:t>                            </a:t>
                      </a:r>
                      <a:r>
                        <a:rPr lang="fr-FR" sz="1100" b="0" i="0" u="none" strike="noStrike" dirty="0" smtClean="0">
                          <a:solidFill>
                            <a:srgbClr val="000000"/>
                          </a:solidFill>
                          <a:effectLst/>
                          <a:latin typeface="Calibri"/>
                        </a:rPr>
                        <a:t>3</a:t>
                      </a:r>
                      <a:endParaRPr lang="fr-FR" sz="1100" b="0" i="0" u="none" strike="noStrike" dirty="0">
                        <a:solidFill>
                          <a:srgbClr val="000000"/>
                        </a:solidFill>
                        <a:effectLst/>
                        <a:latin typeface="Calibri"/>
                      </a:endParaRP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29770">
                <a:tc>
                  <a:txBody>
                    <a:bodyPr/>
                    <a:lstStyle/>
                    <a:p>
                      <a:pPr algn="l" fontAlgn="b"/>
                      <a:r>
                        <a:rPr lang="fr-FR" sz="1100" b="0" i="0" u="none" strike="noStrike" dirty="0">
                          <a:solidFill>
                            <a:srgbClr val="000000"/>
                          </a:solidFill>
                          <a:effectLst/>
                          <a:latin typeface="Calibri"/>
                        </a:rPr>
                        <a:t> Reste à instruire (montant UE) </a:t>
                      </a: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smtClean="0">
                          <a:solidFill>
                            <a:srgbClr val="000000"/>
                          </a:solidFill>
                          <a:effectLst/>
                          <a:latin typeface="Calibri"/>
                        </a:rPr>
                        <a:t>261 140</a:t>
                      </a:r>
                      <a:endParaRPr lang="fr-FR" sz="1100" b="0" i="0" u="none" strike="noStrike" dirty="0">
                        <a:solidFill>
                          <a:srgbClr val="000000"/>
                        </a:solidFill>
                        <a:effectLst/>
                        <a:latin typeface="Calibri"/>
                      </a:endParaRP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29770">
                <a:tc>
                  <a:txBody>
                    <a:bodyPr/>
                    <a:lstStyle/>
                    <a:p>
                      <a:pPr algn="l" fontAlgn="b"/>
                      <a:r>
                        <a:rPr lang="fr-FR" sz="1100" b="0" i="0" u="none" strike="noStrike" dirty="0">
                          <a:solidFill>
                            <a:srgbClr val="000000"/>
                          </a:solidFill>
                          <a:effectLst/>
                          <a:latin typeface="Calibri"/>
                        </a:rPr>
                        <a:t> TOTAL UE programmé (programmés + instruits) </a:t>
                      </a: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r" fontAlgn="b"/>
                      <a:r>
                        <a:rPr lang="fr-FR" sz="1100" b="0" i="0" u="none" strike="noStrike" dirty="0" smtClean="0">
                          <a:solidFill>
                            <a:srgbClr val="000000"/>
                          </a:solidFill>
                          <a:effectLst/>
                          <a:latin typeface="Calibri"/>
                        </a:rPr>
                        <a:t>18 533 488</a:t>
                      </a:r>
                    </a:p>
                    <a:p>
                      <a:pPr algn="r" fontAlgn="b"/>
                      <a:endParaRPr lang="fr-FR" sz="1100" b="0" i="0" u="none" strike="noStrike" dirty="0">
                        <a:solidFill>
                          <a:srgbClr val="000000"/>
                        </a:solidFill>
                        <a:effectLst/>
                        <a:latin typeface="Calibri"/>
                      </a:endParaRP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237442">
                <a:tc>
                  <a:txBody>
                    <a:bodyPr/>
                    <a:lstStyle/>
                    <a:p>
                      <a:pPr algn="l" fontAlgn="b"/>
                      <a:r>
                        <a:rPr lang="fr-FR" sz="1100" b="0" i="0" u="none" strike="noStrike" dirty="0">
                          <a:solidFill>
                            <a:srgbClr val="000000"/>
                          </a:solidFill>
                          <a:effectLst/>
                          <a:latin typeface="Calibri"/>
                        </a:rPr>
                        <a:t> Taux de programmation  </a:t>
                      </a: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1100" b="0" i="0" u="none" strike="noStrike" dirty="0" smtClean="0">
                          <a:solidFill>
                            <a:srgbClr val="000000"/>
                          </a:solidFill>
                          <a:effectLst/>
                          <a:latin typeface="Calibri"/>
                        </a:rPr>
                        <a:t>91,74%</a:t>
                      </a:r>
                      <a:endParaRPr lang="fr-FR" sz="1100" b="0" i="0" u="none" strike="noStrike" dirty="0">
                        <a:solidFill>
                          <a:srgbClr val="000000"/>
                        </a:solidFill>
                        <a:effectLst/>
                        <a:latin typeface="Calibri"/>
                      </a:endParaRP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bl>
          </a:graphicData>
        </a:graphic>
      </p:graphicFrame>
      <p:graphicFrame>
        <p:nvGraphicFramePr>
          <p:cNvPr id="14" name="Tableau 13"/>
          <p:cNvGraphicFramePr>
            <a:graphicFrameLocks noGrp="1"/>
          </p:cNvGraphicFramePr>
          <p:nvPr>
            <p:extLst>
              <p:ext uri="{D42A27DB-BD31-4B8C-83A1-F6EECF244321}">
                <p14:modId xmlns:p14="http://schemas.microsoft.com/office/powerpoint/2010/main" val="4146626379"/>
              </p:ext>
            </p:extLst>
          </p:nvPr>
        </p:nvGraphicFramePr>
        <p:xfrm>
          <a:off x="4322164" y="2613510"/>
          <a:ext cx="3043932" cy="967032"/>
        </p:xfrm>
        <a:graphic>
          <a:graphicData uri="http://schemas.openxmlformats.org/drawingml/2006/table">
            <a:tbl>
              <a:tblPr/>
              <a:tblGrid>
                <a:gridCol w="1897472"/>
                <a:gridCol w="1146460"/>
              </a:tblGrid>
              <a:tr h="167418">
                <a:tc gridSpan="2">
                  <a:txBody>
                    <a:bodyPr/>
                    <a:lstStyle/>
                    <a:p>
                      <a:pPr algn="ctr" fontAlgn="b"/>
                      <a:r>
                        <a:rPr lang="fr-FR" sz="1100" b="0" i="0" u="none" strike="noStrike" dirty="0">
                          <a:solidFill>
                            <a:srgbClr val="000000"/>
                          </a:solidFill>
                          <a:effectLst/>
                          <a:latin typeface="Calibri"/>
                        </a:rPr>
                        <a:t> Certification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fr-FR"/>
                    </a:p>
                  </a:txBody>
                  <a:tcPr/>
                </a:tc>
              </a:tr>
              <a:tr h="222531">
                <a:tc>
                  <a:txBody>
                    <a:bodyPr/>
                    <a:lstStyle/>
                    <a:p>
                      <a:pPr algn="l" fontAlgn="b"/>
                      <a:r>
                        <a:rPr lang="fr-FR" sz="1100" b="0" i="0" u="none" strike="noStrike" dirty="0">
                          <a:solidFill>
                            <a:srgbClr val="000000"/>
                          </a:solidFill>
                          <a:effectLst/>
                          <a:latin typeface="Calibri"/>
                        </a:rPr>
                        <a:t> Bilans déposés </a:t>
                      </a: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smtClean="0">
                          <a:solidFill>
                            <a:srgbClr val="000000"/>
                          </a:solidFill>
                          <a:effectLst/>
                          <a:latin typeface="Calibri"/>
                        </a:rPr>
                        <a:t>120</a:t>
                      </a:r>
                      <a:endParaRPr lang="fr-FR" sz="1100" b="0" i="0" u="none" strike="noStrike" dirty="0">
                        <a:solidFill>
                          <a:srgbClr val="000000"/>
                        </a:solidFill>
                        <a:effectLst/>
                        <a:latin typeface="Calibri"/>
                      </a:endParaRP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404">
                <a:tc>
                  <a:txBody>
                    <a:bodyPr/>
                    <a:lstStyle/>
                    <a:p>
                      <a:pPr algn="l" fontAlgn="b"/>
                      <a:r>
                        <a:rPr lang="fr-FR" sz="1100" b="0" i="0" u="none" strike="noStrike" dirty="0">
                          <a:solidFill>
                            <a:srgbClr val="000000"/>
                          </a:solidFill>
                          <a:effectLst/>
                          <a:latin typeface="Calibri"/>
                        </a:rPr>
                        <a:t> Bilans ayant donnés lieu à un CSF validé AC </a:t>
                      </a: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smtClean="0">
                          <a:solidFill>
                            <a:srgbClr val="000000"/>
                          </a:solidFill>
                          <a:effectLst/>
                          <a:latin typeface="Calibri"/>
                        </a:rPr>
                        <a:t>84</a:t>
                      </a:r>
                      <a:endParaRPr lang="fr-FR" sz="1100" b="0" i="0" u="none" strike="noStrike" dirty="0">
                        <a:solidFill>
                          <a:srgbClr val="000000"/>
                        </a:solidFill>
                        <a:effectLst/>
                        <a:latin typeface="Calibri"/>
                      </a:endParaRP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2531">
                <a:tc>
                  <a:txBody>
                    <a:bodyPr/>
                    <a:lstStyle/>
                    <a:p>
                      <a:pPr algn="l" fontAlgn="b"/>
                      <a:r>
                        <a:rPr lang="fr-FR" sz="1100" b="0" i="0" u="none" strike="noStrike" dirty="0">
                          <a:solidFill>
                            <a:srgbClr val="000000"/>
                          </a:solidFill>
                          <a:effectLst/>
                          <a:latin typeface="Calibri"/>
                        </a:rPr>
                        <a:t> Montant UE validé AC </a:t>
                      </a: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dirty="0">
                          <a:solidFill>
                            <a:srgbClr val="000000"/>
                          </a:solidFill>
                          <a:effectLst/>
                          <a:latin typeface="Calibri"/>
                        </a:rPr>
                        <a:t>               </a:t>
                      </a:r>
                      <a:r>
                        <a:rPr lang="fr-FR" sz="1100" b="0" i="0" u="none" strike="noStrike" dirty="0" smtClean="0">
                          <a:solidFill>
                            <a:srgbClr val="000000"/>
                          </a:solidFill>
                          <a:effectLst/>
                          <a:latin typeface="Calibri"/>
                        </a:rPr>
                        <a:t> 5 877 694</a:t>
                      </a:r>
                    </a:p>
                  </a:txBody>
                  <a:tcPr marL="36000" marR="36000"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5" name="Tableau 14"/>
          <p:cNvGraphicFramePr>
            <a:graphicFrameLocks noGrp="1"/>
          </p:cNvGraphicFramePr>
          <p:nvPr>
            <p:extLst>
              <p:ext uri="{D42A27DB-BD31-4B8C-83A1-F6EECF244321}">
                <p14:modId xmlns:p14="http://schemas.microsoft.com/office/powerpoint/2010/main" val="3590278707"/>
              </p:ext>
            </p:extLst>
          </p:nvPr>
        </p:nvGraphicFramePr>
        <p:xfrm>
          <a:off x="3491880" y="4005064"/>
          <a:ext cx="5112568" cy="2033373"/>
        </p:xfrm>
        <a:graphic>
          <a:graphicData uri="http://schemas.openxmlformats.org/drawingml/2006/table">
            <a:tbl>
              <a:tblPr/>
              <a:tblGrid>
                <a:gridCol w="3456384"/>
                <a:gridCol w="1656184"/>
              </a:tblGrid>
              <a:tr h="177165">
                <a:tc gridSpan="2">
                  <a:txBody>
                    <a:bodyPr/>
                    <a:lstStyle/>
                    <a:p>
                      <a:pPr algn="ctr" fontAlgn="b"/>
                      <a:r>
                        <a:rPr lang="fr-FR" sz="1100" b="0" i="0" u="none" strike="noStrike" dirty="0">
                          <a:solidFill>
                            <a:schemeClr val="tx1"/>
                          </a:solidFill>
                          <a:effectLst/>
                          <a:latin typeface="Calibri"/>
                        </a:rPr>
                        <a:t> Sous réalisation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fr-FR"/>
                    </a:p>
                  </a:txBody>
                  <a:tcPr/>
                </a:tc>
              </a:tr>
              <a:tr h="232026">
                <a:tc>
                  <a:txBody>
                    <a:bodyPr/>
                    <a:lstStyle/>
                    <a:p>
                      <a:pPr algn="l" fontAlgn="b"/>
                      <a:r>
                        <a:rPr lang="fr-FR" sz="1100" b="0" i="0" u="none" strike="noStrike" dirty="0">
                          <a:solidFill>
                            <a:schemeClr val="tx1"/>
                          </a:solidFill>
                          <a:effectLst/>
                          <a:latin typeface="Calibri"/>
                        </a:rPr>
                        <a:t> Opérations terminées (bilan final déposé)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smtClean="0">
                          <a:solidFill>
                            <a:schemeClr val="tx1"/>
                          </a:solidFill>
                          <a:effectLst/>
                          <a:latin typeface="Calibri"/>
                        </a:rPr>
                        <a:t>159</a:t>
                      </a:r>
                      <a:endParaRPr lang="fr-FR" sz="11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2026">
                <a:tc>
                  <a:txBody>
                    <a:bodyPr/>
                    <a:lstStyle/>
                    <a:p>
                      <a:pPr algn="l" fontAlgn="b"/>
                      <a:r>
                        <a:rPr lang="fr-FR" sz="1100" b="0" i="0" u="none" strike="noStrike" dirty="0">
                          <a:solidFill>
                            <a:schemeClr val="tx1"/>
                          </a:solidFill>
                          <a:effectLst/>
                          <a:latin typeface="Calibri"/>
                        </a:rPr>
                        <a:t> Montant UE conventionné de ces opérations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9</a:t>
                      </a:r>
                      <a:r>
                        <a:rPr lang="fr-FR" sz="1100" b="0" i="0" u="none" strike="noStrike" baseline="0" dirty="0" smtClean="0">
                          <a:solidFill>
                            <a:schemeClr val="tx1"/>
                          </a:solidFill>
                          <a:effectLst/>
                          <a:latin typeface="Calibri"/>
                        </a:rPr>
                        <a:t> 896 695</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2026">
                <a:tc>
                  <a:txBody>
                    <a:bodyPr/>
                    <a:lstStyle/>
                    <a:p>
                      <a:pPr algn="l" fontAlgn="b"/>
                      <a:r>
                        <a:rPr lang="fr-FR" sz="1100" b="0" i="0" u="none" strike="noStrike" dirty="0">
                          <a:solidFill>
                            <a:schemeClr val="tx1"/>
                          </a:solidFill>
                          <a:effectLst/>
                          <a:latin typeface="Calibri"/>
                        </a:rPr>
                        <a:t> Montant UE déclaré de ces opérations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8</a:t>
                      </a:r>
                      <a:r>
                        <a:rPr lang="fr-FR" sz="1100" b="0" i="0" u="none" strike="noStrike" baseline="0" dirty="0" smtClean="0">
                          <a:solidFill>
                            <a:schemeClr val="tx1"/>
                          </a:solidFill>
                          <a:effectLst/>
                          <a:latin typeface="Calibri"/>
                        </a:rPr>
                        <a:t> 075 331</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2026">
                <a:tc>
                  <a:txBody>
                    <a:bodyPr/>
                    <a:lstStyle/>
                    <a:p>
                      <a:pPr algn="l" fontAlgn="b"/>
                      <a:r>
                        <a:rPr lang="fr-FR" sz="1100" b="0" i="0" u="none" strike="noStrike" dirty="0">
                          <a:solidFill>
                            <a:schemeClr val="tx1"/>
                          </a:solidFill>
                          <a:effectLst/>
                          <a:latin typeface="Calibri"/>
                        </a:rPr>
                        <a:t> Sous réalisation sur opération terminées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1</a:t>
                      </a:r>
                      <a:r>
                        <a:rPr lang="fr-FR" sz="1100" b="0" i="0" u="none" strike="noStrike" baseline="0" dirty="0" smtClean="0">
                          <a:solidFill>
                            <a:schemeClr val="tx1"/>
                          </a:solidFill>
                          <a:effectLst/>
                          <a:latin typeface="Calibri"/>
                        </a:rPr>
                        <a:t> 821 364</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2026">
                <a:tc>
                  <a:txBody>
                    <a:bodyPr/>
                    <a:lstStyle/>
                    <a:p>
                      <a:pPr algn="l" fontAlgn="b"/>
                      <a:r>
                        <a:rPr lang="fr-FR" sz="1100" b="0" i="0" u="none" strike="noStrike" dirty="0">
                          <a:solidFill>
                            <a:schemeClr val="tx1"/>
                          </a:solidFill>
                          <a:effectLst/>
                          <a:latin typeface="Calibri"/>
                        </a:rPr>
                        <a:t> Taux de sous-réalisation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smtClean="0">
                          <a:solidFill>
                            <a:schemeClr val="tx1"/>
                          </a:solidFill>
                          <a:effectLst/>
                          <a:latin typeface="Calibri"/>
                        </a:rPr>
                        <a:t>18,40%</a:t>
                      </a:r>
                      <a:endParaRPr lang="fr-FR" sz="11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2026">
                <a:tc>
                  <a:txBody>
                    <a:bodyPr/>
                    <a:lstStyle/>
                    <a:p>
                      <a:pPr algn="l" fontAlgn="b"/>
                      <a:r>
                        <a:rPr lang="fr-FR" sz="1100" b="0" i="0" u="none" strike="noStrike" dirty="0">
                          <a:solidFill>
                            <a:schemeClr val="tx1"/>
                          </a:solidFill>
                          <a:effectLst/>
                          <a:latin typeface="Calibri"/>
                        </a:rPr>
                        <a:t> Sous réalisation sur bilans finaux déposés mais non certifiés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smtClean="0">
                          <a:solidFill>
                            <a:schemeClr val="tx1"/>
                          </a:solidFill>
                          <a:effectLst/>
                          <a:latin typeface="Calibri"/>
                        </a:rPr>
                        <a:t>1</a:t>
                      </a:r>
                      <a:r>
                        <a:rPr lang="fr-FR" sz="1100" b="0" i="0" u="none" strike="noStrike" baseline="0" dirty="0" smtClean="0">
                          <a:solidFill>
                            <a:schemeClr val="tx1"/>
                          </a:solidFill>
                          <a:effectLst/>
                          <a:latin typeface="Calibri"/>
                        </a:rPr>
                        <a:t> 854 190</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2026">
                <a:tc>
                  <a:txBody>
                    <a:bodyPr/>
                    <a:lstStyle/>
                    <a:p>
                      <a:pPr algn="l" fontAlgn="b"/>
                      <a:r>
                        <a:rPr lang="fr-FR" sz="1100" b="0" i="0" u="none" strike="noStrike" dirty="0">
                          <a:solidFill>
                            <a:schemeClr val="tx1"/>
                          </a:solidFill>
                          <a:effectLst/>
                          <a:latin typeface="Calibri"/>
                        </a:rPr>
                        <a:t> Taux de sous réalisation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smtClean="0">
                          <a:solidFill>
                            <a:schemeClr val="tx1"/>
                          </a:solidFill>
                          <a:effectLst/>
                          <a:latin typeface="Calibri"/>
                        </a:rPr>
                        <a:t>18,36%</a:t>
                      </a:r>
                      <a:endParaRPr lang="fr-FR" sz="11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2026">
                <a:tc>
                  <a:txBody>
                    <a:bodyPr/>
                    <a:lstStyle/>
                    <a:p>
                      <a:pPr algn="l" fontAlgn="b"/>
                      <a:r>
                        <a:rPr lang="fr-FR" sz="1100" b="0" i="0" u="none" strike="noStrike" dirty="0">
                          <a:solidFill>
                            <a:schemeClr val="tx1"/>
                          </a:solidFill>
                          <a:effectLst/>
                          <a:latin typeface="Calibri"/>
                        </a:rPr>
                        <a:t> TOTAL SOUS REALISATION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3</a:t>
                      </a:r>
                      <a:r>
                        <a:rPr lang="fr-FR" sz="1100" b="0" i="0" u="none" strike="noStrike" baseline="0" dirty="0" smtClean="0">
                          <a:solidFill>
                            <a:schemeClr val="tx1"/>
                          </a:solidFill>
                          <a:effectLst/>
                          <a:latin typeface="Calibri"/>
                        </a:rPr>
                        <a:t> 675 553</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25960984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e 5"/>
          <p:cNvGrpSpPr/>
          <p:nvPr/>
        </p:nvGrpSpPr>
        <p:grpSpPr>
          <a:xfrm>
            <a:off x="3026" y="87709"/>
            <a:ext cx="9140975" cy="749003"/>
            <a:chOff x="3025" y="44624"/>
            <a:chExt cx="9140975" cy="749002"/>
          </a:xfrm>
        </p:grpSpPr>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aphicFrame>
        <p:nvGraphicFramePr>
          <p:cNvPr id="10" name="Espace réservé du contenu 4"/>
          <p:cNvGraphicFramePr>
            <a:graphicFrameLocks/>
          </p:cNvGraphicFramePr>
          <p:nvPr>
            <p:extLst>
              <p:ext uri="{D42A27DB-BD31-4B8C-83A1-F6EECF244321}">
                <p14:modId xmlns:p14="http://schemas.microsoft.com/office/powerpoint/2010/main" val="3496603227"/>
              </p:ext>
            </p:extLst>
          </p:nvPr>
        </p:nvGraphicFramePr>
        <p:xfrm>
          <a:off x="395536" y="2564905"/>
          <a:ext cx="8229600" cy="4813995"/>
        </p:xfrm>
        <a:graphic>
          <a:graphicData uri="http://schemas.openxmlformats.org/drawingml/2006/chart">
            <c:chart xmlns:c="http://schemas.openxmlformats.org/drawingml/2006/chart" xmlns:r="http://schemas.openxmlformats.org/officeDocument/2006/relationships" r:id="rId5"/>
          </a:graphicData>
        </a:graphic>
      </p:graphicFrame>
      <p:sp>
        <p:nvSpPr>
          <p:cNvPr id="7" name="Titre 1"/>
          <p:cNvSpPr>
            <a:spLocks noGrp="1"/>
          </p:cNvSpPr>
          <p:nvPr>
            <p:ph type="ctrTitle"/>
          </p:nvPr>
        </p:nvSpPr>
        <p:spPr>
          <a:xfrm>
            <a:off x="685800" y="1029074"/>
            <a:ext cx="7772400" cy="477054"/>
          </a:xfrm>
          <a:noFill/>
        </p:spPr>
        <p:txBody>
          <a:bodyPr vert="horz" wrap="square" lIns="91440" tIns="45720" rIns="91440" bIns="45720" rtlCol="0" anchor="ctr">
            <a:spAutoFit/>
          </a:bodyPr>
          <a:lstStyle/>
          <a:p>
            <a:r>
              <a:rPr lang="fr-FR" sz="2500" b="1" spc="-50" dirty="0" smtClean="0">
                <a:solidFill>
                  <a:srgbClr val="009999"/>
                </a:solidFill>
              </a:rPr>
              <a:t>Evolution des effectifs du service FSE</a:t>
            </a:r>
            <a:endParaRPr lang="fr-FR" sz="900" b="1" spc="-50" dirty="0">
              <a:solidFill>
                <a:srgbClr val="009999"/>
              </a:solidFill>
            </a:endParaRPr>
          </a:p>
        </p:txBody>
      </p:sp>
      <p:sp>
        <p:nvSpPr>
          <p:cNvPr id="2" name="ZoneTexte 1"/>
          <p:cNvSpPr txBox="1"/>
          <p:nvPr/>
        </p:nvSpPr>
        <p:spPr>
          <a:xfrm>
            <a:off x="1007604" y="1950952"/>
            <a:ext cx="7128792" cy="1938992"/>
          </a:xfrm>
          <a:prstGeom prst="rect">
            <a:avLst/>
          </a:prstGeom>
          <a:noFill/>
        </p:spPr>
        <p:txBody>
          <a:bodyPr wrap="square" rtlCol="0">
            <a:spAutoFit/>
          </a:bodyPr>
          <a:lstStyle/>
          <a:p>
            <a:pPr marL="342900" indent="-342900">
              <a:buFont typeface="Arial" panose="020B0604020202020204" pitchFamily="34" charset="0"/>
              <a:buChar char="•"/>
            </a:pPr>
            <a:r>
              <a:rPr lang="fr-FR" sz="2000" spc="-50" dirty="0" smtClean="0">
                <a:solidFill>
                  <a:srgbClr val="009999"/>
                </a:solidFill>
              </a:rPr>
              <a:t>Une </a:t>
            </a:r>
            <a:r>
              <a:rPr lang="fr-FR" sz="2000" spc="-50" dirty="0">
                <a:solidFill>
                  <a:srgbClr val="009999"/>
                </a:solidFill>
              </a:rPr>
              <a:t>équipe </a:t>
            </a:r>
            <a:r>
              <a:rPr lang="fr-FR" sz="2000" spc="-50" dirty="0" smtClean="0">
                <a:solidFill>
                  <a:srgbClr val="009999"/>
                </a:solidFill>
              </a:rPr>
              <a:t> de  7 personnes concentrée </a:t>
            </a:r>
            <a:r>
              <a:rPr lang="fr-FR" sz="2000" spc="-50" dirty="0">
                <a:solidFill>
                  <a:srgbClr val="009999"/>
                </a:solidFill>
              </a:rPr>
              <a:t>sur </a:t>
            </a:r>
            <a:r>
              <a:rPr lang="fr-FR" sz="2000" spc="-50" dirty="0" smtClean="0">
                <a:solidFill>
                  <a:srgbClr val="009999"/>
                </a:solidFill>
              </a:rPr>
              <a:t>les contrôles, le </a:t>
            </a:r>
            <a:r>
              <a:rPr lang="fr-FR" sz="2000" spc="-50" dirty="0">
                <a:solidFill>
                  <a:srgbClr val="009999"/>
                </a:solidFill>
              </a:rPr>
              <a:t>suivi des dossiers et des </a:t>
            </a:r>
            <a:r>
              <a:rPr lang="fr-FR" sz="2000" spc="-50" dirty="0" smtClean="0">
                <a:solidFill>
                  <a:srgbClr val="009999"/>
                </a:solidFill>
              </a:rPr>
              <a:t>OI – la préparation de la future programmation à compter de septembre</a:t>
            </a:r>
          </a:p>
          <a:p>
            <a:pPr marL="342900" indent="-342900">
              <a:buFont typeface="Arial" panose="020B0604020202020204" pitchFamily="34" charset="0"/>
              <a:buChar char="•"/>
            </a:pPr>
            <a:r>
              <a:rPr lang="fr-FR" sz="2000" b="1" spc="-50" dirty="0" smtClean="0">
                <a:solidFill>
                  <a:srgbClr val="009999"/>
                </a:solidFill>
              </a:rPr>
              <a:t>Effectif en baisse, à surveiller: 9 ETP dans les faits en raison d’un congé maternité non déduit des chiffres</a:t>
            </a:r>
          </a:p>
          <a:p>
            <a:pPr marL="342900" indent="-342900">
              <a:buFont typeface="Arial" panose="020B0604020202020204" pitchFamily="34" charset="0"/>
              <a:buChar char="•"/>
            </a:pPr>
            <a:r>
              <a:rPr lang="fr-FR" sz="2000" b="1" spc="-50" dirty="0" smtClean="0">
                <a:solidFill>
                  <a:srgbClr val="009999"/>
                </a:solidFill>
              </a:rPr>
              <a:t>Un IRA à recruter – poste édité</a:t>
            </a:r>
            <a:endParaRPr lang="fr-FR" sz="2000" b="1" dirty="0"/>
          </a:p>
        </p:txBody>
      </p:sp>
    </p:spTree>
    <p:extLst>
      <p:ext uri="{BB962C8B-B14F-4D97-AF65-F5344CB8AC3E}">
        <p14:creationId xmlns:p14="http://schemas.microsoft.com/office/powerpoint/2010/main" val="177899200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513742" y="908723"/>
            <a:ext cx="8229600" cy="1169551"/>
          </a:xfrm>
          <a:noFill/>
        </p:spPr>
        <p:txBody>
          <a:bodyPr wrap="square" rtlCol="0">
            <a:spAutoFit/>
          </a:bodyPr>
          <a:lstStyle/>
          <a:p>
            <a:pPr fontAlgn="ctr"/>
            <a:r>
              <a:rPr lang="fr-FR" sz="2500" b="1" spc="-50" dirty="0" smtClean="0">
                <a:solidFill>
                  <a:srgbClr val="009999"/>
                </a:solidFill>
                <a:latin typeface="+mn-lt"/>
                <a:ea typeface="+mn-ea"/>
                <a:cs typeface="+mn-cs"/>
              </a:rPr>
              <a:t>Estimation des sous-réalisation et du FSE récupérable</a:t>
            </a:r>
            <a:br>
              <a:rPr lang="fr-FR" sz="2500" b="1" spc="-50" dirty="0" smtClean="0">
                <a:solidFill>
                  <a:srgbClr val="009999"/>
                </a:solidFill>
                <a:latin typeface="+mn-lt"/>
                <a:ea typeface="+mn-ea"/>
                <a:cs typeface="+mn-cs"/>
              </a:rPr>
            </a:br>
            <a:r>
              <a:rPr lang="fr-FR" sz="2500" b="1" spc="-50" dirty="0" smtClean="0">
                <a:solidFill>
                  <a:srgbClr val="009999"/>
                </a:solidFill>
                <a:latin typeface="+mn-lt"/>
                <a:ea typeface="+mn-ea"/>
                <a:cs typeface="+mn-cs"/>
              </a:rPr>
              <a:t/>
            </a:r>
            <a:br>
              <a:rPr lang="fr-FR" sz="2500" b="1" spc="-50" dirty="0" smtClean="0">
                <a:solidFill>
                  <a:srgbClr val="009999"/>
                </a:solidFill>
                <a:latin typeface="+mn-lt"/>
                <a:ea typeface="+mn-ea"/>
                <a:cs typeface="+mn-cs"/>
              </a:rPr>
            </a:br>
            <a:r>
              <a:rPr lang="fr-FR" sz="2000" b="1" i="1" spc="-50" dirty="0" smtClean="0">
                <a:solidFill>
                  <a:srgbClr val="009999"/>
                </a:solidFill>
                <a:latin typeface="+mn-lt"/>
                <a:ea typeface="+mn-ea"/>
                <a:cs typeface="+mn-cs"/>
              </a:rPr>
              <a:t>Synthèse - Axe 1     (2/2)</a:t>
            </a:r>
            <a:endParaRPr lang="fr-FR" sz="2000" b="1" i="1" spc="-50" dirty="0">
              <a:solidFill>
                <a:srgbClr val="009999"/>
              </a:solidFill>
              <a:latin typeface="+mn-lt"/>
              <a:ea typeface="+mn-ea"/>
              <a:cs typeface="+mn-cs"/>
            </a:endParaRPr>
          </a:p>
        </p:txBody>
      </p:sp>
      <p:graphicFrame>
        <p:nvGraphicFramePr>
          <p:cNvPr id="10" name="Tableau 9"/>
          <p:cNvGraphicFramePr>
            <a:graphicFrameLocks noGrp="1"/>
          </p:cNvGraphicFramePr>
          <p:nvPr>
            <p:extLst>
              <p:ext uri="{D42A27DB-BD31-4B8C-83A1-F6EECF244321}">
                <p14:modId xmlns:p14="http://schemas.microsoft.com/office/powerpoint/2010/main" val="4122543641"/>
              </p:ext>
            </p:extLst>
          </p:nvPr>
        </p:nvGraphicFramePr>
        <p:xfrm>
          <a:off x="539552" y="2276872"/>
          <a:ext cx="7848872" cy="1080120"/>
        </p:xfrm>
        <a:graphic>
          <a:graphicData uri="http://schemas.openxmlformats.org/drawingml/2006/table">
            <a:tbl>
              <a:tblPr/>
              <a:tblGrid>
                <a:gridCol w="6219349"/>
                <a:gridCol w="1629523"/>
              </a:tblGrid>
              <a:tr h="216024">
                <a:tc gridSpan="2">
                  <a:txBody>
                    <a:bodyPr/>
                    <a:lstStyle/>
                    <a:p>
                      <a:pPr algn="ctr" fontAlgn="b"/>
                      <a:r>
                        <a:rPr lang="fr-FR" sz="1100" b="0" i="0" u="none" strike="noStrike" dirty="0">
                          <a:solidFill>
                            <a:schemeClr val="tx1"/>
                          </a:solidFill>
                          <a:effectLst/>
                          <a:latin typeface="Calibri"/>
                        </a:rPr>
                        <a:t> Rejet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fr-FR"/>
                    </a:p>
                  </a:txBody>
                  <a:tcPr/>
                </a:tc>
              </a:tr>
              <a:tr h="216024">
                <a:tc>
                  <a:txBody>
                    <a:bodyPr/>
                    <a:lstStyle/>
                    <a:p>
                      <a:pPr algn="l" fontAlgn="b"/>
                      <a:r>
                        <a:rPr lang="fr-FR" sz="1100" b="0" i="0" u="none" strike="noStrike" dirty="0">
                          <a:solidFill>
                            <a:schemeClr val="tx1"/>
                          </a:solidFill>
                          <a:effectLst/>
                          <a:latin typeface="Calibri"/>
                        </a:rPr>
                        <a:t> Rejet en CSF des opérations terminées (bilan final + bilan intermédiaire)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979</a:t>
                      </a:r>
                      <a:r>
                        <a:rPr lang="fr-FR" sz="1100" b="0" i="0" u="none" strike="noStrike" baseline="0" dirty="0" smtClean="0">
                          <a:solidFill>
                            <a:schemeClr val="tx1"/>
                          </a:solidFill>
                          <a:effectLst/>
                          <a:latin typeface="Calibri"/>
                        </a:rPr>
                        <a:t> 990</a:t>
                      </a:r>
                      <a:endParaRPr lang="fr-FR" sz="1100" b="0" i="0" u="none" strike="noStrike" dirty="0">
                        <a:solidFill>
                          <a:schemeClr val="tx1"/>
                        </a:solidFill>
                        <a:effectLst/>
                        <a:latin typeface="Calibri"/>
                      </a:endParaRPr>
                    </a:p>
                  </a:txBody>
                  <a:tcPr marL="36000" marR="36000"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024">
                <a:tc>
                  <a:txBody>
                    <a:bodyPr/>
                    <a:lstStyle/>
                    <a:p>
                      <a:pPr algn="l" fontAlgn="b"/>
                      <a:r>
                        <a:rPr lang="fr-FR" sz="1100" b="0" i="0" u="none" strike="noStrike" dirty="0">
                          <a:solidFill>
                            <a:schemeClr val="tx1"/>
                          </a:solidFill>
                          <a:effectLst/>
                          <a:latin typeface="Calibri"/>
                        </a:rPr>
                        <a:t> Rejet des opérations en cours (bilan intermédiaire)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199 172</a:t>
                      </a:r>
                      <a:endParaRPr lang="fr-FR" sz="1100" b="0" i="0" u="none" strike="noStrike" dirty="0">
                        <a:solidFill>
                          <a:schemeClr val="tx1"/>
                        </a:solidFill>
                        <a:effectLst/>
                        <a:latin typeface="Calibri"/>
                      </a:endParaRPr>
                    </a:p>
                  </a:txBody>
                  <a:tcPr marL="36000" marR="36000"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024">
                <a:tc>
                  <a:txBody>
                    <a:bodyPr/>
                    <a:lstStyle/>
                    <a:p>
                      <a:pPr algn="l" fontAlgn="b"/>
                      <a:r>
                        <a:rPr lang="fr-FR" sz="1100" b="0" i="0" u="none" strike="noStrike" dirty="0">
                          <a:solidFill>
                            <a:schemeClr val="tx1"/>
                          </a:solidFill>
                          <a:effectLst/>
                          <a:latin typeface="Calibri"/>
                        </a:rPr>
                        <a:t> Total Rejet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1</a:t>
                      </a:r>
                      <a:r>
                        <a:rPr lang="fr-FR" sz="1100" b="0" i="0" u="none" strike="noStrike" baseline="0" dirty="0" smtClean="0">
                          <a:solidFill>
                            <a:schemeClr val="tx1"/>
                          </a:solidFill>
                          <a:effectLst/>
                          <a:latin typeface="Calibri"/>
                        </a:rPr>
                        <a:t> 179 162</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36000" marR="36000"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6024">
                <a:tc>
                  <a:txBody>
                    <a:bodyPr/>
                    <a:lstStyle/>
                    <a:p>
                      <a:pPr algn="l" fontAlgn="b"/>
                      <a:r>
                        <a:rPr lang="fr-FR" sz="1100" b="0" i="0" u="none" strike="noStrike" dirty="0">
                          <a:solidFill>
                            <a:schemeClr val="tx1"/>
                          </a:solidFill>
                          <a:effectLst/>
                          <a:latin typeface="Calibri"/>
                        </a:rPr>
                        <a:t> Taux de rejet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smtClean="0">
                          <a:solidFill>
                            <a:schemeClr val="tx1"/>
                          </a:solidFill>
                          <a:effectLst/>
                          <a:latin typeface="Calibri"/>
                        </a:rPr>
                        <a:t>10,76%</a:t>
                      </a:r>
                      <a:endParaRPr lang="fr-FR" sz="1100" b="0" i="0" u="none" strike="noStrike" dirty="0">
                        <a:solidFill>
                          <a:schemeClr val="tx1"/>
                        </a:solidFill>
                        <a:effectLst/>
                        <a:latin typeface="Calibri"/>
                      </a:endParaRPr>
                    </a:p>
                  </a:txBody>
                  <a:tcPr marL="36000" marR="36000"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2" name="Tableau 11"/>
          <p:cNvGraphicFramePr>
            <a:graphicFrameLocks noGrp="1"/>
          </p:cNvGraphicFramePr>
          <p:nvPr>
            <p:extLst>
              <p:ext uri="{D42A27DB-BD31-4B8C-83A1-F6EECF244321}">
                <p14:modId xmlns:p14="http://schemas.microsoft.com/office/powerpoint/2010/main" val="1928232757"/>
              </p:ext>
            </p:extLst>
          </p:nvPr>
        </p:nvGraphicFramePr>
        <p:xfrm>
          <a:off x="1836015" y="3645024"/>
          <a:ext cx="5511800" cy="1129665"/>
        </p:xfrm>
        <a:graphic>
          <a:graphicData uri="http://schemas.openxmlformats.org/drawingml/2006/table">
            <a:tbl>
              <a:tblPr/>
              <a:tblGrid>
                <a:gridCol w="4368800"/>
                <a:gridCol w="1143000"/>
              </a:tblGrid>
              <a:tr h="190500">
                <a:tc>
                  <a:txBody>
                    <a:bodyPr/>
                    <a:lstStyle/>
                    <a:p>
                      <a:pPr algn="l" fontAlgn="b"/>
                      <a:r>
                        <a:rPr lang="fr-FR" sz="1100" b="0" i="0" u="none" strike="noStrike" dirty="0" smtClean="0">
                          <a:solidFill>
                            <a:schemeClr val="tx1"/>
                          </a:solidFill>
                          <a:effectLst/>
                          <a:latin typeface="Calibri"/>
                        </a:rPr>
                        <a:t>Reste à programmer</a:t>
                      </a:r>
                      <a:endParaRPr lang="fr-FR" sz="11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fr-FR" sz="11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7532">
                <a:tc>
                  <a:txBody>
                    <a:bodyPr/>
                    <a:lstStyle/>
                    <a:p>
                      <a:pPr algn="l" fontAlgn="b"/>
                      <a:r>
                        <a:rPr lang="fr-FR" sz="1100" b="0" i="0" u="none" strike="noStrike" dirty="0">
                          <a:solidFill>
                            <a:schemeClr val="tx1"/>
                          </a:solidFill>
                          <a:effectLst/>
                          <a:latin typeface="Calibri"/>
                        </a:rPr>
                        <a:t> Sous réalisation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  3</a:t>
                      </a:r>
                      <a:r>
                        <a:rPr lang="fr-FR" sz="1100" b="0" i="0" u="none" strike="noStrike" baseline="0" dirty="0" smtClean="0">
                          <a:solidFill>
                            <a:schemeClr val="tx1"/>
                          </a:solidFill>
                          <a:effectLst/>
                          <a:latin typeface="Calibri"/>
                        </a:rPr>
                        <a:t> 675 553</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fr-FR" sz="1100" b="0" i="0" u="none" strike="noStrike" dirty="0">
                          <a:solidFill>
                            <a:schemeClr val="tx1"/>
                          </a:solidFill>
                          <a:effectLst/>
                          <a:latin typeface="Calibri"/>
                        </a:rPr>
                        <a:t> Rejet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            1</a:t>
                      </a:r>
                      <a:r>
                        <a:rPr lang="fr-FR" sz="1100" b="0" i="0" u="none" strike="noStrike" baseline="0" dirty="0" smtClean="0">
                          <a:solidFill>
                            <a:schemeClr val="tx1"/>
                          </a:solidFill>
                          <a:effectLst/>
                          <a:latin typeface="Calibri"/>
                        </a:rPr>
                        <a:t> 179 162</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fr-FR" sz="1100" b="0" i="0" u="none" strike="noStrike" dirty="0">
                          <a:solidFill>
                            <a:schemeClr val="tx1"/>
                          </a:solidFill>
                          <a:effectLst/>
                          <a:latin typeface="Calibri"/>
                        </a:rPr>
                        <a:t> Total strictement récupéré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            4 854 716</a:t>
                      </a:r>
                      <a:endParaRPr lang="fr-FR" sz="11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fr-FR" sz="1100" b="0" i="0" u="none" strike="noStrike" dirty="0">
                          <a:solidFill>
                            <a:schemeClr val="tx1"/>
                          </a:solidFill>
                          <a:effectLst/>
                          <a:latin typeface="Calibri"/>
                        </a:rPr>
                        <a:t> Reste à programmer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1</a:t>
                      </a:r>
                      <a:r>
                        <a:rPr lang="fr-FR" sz="1100" b="0" i="0" u="none" strike="noStrike" baseline="0" dirty="0" smtClean="0">
                          <a:solidFill>
                            <a:schemeClr val="tx1"/>
                          </a:solidFill>
                          <a:effectLst/>
                          <a:latin typeface="Calibri"/>
                        </a:rPr>
                        <a:t> 930 850</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fr-FR" sz="1100" b="0" i="0" u="none" strike="noStrike" dirty="0">
                          <a:solidFill>
                            <a:schemeClr val="tx1"/>
                          </a:solidFill>
                          <a:effectLst/>
                          <a:latin typeface="Calibri"/>
                        </a:rPr>
                        <a:t> Disponible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6</a:t>
                      </a:r>
                      <a:r>
                        <a:rPr lang="fr-FR" sz="1100" b="0" i="0" u="none" strike="noStrike" baseline="0" dirty="0" smtClean="0">
                          <a:solidFill>
                            <a:schemeClr val="tx1"/>
                          </a:solidFill>
                          <a:effectLst/>
                          <a:latin typeface="Calibri"/>
                        </a:rPr>
                        <a:t> 785 566</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bl>
          </a:graphicData>
        </a:graphic>
      </p:graphicFrame>
      <p:graphicFrame>
        <p:nvGraphicFramePr>
          <p:cNvPr id="14" name="Tableau 13"/>
          <p:cNvGraphicFramePr>
            <a:graphicFrameLocks noGrp="1"/>
          </p:cNvGraphicFramePr>
          <p:nvPr>
            <p:extLst>
              <p:ext uri="{D42A27DB-BD31-4B8C-83A1-F6EECF244321}">
                <p14:modId xmlns:p14="http://schemas.microsoft.com/office/powerpoint/2010/main" val="1458566059"/>
              </p:ext>
            </p:extLst>
          </p:nvPr>
        </p:nvGraphicFramePr>
        <p:xfrm>
          <a:off x="1836015" y="4869160"/>
          <a:ext cx="5511800" cy="1338064"/>
        </p:xfrm>
        <a:graphic>
          <a:graphicData uri="http://schemas.openxmlformats.org/drawingml/2006/table">
            <a:tbl>
              <a:tblPr/>
              <a:tblGrid>
                <a:gridCol w="4368800"/>
                <a:gridCol w="1143000"/>
              </a:tblGrid>
              <a:tr h="190500">
                <a:tc>
                  <a:txBody>
                    <a:bodyPr/>
                    <a:lstStyle/>
                    <a:p>
                      <a:pPr algn="l" fontAlgn="b"/>
                      <a:r>
                        <a:rPr lang="fr-FR" sz="1100" b="0" i="0" u="none" strike="noStrike" dirty="0">
                          <a:solidFill>
                            <a:schemeClr val="tx1"/>
                          </a:solidFill>
                          <a:effectLst/>
                          <a:latin typeface="Calibri"/>
                        </a:rPr>
                        <a:t> Reste à déclarer (conventionné - déclaré)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  </a:t>
                      </a:r>
                      <a:r>
                        <a:rPr lang="fr-FR" sz="1100" b="0" i="0" u="none" strike="noStrike" baseline="0" dirty="0" smtClean="0">
                          <a:solidFill>
                            <a:schemeClr val="tx1"/>
                          </a:solidFill>
                          <a:effectLst/>
                          <a:latin typeface="Calibri"/>
                        </a:rPr>
                        <a:t> 7 916 273</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fr-FR" sz="1100" b="0" i="0" u="none" strike="noStrike" dirty="0">
                          <a:solidFill>
                            <a:schemeClr val="tx1"/>
                          </a:solidFill>
                          <a:effectLst/>
                          <a:latin typeface="Calibri"/>
                        </a:rPr>
                        <a:t> Application taux de sous-réalisation des opérations terminées (</a:t>
                      </a:r>
                      <a:r>
                        <a:rPr lang="fr-FR" sz="1100" b="0" i="0" u="none" strike="noStrike" dirty="0" smtClean="0">
                          <a:solidFill>
                            <a:schemeClr val="tx1"/>
                          </a:solidFill>
                          <a:effectLst/>
                          <a:latin typeface="Calibri"/>
                        </a:rPr>
                        <a:t>18,38%) </a:t>
                      </a:r>
                      <a:endParaRPr lang="fr-FR" sz="11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  1</a:t>
                      </a:r>
                      <a:r>
                        <a:rPr lang="fr-FR" sz="1100" b="0" i="0" u="none" strike="noStrike" baseline="0" dirty="0" smtClean="0">
                          <a:solidFill>
                            <a:schemeClr val="tx1"/>
                          </a:solidFill>
                          <a:effectLst/>
                          <a:latin typeface="Calibri"/>
                        </a:rPr>
                        <a:t> 455 109</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5064">
                <a:tc>
                  <a:txBody>
                    <a:bodyPr/>
                    <a:lstStyle/>
                    <a:p>
                      <a:pPr algn="l" fontAlgn="b"/>
                      <a:r>
                        <a:rPr lang="fr-FR" sz="1100" b="0" i="0" u="none" strike="noStrike" dirty="0">
                          <a:solidFill>
                            <a:schemeClr val="tx1"/>
                          </a:solidFill>
                          <a:effectLst/>
                          <a:latin typeface="Calibri"/>
                        </a:rPr>
                        <a:t> Estimation bilan à venir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6</a:t>
                      </a:r>
                      <a:r>
                        <a:rPr lang="fr-FR" sz="1100" b="0" i="0" u="none" strike="noStrike" baseline="0" dirty="0" smtClean="0">
                          <a:solidFill>
                            <a:schemeClr val="tx1"/>
                          </a:solidFill>
                          <a:effectLst/>
                          <a:latin typeface="Calibri"/>
                        </a:rPr>
                        <a:t> 461 164</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fr-FR" sz="1100" b="0" i="0" u="none" strike="noStrike" dirty="0">
                          <a:solidFill>
                            <a:schemeClr val="tx1"/>
                          </a:solidFill>
                          <a:effectLst/>
                          <a:latin typeface="Calibri"/>
                        </a:rPr>
                        <a:t> Application taux de rejet constaté </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dirty="0">
                          <a:solidFill>
                            <a:schemeClr val="tx1"/>
                          </a:solidFill>
                          <a:effectLst/>
                          <a:latin typeface="Calibri"/>
                        </a:rPr>
                        <a:t>                 </a:t>
                      </a:r>
                      <a:r>
                        <a:rPr lang="fr-FR" sz="1100" b="0" i="0" u="none" strike="noStrike" baseline="0" dirty="0" smtClean="0">
                          <a:solidFill>
                            <a:schemeClr val="tx1"/>
                          </a:solidFill>
                          <a:effectLst/>
                          <a:latin typeface="Calibri"/>
                        </a:rPr>
                        <a:t>   695 490</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fr-FR" sz="1100" b="0" i="0" u="none" strike="noStrike" dirty="0">
                          <a:solidFill>
                            <a:schemeClr val="tx1"/>
                          </a:solidFill>
                          <a:effectLst/>
                          <a:latin typeface="Calibri"/>
                        </a:rPr>
                        <a:t> Total disponible estimé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2</a:t>
                      </a:r>
                      <a:r>
                        <a:rPr lang="fr-FR" sz="1100" b="0" i="0" u="none" strike="noStrike" baseline="0" dirty="0" smtClean="0">
                          <a:solidFill>
                            <a:schemeClr val="tx1"/>
                          </a:solidFill>
                          <a:effectLst/>
                          <a:latin typeface="Calibri"/>
                        </a:rPr>
                        <a:t> 150 599</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fr-FR" sz="1100" b="0" i="0" u="none" strike="noStrike" dirty="0">
                          <a:solidFill>
                            <a:schemeClr val="tx1"/>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dirty="0">
                          <a:solidFill>
                            <a:schemeClr val="tx1"/>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fr-FR" sz="1100" b="0" i="0" u="none" strike="noStrike" dirty="0">
                          <a:solidFill>
                            <a:schemeClr val="tx1"/>
                          </a:solidFill>
                          <a:effectLst/>
                          <a:latin typeface="Calibri"/>
                        </a:rPr>
                        <a:t> Disponible estimé (strictement récupéré + estimé)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b"/>
                      <a:r>
                        <a:rPr lang="fr-FR" sz="1100" b="0" i="0" u="none" strike="noStrike" dirty="0">
                          <a:solidFill>
                            <a:schemeClr val="tx1"/>
                          </a:solidFill>
                          <a:effectLst/>
                          <a:latin typeface="Calibri"/>
                        </a:rPr>
                        <a:t>                 </a:t>
                      </a:r>
                      <a:r>
                        <a:rPr lang="fr-FR" sz="1100" b="0" i="0" u="none" strike="noStrike" dirty="0" smtClean="0">
                          <a:solidFill>
                            <a:schemeClr val="tx1"/>
                          </a:solidFill>
                          <a:effectLst/>
                          <a:latin typeface="Calibri"/>
                        </a:rPr>
                        <a:t>7 005</a:t>
                      </a:r>
                      <a:r>
                        <a:rPr lang="fr-FR" sz="1100" b="0" i="0" u="none" strike="noStrike" baseline="0" dirty="0" smtClean="0">
                          <a:solidFill>
                            <a:schemeClr val="tx1"/>
                          </a:solidFill>
                          <a:effectLst/>
                          <a:latin typeface="Calibri"/>
                        </a:rPr>
                        <a:t> 314</a:t>
                      </a:r>
                      <a:r>
                        <a:rPr lang="fr-FR" sz="1100" b="0" i="0" u="none" strike="noStrike" dirty="0" smtClean="0">
                          <a:solidFill>
                            <a:schemeClr val="tx1"/>
                          </a:solidFill>
                          <a:effectLst/>
                          <a:latin typeface="Calibri"/>
                        </a:rPr>
                        <a:t>   </a:t>
                      </a:r>
                      <a:endParaRPr lang="fr-FR" sz="11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bl>
          </a:graphicData>
        </a:graphic>
      </p:graphicFrame>
    </p:spTree>
    <p:extLst>
      <p:ext uri="{BB962C8B-B14F-4D97-AF65-F5344CB8AC3E}">
        <p14:creationId xmlns:p14="http://schemas.microsoft.com/office/powerpoint/2010/main" val="228484693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23" y="260648"/>
            <a:ext cx="5870849"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www.incubateur-aquitaine.com/wp-content/uploads/2013/09/C_logoUE_FSE_2012.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72" y="5877368"/>
            <a:ext cx="1021449" cy="864000"/>
          </a:xfrm>
          <a:prstGeom prst="rect">
            <a:avLst/>
          </a:prstGeom>
          <a:noFill/>
          <a:ln>
            <a:noFill/>
          </a:ln>
        </p:spPr>
      </p:pic>
      <p:pic>
        <p:nvPicPr>
          <p:cNvPr id="10"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40265"/>
          <a:stretch/>
        </p:blipFill>
        <p:spPr bwMode="auto">
          <a:xfrm>
            <a:off x="4549642" y="738997"/>
            <a:ext cx="4621115" cy="709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56503"/>
          <a:stretch/>
        </p:blipFill>
        <p:spPr bwMode="auto">
          <a:xfrm>
            <a:off x="-11704" y="5373216"/>
            <a:ext cx="9155704" cy="26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C:\Users\david.hericotte\Desktop\nié.png"/>
          <p:cNvPicPr>
            <a:picLocks noChangeAspect="1" noChangeArrowheads="1"/>
          </p:cNvPicPr>
          <p:nvPr/>
        </p:nvPicPr>
        <p:blipFill>
          <a:blip r:embed="rId6">
            <a:clrChange>
              <a:clrFrom>
                <a:srgbClr val="FF3366"/>
              </a:clrFrom>
              <a:clrTo>
                <a:srgbClr val="FF3366">
                  <a:alpha val="0"/>
                </a:srgbClr>
              </a:clrTo>
            </a:clrChange>
            <a:extLst>
              <a:ext uri="{BEBA8EAE-BF5A-486C-A8C5-ECC9F3942E4B}">
                <a14:imgProps xmlns:a14="http://schemas.microsoft.com/office/drawing/2010/main">
                  <a14:imgLayer r:embed="rId7">
                    <a14:imgEffect>
                      <a14:backgroundRemoval t="288" b="100000" l="0" r="100000">
                        <a14:foregroundMark x1="93903" y1="56052" x2="93903" y2="56052"/>
                        <a14:foregroundMark x1="85874" y1="76801" x2="85874" y2="76801"/>
                        <a14:foregroundMark x1="90112" y1="64121" x2="90112" y2="64121"/>
                        <a14:foregroundMark x1="70186" y1="93804" x2="70186" y2="93804"/>
                      </a14:backgroundRemoval>
                    </a14:imgEffect>
                  </a14:imgLayer>
                </a14:imgProps>
              </a:ext>
              <a:ext uri="{28A0092B-C50C-407E-A947-70E740481C1C}">
                <a14:useLocalDpi xmlns:a14="http://schemas.microsoft.com/office/drawing/2010/main" val="0"/>
              </a:ext>
            </a:extLst>
          </a:blip>
          <a:srcRect/>
          <a:stretch>
            <a:fillRect/>
          </a:stretch>
        </p:blipFill>
        <p:spPr bwMode="auto">
          <a:xfrm>
            <a:off x="-11704" y="1419499"/>
            <a:ext cx="9155704" cy="3953719"/>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descr="Afficher l'image d'origine"/>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19065" y="5661376"/>
            <a:ext cx="960701" cy="1152000"/>
          </a:xfrm>
          <a:prstGeom prst="rect">
            <a:avLst/>
          </a:prstGeom>
          <a:noFill/>
          <a:ln>
            <a:noFill/>
          </a:ln>
        </p:spPr>
      </p:pic>
      <p:pic>
        <p:nvPicPr>
          <p:cNvPr id="17" name="Image 16"/>
          <p:cNvPicPr/>
          <p:nvPr/>
        </p:nvPicPr>
        <p:blipFill>
          <a:blip r:embed="rId9">
            <a:extLst>
              <a:ext uri="{28A0092B-C50C-407E-A947-70E740481C1C}">
                <a14:useLocalDpi xmlns:a14="http://schemas.microsoft.com/office/drawing/2010/main" val="0"/>
              </a:ext>
            </a:extLst>
          </a:blip>
          <a:srcRect/>
          <a:stretch>
            <a:fillRect/>
          </a:stretch>
        </p:blipFill>
        <p:spPr bwMode="auto">
          <a:xfrm>
            <a:off x="6451033" y="476674"/>
            <a:ext cx="2657475" cy="266700"/>
          </a:xfrm>
          <a:prstGeom prst="rect">
            <a:avLst/>
          </a:prstGeom>
          <a:noFill/>
          <a:ln>
            <a:noFill/>
          </a:ln>
        </p:spPr>
      </p:pic>
      <p:graphicFrame>
        <p:nvGraphicFramePr>
          <p:cNvPr id="3" name="Diagramme 2"/>
          <p:cNvGraphicFramePr/>
          <p:nvPr>
            <p:extLst>
              <p:ext uri="{D42A27DB-BD31-4B8C-83A1-F6EECF244321}">
                <p14:modId xmlns:p14="http://schemas.microsoft.com/office/powerpoint/2010/main" val="2937795126"/>
              </p:ext>
            </p:extLst>
          </p:nvPr>
        </p:nvGraphicFramePr>
        <p:xfrm>
          <a:off x="467544" y="1588270"/>
          <a:ext cx="8280920" cy="364093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Diagramme 3"/>
          <p:cNvGraphicFramePr/>
          <p:nvPr>
            <p:extLst>
              <p:ext uri="{D42A27DB-BD31-4B8C-83A1-F6EECF244321}">
                <p14:modId xmlns:p14="http://schemas.microsoft.com/office/powerpoint/2010/main" val="3600237390"/>
              </p:ext>
            </p:extLst>
          </p:nvPr>
        </p:nvGraphicFramePr>
        <p:xfrm>
          <a:off x="474212" y="1448648"/>
          <a:ext cx="7920880" cy="3780552"/>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Tree>
    <p:extLst>
      <p:ext uri="{BB962C8B-B14F-4D97-AF65-F5344CB8AC3E}">
        <p14:creationId xmlns:p14="http://schemas.microsoft.com/office/powerpoint/2010/main" val="184046337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0" name="Titre 1"/>
          <p:cNvSpPr>
            <a:spLocks noGrp="1"/>
          </p:cNvSpPr>
          <p:nvPr>
            <p:ph type="title"/>
          </p:nvPr>
        </p:nvSpPr>
        <p:spPr>
          <a:xfrm>
            <a:off x="513742" y="800999"/>
            <a:ext cx="8229600" cy="1077218"/>
          </a:xfrm>
          <a:noFill/>
        </p:spPr>
        <p:txBody>
          <a:bodyPr vert="horz" wrap="square" lIns="91440" tIns="45720" rIns="91440" bIns="45720" rtlCol="0" anchor="ctr">
            <a:spAutoFit/>
          </a:bodyPr>
          <a:lstStyle/>
          <a:p>
            <a:r>
              <a:rPr lang="fr-FR" sz="2500" b="1" spc="-50" dirty="0" smtClean="0">
                <a:solidFill>
                  <a:srgbClr val="009999"/>
                </a:solidFill>
              </a:rPr>
              <a:t>Axe 2</a:t>
            </a:r>
            <a:r>
              <a:rPr lang="fr-FR" sz="2500" spc="-50" dirty="0">
                <a:solidFill>
                  <a:srgbClr val="009999"/>
                </a:solidFill>
              </a:rPr>
              <a:t/>
            </a:r>
            <a:br>
              <a:rPr lang="fr-FR" sz="2500" spc="-50" dirty="0">
                <a:solidFill>
                  <a:srgbClr val="009999"/>
                </a:solidFill>
              </a:rPr>
            </a:br>
            <a:r>
              <a:rPr lang="fr-FR" sz="2500" i="1" spc="-50" dirty="0" smtClean="0">
                <a:solidFill>
                  <a:srgbClr val="009999"/>
                </a:solidFill>
              </a:rPr>
              <a:t>Etat d’avancement de la programmation </a:t>
            </a:r>
            <a:br>
              <a:rPr lang="fr-FR" sz="2500" i="1" spc="-50" dirty="0" smtClean="0">
                <a:solidFill>
                  <a:srgbClr val="009999"/>
                </a:solidFill>
              </a:rPr>
            </a:br>
            <a:endParaRPr lang="fr-FR" sz="1400" i="1" spc="-50" dirty="0">
              <a:solidFill>
                <a:srgbClr val="009999"/>
              </a:solidFill>
            </a:endParaRPr>
          </a:p>
        </p:txBody>
      </p:sp>
      <p:graphicFrame>
        <p:nvGraphicFramePr>
          <p:cNvPr id="15" name="Tableau 14"/>
          <p:cNvGraphicFramePr>
            <a:graphicFrameLocks noGrp="1"/>
          </p:cNvGraphicFramePr>
          <p:nvPr>
            <p:extLst>
              <p:ext uri="{D42A27DB-BD31-4B8C-83A1-F6EECF244321}">
                <p14:modId xmlns:p14="http://schemas.microsoft.com/office/powerpoint/2010/main" val="790171020"/>
              </p:ext>
            </p:extLst>
          </p:nvPr>
        </p:nvGraphicFramePr>
        <p:xfrm>
          <a:off x="457199" y="1700808"/>
          <a:ext cx="8363272" cy="4248471"/>
        </p:xfrm>
        <a:graphic>
          <a:graphicData uri="http://schemas.openxmlformats.org/drawingml/2006/table">
            <a:tbl>
              <a:tblPr/>
              <a:tblGrid>
                <a:gridCol w="1116952"/>
                <a:gridCol w="638259"/>
                <a:gridCol w="692026"/>
                <a:gridCol w="629586"/>
                <a:gridCol w="471756"/>
                <a:gridCol w="596633"/>
                <a:gridCol w="520320"/>
                <a:gridCol w="520320"/>
                <a:gridCol w="416256"/>
                <a:gridCol w="416256"/>
                <a:gridCol w="416256"/>
                <a:gridCol w="416256"/>
                <a:gridCol w="756198"/>
                <a:gridCol w="756198"/>
              </a:tblGrid>
              <a:tr h="365943">
                <a:tc rowSpan="2">
                  <a:txBody>
                    <a:bodyPr/>
                    <a:lstStyle/>
                    <a:p>
                      <a:pPr algn="ctr" fontAlgn="ctr"/>
                      <a:r>
                        <a:rPr lang="fr-FR" sz="600" b="1" i="0" u="none" strike="noStrike" dirty="0">
                          <a:solidFill>
                            <a:srgbClr val="000000"/>
                          </a:solidFill>
                          <a:effectLst/>
                          <a:latin typeface="Calibri"/>
                        </a:rPr>
                        <a:t>Axe 2</a:t>
                      </a:r>
                    </a:p>
                  </a:txBody>
                  <a:tcPr marL="5135" marR="5135" marT="5135"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rowSpan="2">
                  <a:txBody>
                    <a:bodyPr/>
                    <a:lstStyle/>
                    <a:p>
                      <a:pPr algn="ctr" fontAlgn="ctr"/>
                      <a:r>
                        <a:rPr lang="fr-FR" sz="600" b="1" i="0" u="none" strike="noStrike" dirty="0">
                          <a:solidFill>
                            <a:srgbClr val="FFFFFF"/>
                          </a:solidFill>
                          <a:effectLst/>
                          <a:latin typeface="Calibri"/>
                        </a:rPr>
                        <a:t>Maquette initiale</a:t>
                      </a:r>
                    </a:p>
                  </a:txBody>
                  <a:tcPr marL="5135" marR="5135" marT="513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gridSpan="2">
                  <a:txBody>
                    <a:bodyPr/>
                    <a:lstStyle/>
                    <a:p>
                      <a:pPr algn="ctr" fontAlgn="ctr"/>
                      <a:r>
                        <a:rPr lang="fr-FR" sz="600" b="1" i="0" u="none" strike="noStrike" dirty="0">
                          <a:solidFill>
                            <a:srgbClr val="FFFFFF"/>
                          </a:solidFill>
                          <a:effectLst/>
                          <a:latin typeface="Calibri"/>
                        </a:rPr>
                        <a:t>Conventionné + validé en comité</a:t>
                      </a:r>
                    </a:p>
                  </a:txBody>
                  <a:tcPr marL="5135" marR="5135" marT="513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rowSpan="2">
                  <a:txBody>
                    <a:bodyPr/>
                    <a:lstStyle/>
                    <a:p>
                      <a:pPr algn="ctr" fontAlgn="ctr"/>
                      <a:r>
                        <a:rPr lang="fr-FR" sz="600" b="1" i="0" u="none" strike="noStrike" dirty="0">
                          <a:solidFill>
                            <a:srgbClr val="FFFFFF"/>
                          </a:solidFill>
                          <a:effectLst/>
                          <a:latin typeface="Calibri"/>
                        </a:rPr>
                        <a:t>Reste à programmer</a:t>
                      </a:r>
                    </a:p>
                  </a:txBody>
                  <a:tcPr marL="5135" marR="5135" marT="51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rowSpan="2">
                  <a:txBody>
                    <a:bodyPr/>
                    <a:lstStyle/>
                    <a:p>
                      <a:pPr algn="ctr" fontAlgn="ctr"/>
                      <a:r>
                        <a:rPr lang="fr-FR" sz="600" b="1" i="0" u="none" strike="noStrike" dirty="0">
                          <a:solidFill>
                            <a:srgbClr val="FFFFFF"/>
                          </a:solidFill>
                          <a:effectLst/>
                          <a:latin typeface="Calibri"/>
                        </a:rPr>
                        <a:t>Taux de programmation</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gridSpan="2">
                  <a:txBody>
                    <a:bodyPr/>
                    <a:lstStyle/>
                    <a:p>
                      <a:pPr algn="ctr" fontAlgn="ctr"/>
                      <a:r>
                        <a:rPr lang="fr-FR" sz="600" b="1" i="0" u="none" strike="noStrike" dirty="0">
                          <a:solidFill>
                            <a:srgbClr val="FFFFFF"/>
                          </a:solidFill>
                          <a:effectLst/>
                          <a:latin typeface="Calibri"/>
                        </a:rPr>
                        <a:t>Recevable + Déposé</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gridSpan="2">
                  <a:txBody>
                    <a:bodyPr/>
                    <a:lstStyle/>
                    <a:p>
                      <a:pPr algn="ctr" fontAlgn="ctr"/>
                      <a:r>
                        <a:rPr lang="fr-FR" sz="600" b="1" i="0" u="none" strike="noStrike" dirty="0">
                          <a:solidFill>
                            <a:srgbClr val="FFFFFF"/>
                          </a:solidFill>
                          <a:effectLst/>
                          <a:latin typeface="Calibri"/>
                        </a:rPr>
                        <a:t>Instruit</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gridSpan="2">
                  <a:txBody>
                    <a:bodyPr/>
                    <a:lstStyle/>
                    <a:p>
                      <a:pPr algn="ctr" fontAlgn="ctr"/>
                      <a:r>
                        <a:rPr lang="fr-FR" sz="600" b="1" i="0" u="none" strike="noStrike" dirty="0">
                          <a:solidFill>
                            <a:srgbClr val="FFFFFF"/>
                          </a:solidFill>
                          <a:effectLst/>
                          <a:latin typeface="Calibri"/>
                        </a:rPr>
                        <a:t>Total Potentiel</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a:txBody>
                    <a:bodyPr/>
                    <a:lstStyle/>
                    <a:p>
                      <a:pPr algn="ctr" fontAlgn="ctr"/>
                      <a:r>
                        <a:rPr lang="fr-FR" sz="600" b="1" i="0" u="none" strike="noStrike" dirty="0">
                          <a:solidFill>
                            <a:srgbClr val="FFFFFF"/>
                          </a:solidFill>
                          <a:effectLst/>
                          <a:latin typeface="Calibri"/>
                        </a:rPr>
                        <a:t>TOTAL</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600" b="1" i="0" u="none" strike="noStrike" dirty="0">
                          <a:solidFill>
                            <a:srgbClr val="FFFFFF"/>
                          </a:solidFill>
                          <a:effectLst/>
                          <a:latin typeface="Calibri"/>
                        </a:rPr>
                        <a:t> </a:t>
                      </a:r>
                    </a:p>
                  </a:txBody>
                  <a:tcPr marL="5135" marR="5135" marT="513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4BACC6"/>
                    </a:solidFill>
                  </a:tcPr>
                </a:tc>
              </a:tr>
              <a:tr h="1394121">
                <a:tc vMerge="1">
                  <a:txBody>
                    <a:bodyPr/>
                    <a:lstStyle/>
                    <a:p>
                      <a:endParaRPr lang="fr-FR"/>
                    </a:p>
                  </a:txBody>
                  <a:tcPr/>
                </a:tc>
                <a:tc vMerge="1">
                  <a:txBody>
                    <a:bodyPr/>
                    <a:lstStyle/>
                    <a:p>
                      <a:endParaRPr lang="fr-FR"/>
                    </a:p>
                  </a:txBody>
                  <a:tcPr/>
                </a:tc>
                <a:tc>
                  <a:txBody>
                    <a:bodyPr/>
                    <a:lstStyle/>
                    <a:p>
                      <a:pPr algn="ctr" fontAlgn="ctr"/>
                      <a:r>
                        <a:rPr lang="fr-FR" sz="600" b="1" i="0" u="none" strike="noStrike" dirty="0">
                          <a:solidFill>
                            <a:srgbClr val="FFFFFF"/>
                          </a:solidFill>
                          <a:effectLst/>
                          <a:latin typeface="Calibri"/>
                        </a:rPr>
                        <a:t>Nombre de dossiers</a:t>
                      </a:r>
                    </a:p>
                  </a:txBody>
                  <a:tcPr marL="5135" marR="5135" marT="51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600" b="1" i="0" u="none" strike="noStrike" dirty="0">
                          <a:solidFill>
                            <a:srgbClr val="FFFFFF"/>
                          </a:solidFill>
                          <a:effectLst/>
                          <a:latin typeface="Calibri"/>
                        </a:rPr>
                        <a:t>Montant</a:t>
                      </a:r>
                    </a:p>
                  </a:txBody>
                  <a:tcPr marL="5135" marR="5135" marT="513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vMerge="1">
                  <a:txBody>
                    <a:bodyPr/>
                    <a:lstStyle/>
                    <a:p>
                      <a:endParaRPr lang="fr-FR"/>
                    </a:p>
                  </a:txBody>
                  <a:tcPr/>
                </a:tc>
                <a:tc vMerge="1">
                  <a:txBody>
                    <a:bodyPr/>
                    <a:lstStyle/>
                    <a:p>
                      <a:endParaRPr lang="fr-FR"/>
                    </a:p>
                  </a:txBody>
                  <a:tcPr/>
                </a:tc>
                <a:tc>
                  <a:txBody>
                    <a:bodyPr/>
                    <a:lstStyle/>
                    <a:p>
                      <a:pPr algn="ctr" fontAlgn="ctr"/>
                      <a:r>
                        <a:rPr lang="fr-FR" sz="600" b="1" i="0" u="none" strike="noStrike" dirty="0">
                          <a:solidFill>
                            <a:srgbClr val="FFFFFF"/>
                          </a:solidFill>
                          <a:effectLst/>
                          <a:latin typeface="Calibri"/>
                        </a:rPr>
                        <a:t>Nombre de dossiers</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600" b="1" i="0" u="none" strike="noStrike" dirty="0">
                          <a:solidFill>
                            <a:srgbClr val="FFFFFF"/>
                          </a:solidFill>
                          <a:effectLst/>
                          <a:latin typeface="Calibri"/>
                        </a:rPr>
                        <a:t>Montant</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600" b="1" i="0" u="none" strike="noStrike" dirty="0">
                          <a:solidFill>
                            <a:srgbClr val="FFFFFF"/>
                          </a:solidFill>
                          <a:effectLst/>
                          <a:latin typeface="Calibri"/>
                        </a:rPr>
                        <a:t>Nombre de dossiers</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600" b="1" i="0" u="none" strike="noStrike" dirty="0">
                          <a:solidFill>
                            <a:srgbClr val="FFFFFF"/>
                          </a:solidFill>
                          <a:effectLst/>
                          <a:latin typeface="Calibri"/>
                        </a:rPr>
                        <a:t>Montant</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600" b="1" i="0" u="none" strike="noStrike" dirty="0">
                          <a:solidFill>
                            <a:srgbClr val="FFFFFF"/>
                          </a:solidFill>
                          <a:effectLst/>
                          <a:latin typeface="Calibri"/>
                        </a:rPr>
                        <a:t>Nombre de dossiers</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600" b="1" i="0" u="none" strike="noStrike" dirty="0">
                          <a:solidFill>
                            <a:srgbClr val="FFFFFF"/>
                          </a:solidFill>
                          <a:effectLst/>
                          <a:latin typeface="Calibri"/>
                        </a:rPr>
                        <a:t>Montant</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600" b="1" i="0" u="none" strike="noStrike" dirty="0">
                          <a:solidFill>
                            <a:srgbClr val="FFFFFF"/>
                          </a:solidFill>
                          <a:effectLst/>
                          <a:latin typeface="Calibri"/>
                        </a:rPr>
                        <a:t>convention + potentiel</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fontAlgn="ctr"/>
                      <a:r>
                        <a:rPr lang="fr-FR" sz="600" b="1" i="0" u="none" strike="noStrike" dirty="0">
                          <a:solidFill>
                            <a:srgbClr val="FFFFFF"/>
                          </a:solidFill>
                          <a:effectLst/>
                          <a:latin typeface="Calibri"/>
                        </a:rPr>
                        <a:t>Taux de programmation théorique</a:t>
                      </a:r>
                    </a:p>
                  </a:txBody>
                  <a:tcPr marL="5135" marR="5135" marT="5135"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4BACC6"/>
                    </a:solidFill>
                  </a:tcPr>
                </a:tc>
              </a:tr>
              <a:tr h="603806">
                <a:tc>
                  <a:txBody>
                    <a:bodyPr/>
                    <a:lstStyle/>
                    <a:p>
                      <a:pPr algn="ctr" rtl="0" fontAlgn="ctr"/>
                      <a:r>
                        <a:rPr lang="fr-FR" sz="500" b="0" i="0" u="none" strike="noStrike" dirty="0">
                          <a:solidFill>
                            <a:srgbClr val="000000"/>
                          </a:solidFill>
                          <a:effectLst/>
                          <a:latin typeface="Arial"/>
                        </a:rPr>
                        <a:t>2.8.5.1 - Mutations économiques</a:t>
                      </a:r>
                    </a:p>
                  </a:txBody>
                  <a:tcPr marL="5135" marR="5135" marT="513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600" b="0" i="0" u="none" strike="noStrike" dirty="0">
                          <a:solidFill>
                            <a:srgbClr val="000000"/>
                          </a:solidFill>
                          <a:effectLst/>
                          <a:latin typeface="Calibri"/>
                        </a:rPr>
                        <a:t>2 591 403</a:t>
                      </a:r>
                    </a:p>
                  </a:txBody>
                  <a:tcPr marL="5135" marR="5135" marT="513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600" b="0" i="0" u="none" strike="noStrike" dirty="0">
                          <a:solidFill>
                            <a:srgbClr val="000000"/>
                          </a:solidFill>
                          <a:effectLst/>
                          <a:latin typeface="Calibri"/>
                        </a:rPr>
                        <a:t>8</a:t>
                      </a:r>
                    </a:p>
                  </a:txBody>
                  <a:tcPr marL="5135" marR="5135" marT="513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600" b="0" i="0" u="none" strike="noStrike" dirty="0">
                          <a:solidFill>
                            <a:srgbClr val="000000"/>
                          </a:solidFill>
                          <a:effectLst/>
                          <a:latin typeface="Calibri"/>
                        </a:rPr>
                        <a:t>946 573</a:t>
                      </a:r>
                    </a:p>
                  </a:txBody>
                  <a:tcPr marL="5135" marR="5135" marT="513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600" b="0" i="0" u="none" strike="noStrike" dirty="0">
                          <a:solidFill>
                            <a:srgbClr val="000000"/>
                          </a:solidFill>
                          <a:effectLst/>
                          <a:latin typeface="Calibri"/>
                        </a:rPr>
                        <a:t>1 644 830</a:t>
                      </a:r>
                    </a:p>
                  </a:txBody>
                  <a:tcPr marL="5135" marR="5135" marT="51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600" b="0" i="0" u="none" strike="noStrike" dirty="0">
                          <a:solidFill>
                            <a:srgbClr val="000000"/>
                          </a:solidFill>
                          <a:effectLst/>
                          <a:latin typeface="Calibri"/>
                        </a:rPr>
                        <a:t>37%</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600" b="0" i="0" u="none" strike="noStrike" dirty="0">
                          <a:solidFill>
                            <a:srgbClr val="000000"/>
                          </a:solidFill>
                          <a:effectLst/>
                          <a:latin typeface="Calibri"/>
                        </a:rPr>
                        <a:t>0</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600" b="0" i="0" u="none" strike="noStrike" dirty="0">
                          <a:solidFill>
                            <a:srgbClr val="000000"/>
                          </a:solidFill>
                          <a:effectLst/>
                          <a:latin typeface="Calibri"/>
                        </a:rPr>
                        <a:t>0</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600" b="0" i="0" u="none" strike="noStrike" dirty="0">
                          <a:solidFill>
                            <a:srgbClr val="000000"/>
                          </a:solidFill>
                          <a:effectLst/>
                          <a:latin typeface="Calibri"/>
                        </a:rPr>
                        <a:t>0</a:t>
                      </a:r>
                    </a:p>
                  </a:txBody>
                  <a:tcPr marL="5135" marR="5135" marT="513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600" b="0" i="0" u="none" strike="noStrike" dirty="0">
                          <a:solidFill>
                            <a:srgbClr val="000000"/>
                          </a:solidFill>
                          <a:effectLst/>
                          <a:latin typeface="Calibri"/>
                        </a:rPr>
                        <a:t>0</a:t>
                      </a:r>
                    </a:p>
                  </a:txBody>
                  <a:tcPr marL="5135" marR="5135" marT="51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600" b="0" i="0" u="none" strike="noStrike" dirty="0">
                          <a:solidFill>
                            <a:srgbClr val="000000"/>
                          </a:solidFill>
                          <a:effectLst/>
                          <a:latin typeface="Calibri"/>
                        </a:rPr>
                        <a:t>0</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fr-FR" sz="600" b="0" i="0" u="none" strike="noStrike" dirty="0">
                          <a:solidFill>
                            <a:srgbClr val="000000"/>
                          </a:solidFill>
                          <a:effectLst/>
                          <a:latin typeface="Calibri"/>
                        </a:rPr>
                        <a:t>0</a:t>
                      </a:r>
                    </a:p>
                  </a:txBody>
                  <a:tcPr marL="5135" marR="5135" marT="51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fr-FR" sz="600" b="0" i="0" u="none" strike="noStrike" dirty="0">
                          <a:solidFill>
                            <a:srgbClr val="000000"/>
                          </a:solidFill>
                          <a:effectLst/>
                          <a:latin typeface="Calibri"/>
                        </a:rPr>
                        <a:t>946 573</a:t>
                      </a:r>
                    </a:p>
                  </a:txBody>
                  <a:tcPr marL="5135" marR="5135" marT="51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fr-FR" sz="600" b="0" i="0" u="none" strike="noStrike" dirty="0">
                          <a:solidFill>
                            <a:srgbClr val="000000"/>
                          </a:solidFill>
                          <a:effectLst/>
                          <a:latin typeface="Calibri"/>
                        </a:rPr>
                        <a:t>37%</a:t>
                      </a:r>
                    </a:p>
                  </a:txBody>
                  <a:tcPr marL="5135" marR="5135" marT="51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494021">
                <a:tc>
                  <a:txBody>
                    <a:bodyPr/>
                    <a:lstStyle/>
                    <a:p>
                      <a:pPr algn="ctr" rtl="0" fontAlgn="ctr"/>
                      <a:r>
                        <a:rPr lang="fr-FR" sz="500" b="0" i="0" u="none" strike="noStrike" dirty="0">
                          <a:solidFill>
                            <a:srgbClr val="000000"/>
                          </a:solidFill>
                          <a:effectLst/>
                          <a:latin typeface="Arial"/>
                        </a:rPr>
                        <a:t>2.8.5.2 - Egalité salariale</a:t>
                      </a:r>
                    </a:p>
                  </a:txBody>
                  <a:tcPr marL="5135" marR="5135" marT="513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600" b="0" i="0" u="none" strike="noStrike" dirty="0">
                          <a:solidFill>
                            <a:srgbClr val="000000"/>
                          </a:solidFill>
                          <a:effectLst/>
                          <a:latin typeface="Calibri"/>
                        </a:rPr>
                        <a:t>800 000</a:t>
                      </a:r>
                    </a:p>
                  </a:txBody>
                  <a:tcPr marL="5135" marR="5135" marT="513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600" b="0" i="0" u="none" strike="noStrike" dirty="0">
                          <a:solidFill>
                            <a:srgbClr val="000000"/>
                          </a:solidFill>
                          <a:effectLst/>
                          <a:latin typeface="Calibri"/>
                        </a:rPr>
                        <a:t>3</a:t>
                      </a:r>
                    </a:p>
                  </a:txBody>
                  <a:tcPr marL="5135" marR="5135" marT="513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600" b="0" i="0" u="none" strike="noStrike" dirty="0">
                          <a:solidFill>
                            <a:srgbClr val="000000"/>
                          </a:solidFill>
                          <a:effectLst/>
                          <a:latin typeface="Calibri"/>
                        </a:rPr>
                        <a:t>278 279</a:t>
                      </a:r>
                    </a:p>
                  </a:txBody>
                  <a:tcPr marL="5135" marR="5135" marT="513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600" b="0" i="0" u="none" strike="noStrike" dirty="0">
                          <a:solidFill>
                            <a:srgbClr val="000000"/>
                          </a:solidFill>
                          <a:effectLst/>
                          <a:latin typeface="Calibri"/>
                        </a:rPr>
                        <a:t>521 721</a:t>
                      </a:r>
                    </a:p>
                  </a:txBody>
                  <a:tcPr marL="5135" marR="5135" marT="51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600" b="0" i="0" u="none" strike="noStrike" dirty="0">
                          <a:solidFill>
                            <a:srgbClr val="000000"/>
                          </a:solidFill>
                          <a:effectLst/>
                          <a:latin typeface="Calibri"/>
                        </a:rPr>
                        <a:t>35%</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600" b="0" i="0" u="none" strike="noStrike" dirty="0">
                          <a:solidFill>
                            <a:srgbClr val="000000"/>
                          </a:solidFill>
                          <a:effectLst/>
                          <a:latin typeface="Calibri"/>
                        </a:rPr>
                        <a:t>0</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600" b="0" i="0" u="none" strike="noStrike" dirty="0">
                          <a:solidFill>
                            <a:srgbClr val="000000"/>
                          </a:solidFill>
                          <a:effectLst/>
                          <a:latin typeface="Calibri"/>
                        </a:rPr>
                        <a:t>0</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600" b="0" i="0" u="none" strike="noStrike" dirty="0">
                          <a:solidFill>
                            <a:srgbClr val="000000"/>
                          </a:solidFill>
                          <a:effectLst/>
                          <a:latin typeface="Calibri"/>
                        </a:rPr>
                        <a:t>0</a:t>
                      </a:r>
                    </a:p>
                  </a:txBody>
                  <a:tcPr marL="5135" marR="5135" marT="513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600" b="0" i="0" u="none" strike="noStrike" dirty="0">
                          <a:solidFill>
                            <a:srgbClr val="000000"/>
                          </a:solidFill>
                          <a:effectLst/>
                          <a:latin typeface="Calibri"/>
                        </a:rPr>
                        <a:t>0</a:t>
                      </a:r>
                    </a:p>
                  </a:txBody>
                  <a:tcPr marL="5135" marR="5135" marT="51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600" b="0" i="0" u="none" strike="noStrike" dirty="0">
                          <a:solidFill>
                            <a:srgbClr val="000000"/>
                          </a:solidFill>
                          <a:effectLst/>
                          <a:latin typeface="Calibri"/>
                        </a:rPr>
                        <a:t>0</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600" b="0" i="0" u="none" strike="noStrike" dirty="0">
                          <a:solidFill>
                            <a:srgbClr val="000000"/>
                          </a:solidFill>
                          <a:effectLst/>
                          <a:latin typeface="Calibri"/>
                        </a:rPr>
                        <a:t>0</a:t>
                      </a:r>
                    </a:p>
                  </a:txBody>
                  <a:tcPr marL="5135" marR="5135" marT="51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600" b="0" i="0" u="none" strike="noStrike" dirty="0">
                          <a:solidFill>
                            <a:srgbClr val="000000"/>
                          </a:solidFill>
                          <a:effectLst/>
                          <a:latin typeface="Calibri"/>
                        </a:rPr>
                        <a:t>278 279</a:t>
                      </a:r>
                    </a:p>
                  </a:txBody>
                  <a:tcPr marL="5135" marR="5135" marT="51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FR" sz="600" b="0" i="0" u="none" strike="noStrike" dirty="0">
                          <a:solidFill>
                            <a:srgbClr val="000000"/>
                          </a:solidFill>
                          <a:effectLst/>
                          <a:latin typeface="Calibri"/>
                        </a:rPr>
                        <a:t>35%</a:t>
                      </a:r>
                    </a:p>
                  </a:txBody>
                  <a:tcPr marL="5135" marR="5135" marT="51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5943">
                <a:tc>
                  <a:txBody>
                    <a:bodyPr/>
                    <a:lstStyle/>
                    <a:p>
                      <a:pPr algn="ctr" rtl="0" fontAlgn="ctr"/>
                      <a:r>
                        <a:rPr lang="fr-FR" sz="500" b="0" i="0" u="none" strike="noStrike" dirty="0">
                          <a:solidFill>
                            <a:srgbClr val="000000"/>
                          </a:solidFill>
                          <a:effectLst/>
                          <a:latin typeface="Arial"/>
                        </a:rPr>
                        <a:t>2.8.5.3 - Formation des actifs</a:t>
                      </a:r>
                    </a:p>
                  </a:txBody>
                  <a:tcPr marL="5135" marR="5135" marT="513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600" b="0" i="0" u="none" strike="noStrike" dirty="0">
                          <a:solidFill>
                            <a:srgbClr val="000000"/>
                          </a:solidFill>
                          <a:effectLst/>
                          <a:latin typeface="Calibri"/>
                        </a:rPr>
                        <a:t>16 139 823</a:t>
                      </a:r>
                    </a:p>
                  </a:txBody>
                  <a:tcPr marL="5135" marR="5135" marT="513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600" b="0" i="0" u="none" strike="noStrike" dirty="0">
                          <a:solidFill>
                            <a:srgbClr val="000000"/>
                          </a:solidFill>
                          <a:effectLst/>
                          <a:latin typeface="Calibri"/>
                        </a:rPr>
                        <a:t>12</a:t>
                      </a:r>
                    </a:p>
                  </a:txBody>
                  <a:tcPr marL="5135" marR="5135" marT="513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600" b="0" i="0" u="none" strike="noStrike" dirty="0">
                          <a:solidFill>
                            <a:srgbClr val="000000"/>
                          </a:solidFill>
                          <a:effectLst/>
                          <a:latin typeface="Calibri"/>
                        </a:rPr>
                        <a:t>8 750 108</a:t>
                      </a:r>
                    </a:p>
                  </a:txBody>
                  <a:tcPr marL="5135" marR="5135" marT="513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600" b="0" i="0" u="none" strike="noStrike" dirty="0">
                          <a:solidFill>
                            <a:srgbClr val="000000"/>
                          </a:solidFill>
                          <a:effectLst/>
                          <a:latin typeface="Calibri"/>
                        </a:rPr>
                        <a:t>7 389 715</a:t>
                      </a:r>
                    </a:p>
                  </a:txBody>
                  <a:tcPr marL="5135" marR="5135" marT="51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600" b="0" i="0" u="none" strike="noStrike" dirty="0">
                          <a:solidFill>
                            <a:srgbClr val="000000"/>
                          </a:solidFill>
                          <a:effectLst/>
                          <a:latin typeface="Calibri"/>
                        </a:rPr>
                        <a:t>54%</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600" b="0" i="0" u="none" strike="noStrike" dirty="0">
                          <a:solidFill>
                            <a:srgbClr val="000000"/>
                          </a:solidFill>
                          <a:effectLst/>
                          <a:latin typeface="Calibri"/>
                        </a:rPr>
                        <a:t>0</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600" b="0" i="0" u="none" strike="noStrike" dirty="0">
                          <a:solidFill>
                            <a:srgbClr val="000000"/>
                          </a:solidFill>
                          <a:effectLst/>
                          <a:latin typeface="Calibri"/>
                        </a:rPr>
                        <a:t>0</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600" b="0" i="0" u="none" strike="noStrike" dirty="0">
                          <a:solidFill>
                            <a:srgbClr val="000000"/>
                          </a:solidFill>
                          <a:effectLst/>
                          <a:latin typeface="Calibri"/>
                        </a:rPr>
                        <a:t>0</a:t>
                      </a:r>
                    </a:p>
                  </a:txBody>
                  <a:tcPr marL="5135" marR="5135" marT="513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600" b="0" i="0" u="none" strike="noStrike" dirty="0">
                          <a:solidFill>
                            <a:srgbClr val="000000"/>
                          </a:solidFill>
                          <a:effectLst/>
                          <a:latin typeface="Calibri"/>
                        </a:rPr>
                        <a:t>0</a:t>
                      </a:r>
                    </a:p>
                  </a:txBody>
                  <a:tcPr marL="5135" marR="5135" marT="51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600" b="0" i="0" u="none" strike="noStrike" dirty="0">
                          <a:solidFill>
                            <a:srgbClr val="000000"/>
                          </a:solidFill>
                          <a:effectLst/>
                          <a:latin typeface="Calibri"/>
                        </a:rPr>
                        <a:t>0</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fr-FR" sz="600" b="0" i="0" u="none" strike="noStrike" dirty="0">
                          <a:solidFill>
                            <a:srgbClr val="000000"/>
                          </a:solidFill>
                          <a:effectLst/>
                          <a:latin typeface="Calibri"/>
                        </a:rPr>
                        <a:t>0</a:t>
                      </a:r>
                    </a:p>
                  </a:txBody>
                  <a:tcPr marL="5135" marR="5135" marT="51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fr-FR" sz="600" b="0" i="0" u="none" strike="noStrike" dirty="0">
                          <a:solidFill>
                            <a:srgbClr val="000000"/>
                          </a:solidFill>
                          <a:effectLst/>
                          <a:latin typeface="Calibri"/>
                        </a:rPr>
                        <a:t>8 750 108</a:t>
                      </a:r>
                    </a:p>
                  </a:txBody>
                  <a:tcPr marL="5135" marR="5135" marT="51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fr-FR" sz="600" b="0" i="0" u="none" strike="noStrike" dirty="0">
                          <a:solidFill>
                            <a:srgbClr val="000000"/>
                          </a:solidFill>
                          <a:effectLst/>
                          <a:latin typeface="Calibri"/>
                        </a:rPr>
                        <a:t>54%</a:t>
                      </a:r>
                    </a:p>
                  </a:txBody>
                  <a:tcPr marL="5135" marR="5135" marT="51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640398">
                <a:tc>
                  <a:txBody>
                    <a:bodyPr/>
                    <a:lstStyle/>
                    <a:p>
                      <a:pPr algn="ctr" rtl="0" fontAlgn="ctr"/>
                      <a:r>
                        <a:rPr lang="fr-FR" sz="500" b="0" i="0" u="none" strike="noStrike" dirty="0">
                          <a:solidFill>
                            <a:srgbClr val="000000"/>
                          </a:solidFill>
                          <a:effectLst/>
                          <a:latin typeface="Arial"/>
                        </a:rPr>
                        <a:t>2.8.6 - Conditions de travail des séniors</a:t>
                      </a:r>
                    </a:p>
                  </a:txBody>
                  <a:tcPr marL="5135" marR="5135" marT="513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600" b="0" i="0" u="none" strike="noStrike" dirty="0">
                          <a:solidFill>
                            <a:srgbClr val="000000"/>
                          </a:solidFill>
                          <a:effectLst/>
                          <a:latin typeface="Calibri"/>
                        </a:rPr>
                        <a:t>800 000</a:t>
                      </a:r>
                    </a:p>
                  </a:txBody>
                  <a:tcPr marL="5135" marR="5135" marT="513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FR" sz="600" b="0" i="0" u="none" strike="noStrike" dirty="0">
                          <a:solidFill>
                            <a:srgbClr val="000000"/>
                          </a:solidFill>
                          <a:effectLst/>
                          <a:latin typeface="Calibri"/>
                        </a:rPr>
                        <a:t>1</a:t>
                      </a:r>
                    </a:p>
                  </a:txBody>
                  <a:tcPr marL="5135" marR="5135" marT="513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FR" sz="600" b="0" i="0" u="none" strike="noStrike" dirty="0">
                          <a:solidFill>
                            <a:srgbClr val="000000"/>
                          </a:solidFill>
                          <a:effectLst/>
                          <a:latin typeface="Calibri"/>
                        </a:rPr>
                        <a:t>62 095</a:t>
                      </a:r>
                    </a:p>
                  </a:txBody>
                  <a:tcPr marL="5135" marR="5135" marT="513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FR" sz="600" b="0" i="0" u="none" strike="noStrike" dirty="0">
                          <a:solidFill>
                            <a:srgbClr val="000000"/>
                          </a:solidFill>
                          <a:effectLst/>
                          <a:latin typeface="Calibri"/>
                        </a:rPr>
                        <a:t>737 905</a:t>
                      </a:r>
                    </a:p>
                  </a:txBody>
                  <a:tcPr marL="5135" marR="5135" marT="51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fr-FR" sz="600" b="0" i="0" u="none" strike="noStrike" dirty="0">
                          <a:solidFill>
                            <a:srgbClr val="000000"/>
                          </a:solidFill>
                          <a:effectLst/>
                          <a:latin typeface="Calibri"/>
                        </a:rPr>
                        <a:t>8%</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600" b="0" i="0" u="none" strike="noStrike" dirty="0">
                          <a:solidFill>
                            <a:srgbClr val="000000"/>
                          </a:solidFill>
                          <a:effectLst/>
                          <a:latin typeface="Calibri"/>
                        </a:rPr>
                        <a:t>0</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600" b="0" i="0" u="none" strike="noStrike" dirty="0">
                          <a:solidFill>
                            <a:srgbClr val="000000"/>
                          </a:solidFill>
                          <a:effectLst/>
                          <a:latin typeface="Calibri"/>
                        </a:rPr>
                        <a:t>0</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600" b="0" i="0" u="none" strike="noStrike" dirty="0">
                          <a:solidFill>
                            <a:srgbClr val="000000"/>
                          </a:solidFill>
                          <a:effectLst/>
                          <a:latin typeface="Calibri"/>
                        </a:rPr>
                        <a:t>0</a:t>
                      </a:r>
                    </a:p>
                  </a:txBody>
                  <a:tcPr marL="5135" marR="5135" marT="513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600" b="0" i="0" u="none" strike="noStrike" dirty="0">
                          <a:solidFill>
                            <a:srgbClr val="000000"/>
                          </a:solidFill>
                          <a:effectLst/>
                          <a:latin typeface="Calibri"/>
                        </a:rPr>
                        <a:t>0</a:t>
                      </a:r>
                    </a:p>
                  </a:txBody>
                  <a:tcPr marL="5135" marR="5135" marT="513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600" b="0" i="0" u="none" strike="noStrike" dirty="0">
                          <a:solidFill>
                            <a:srgbClr val="000000"/>
                          </a:solidFill>
                          <a:effectLst/>
                          <a:latin typeface="Calibri"/>
                        </a:rPr>
                        <a:t>0</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600" b="0" i="0" u="none" strike="noStrike" dirty="0">
                          <a:solidFill>
                            <a:srgbClr val="000000"/>
                          </a:solidFill>
                          <a:effectLst/>
                          <a:latin typeface="Calibri"/>
                        </a:rPr>
                        <a:t>0</a:t>
                      </a:r>
                    </a:p>
                  </a:txBody>
                  <a:tcPr marL="5135" marR="5135" marT="51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600" b="0" i="0" u="none" strike="noStrike" dirty="0">
                          <a:solidFill>
                            <a:srgbClr val="000000"/>
                          </a:solidFill>
                          <a:effectLst/>
                          <a:latin typeface="Calibri"/>
                        </a:rPr>
                        <a:t>62 095</a:t>
                      </a:r>
                    </a:p>
                  </a:txBody>
                  <a:tcPr marL="5135" marR="5135" marT="51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FR" sz="600" b="0" i="0" u="none" strike="noStrike" dirty="0">
                          <a:solidFill>
                            <a:srgbClr val="000000"/>
                          </a:solidFill>
                          <a:effectLst/>
                          <a:latin typeface="Calibri"/>
                        </a:rPr>
                        <a:t>8%</a:t>
                      </a:r>
                    </a:p>
                  </a:txBody>
                  <a:tcPr marL="5135" marR="5135" marT="51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4239">
                <a:tc>
                  <a:txBody>
                    <a:bodyPr/>
                    <a:lstStyle/>
                    <a:p>
                      <a:pPr algn="ctr" fontAlgn="ctr"/>
                      <a:r>
                        <a:rPr lang="fr-FR" sz="600" b="1" i="0" u="none" strike="noStrike" dirty="0" smtClean="0">
                          <a:solidFill>
                            <a:srgbClr val="FFFFFF"/>
                          </a:solidFill>
                          <a:effectLst/>
                          <a:latin typeface="Calibri"/>
                        </a:rPr>
                        <a:t>Total</a:t>
                      </a:r>
                      <a:r>
                        <a:rPr lang="fr-FR" sz="600" b="1" i="0" u="none" strike="noStrike" dirty="0">
                          <a:solidFill>
                            <a:srgbClr val="FFFFFF"/>
                          </a:solidFill>
                          <a:effectLst/>
                          <a:latin typeface="Calibri"/>
                        </a:rPr>
                        <a:t> </a:t>
                      </a:r>
                    </a:p>
                  </a:txBody>
                  <a:tcPr marL="5135" marR="5135" marT="5135"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ctr" fontAlgn="ctr"/>
                      <a:r>
                        <a:rPr lang="fr-FR" sz="600" b="1" i="0" u="none" strike="noStrike" dirty="0">
                          <a:solidFill>
                            <a:srgbClr val="FFFFFF"/>
                          </a:solidFill>
                          <a:effectLst/>
                          <a:latin typeface="Calibri"/>
                        </a:rPr>
                        <a:t>20 331 226</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ctr" fontAlgn="ctr"/>
                      <a:r>
                        <a:rPr lang="fr-FR" sz="600" b="1" i="0" u="none" strike="noStrike" dirty="0">
                          <a:solidFill>
                            <a:srgbClr val="FFFFFF"/>
                          </a:solidFill>
                          <a:effectLst/>
                          <a:latin typeface="Calibri"/>
                        </a:rPr>
                        <a:t>24</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ctr" fontAlgn="ctr"/>
                      <a:r>
                        <a:rPr lang="fr-FR" sz="600" b="1" i="0" u="none" strike="noStrike" dirty="0">
                          <a:solidFill>
                            <a:srgbClr val="FFFFFF"/>
                          </a:solidFill>
                          <a:effectLst/>
                          <a:latin typeface="Calibri"/>
                        </a:rPr>
                        <a:t>10 037 054</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ctr" fontAlgn="ctr"/>
                      <a:r>
                        <a:rPr lang="fr-FR" sz="600" b="1" i="0" u="none" strike="noStrike" dirty="0">
                          <a:solidFill>
                            <a:srgbClr val="FFFFFF"/>
                          </a:solidFill>
                          <a:effectLst/>
                          <a:latin typeface="Calibri"/>
                        </a:rPr>
                        <a:t>10 294 172</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ctr" fontAlgn="ctr"/>
                      <a:r>
                        <a:rPr lang="fr-FR" sz="600" b="1" i="0" u="none" strike="noStrike" dirty="0">
                          <a:solidFill>
                            <a:srgbClr val="FFFFFF"/>
                          </a:solidFill>
                          <a:effectLst/>
                          <a:latin typeface="Calibri"/>
                        </a:rPr>
                        <a:t>49%</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95959"/>
                    </a:solidFill>
                  </a:tcPr>
                </a:tc>
                <a:tc>
                  <a:txBody>
                    <a:bodyPr/>
                    <a:lstStyle/>
                    <a:p>
                      <a:pPr algn="ctr" fontAlgn="ctr"/>
                      <a:r>
                        <a:rPr lang="fr-FR" sz="600" b="1" i="0" u="none" strike="noStrike" dirty="0">
                          <a:solidFill>
                            <a:srgbClr val="FFFFFF"/>
                          </a:solidFill>
                          <a:effectLst/>
                          <a:latin typeface="Calibri"/>
                        </a:rPr>
                        <a:t>0</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ctr" fontAlgn="ctr"/>
                      <a:r>
                        <a:rPr lang="fr-FR" sz="600" b="1" i="0" u="none" strike="noStrike" dirty="0">
                          <a:solidFill>
                            <a:srgbClr val="FFFFFF"/>
                          </a:solidFill>
                          <a:effectLst/>
                          <a:latin typeface="Calibri"/>
                        </a:rPr>
                        <a:t>0</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ctr" fontAlgn="ctr"/>
                      <a:r>
                        <a:rPr lang="fr-FR" sz="600" b="1" i="0" u="none" strike="noStrike" dirty="0">
                          <a:solidFill>
                            <a:srgbClr val="FFFFFF"/>
                          </a:solidFill>
                          <a:effectLst/>
                          <a:latin typeface="Calibri"/>
                        </a:rPr>
                        <a:t>0</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ctr" fontAlgn="ctr"/>
                      <a:r>
                        <a:rPr lang="fr-FR" sz="600" b="1" i="0" u="none" strike="noStrike" dirty="0">
                          <a:solidFill>
                            <a:srgbClr val="FFFFFF"/>
                          </a:solidFill>
                          <a:effectLst/>
                          <a:latin typeface="Calibri"/>
                        </a:rPr>
                        <a:t>0</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ctr" fontAlgn="ctr"/>
                      <a:r>
                        <a:rPr lang="fr-FR" sz="600" b="1" i="0" u="none" strike="noStrike" dirty="0">
                          <a:solidFill>
                            <a:srgbClr val="FFFFFF"/>
                          </a:solidFill>
                          <a:effectLst/>
                          <a:latin typeface="Calibri"/>
                        </a:rPr>
                        <a:t>0</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95959"/>
                    </a:solidFill>
                  </a:tcPr>
                </a:tc>
                <a:tc>
                  <a:txBody>
                    <a:bodyPr/>
                    <a:lstStyle/>
                    <a:p>
                      <a:pPr algn="ctr" fontAlgn="ctr"/>
                      <a:r>
                        <a:rPr lang="fr-FR" sz="600" b="1" i="0" u="none" strike="noStrike" dirty="0">
                          <a:solidFill>
                            <a:srgbClr val="FFFFFF"/>
                          </a:solidFill>
                          <a:effectLst/>
                          <a:latin typeface="Calibri"/>
                        </a:rPr>
                        <a:t>0</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95959"/>
                    </a:solidFill>
                  </a:tcPr>
                </a:tc>
                <a:tc>
                  <a:txBody>
                    <a:bodyPr/>
                    <a:lstStyle/>
                    <a:p>
                      <a:pPr algn="ctr" fontAlgn="ctr"/>
                      <a:r>
                        <a:rPr lang="fr-FR" sz="600" b="1" i="0" u="none" strike="noStrike" dirty="0">
                          <a:solidFill>
                            <a:srgbClr val="FFFFFF"/>
                          </a:solidFill>
                          <a:effectLst/>
                          <a:latin typeface="Calibri"/>
                        </a:rPr>
                        <a:t>10 037 054</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95959"/>
                    </a:solidFill>
                  </a:tcPr>
                </a:tc>
                <a:tc>
                  <a:txBody>
                    <a:bodyPr/>
                    <a:lstStyle/>
                    <a:p>
                      <a:pPr algn="ctr" fontAlgn="ctr"/>
                      <a:r>
                        <a:rPr lang="fr-FR" sz="600" b="1" i="0" u="none" strike="noStrike" dirty="0">
                          <a:solidFill>
                            <a:srgbClr val="FFFFFF"/>
                          </a:solidFill>
                          <a:effectLst/>
                          <a:latin typeface="Calibri"/>
                        </a:rPr>
                        <a:t>49%</a:t>
                      </a:r>
                    </a:p>
                  </a:txBody>
                  <a:tcPr marL="5135" marR="5135" marT="51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95959"/>
                    </a:solidFill>
                  </a:tcPr>
                </a:tc>
              </a:tr>
            </a:tbl>
          </a:graphicData>
        </a:graphic>
      </p:graphicFrame>
    </p:spTree>
    <p:extLst>
      <p:ext uri="{BB962C8B-B14F-4D97-AF65-F5344CB8AC3E}">
        <p14:creationId xmlns:p14="http://schemas.microsoft.com/office/powerpoint/2010/main" val="288885312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251520" y="1006713"/>
            <a:ext cx="8573444" cy="861774"/>
          </a:xfrm>
          <a:noFill/>
        </p:spPr>
        <p:txBody>
          <a:bodyPr wrap="square" rtlCol="0">
            <a:spAutoFit/>
          </a:bodyPr>
          <a:lstStyle/>
          <a:p>
            <a:r>
              <a:rPr lang="fr-FR" sz="2500" b="1" spc="-50" dirty="0" smtClean="0">
                <a:solidFill>
                  <a:srgbClr val="009999"/>
                </a:solidFill>
              </a:rPr>
              <a:t>Axe 2</a:t>
            </a:r>
            <a:r>
              <a:rPr lang="fr-FR" sz="2500" b="1" i="1" spc="-50" dirty="0" smtClean="0">
                <a:solidFill>
                  <a:srgbClr val="009999"/>
                </a:solidFill>
              </a:rPr>
              <a:t/>
            </a:r>
            <a:br>
              <a:rPr lang="fr-FR" sz="2500" b="1" i="1" spc="-50" dirty="0" smtClean="0">
                <a:solidFill>
                  <a:srgbClr val="009999"/>
                </a:solidFill>
              </a:rPr>
            </a:br>
            <a:r>
              <a:rPr lang="fr-FR" sz="2500" i="1" spc="-50" dirty="0" smtClean="0">
                <a:solidFill>
                  <a:srgbClr val="009999"/>
                </a:solidFill>
              </a:rPr>
              <a:t>Etat d’avancement des contrôles et certifications</a:t>
            </a:r>
            <a:endParaRPr lang="fr-FR" sz="2500" i="1" spc="-50" dirty="0">
              <a:solidFill>
                <a:srgbClr val="009999"/>
              </a:solidFill>
              <a:latin typeface="+mn-lt"/>
              <a:ea typeface="+mn-ea"/>
              <a:cs typeface="+mn-cs"/>
            </a:endParaRPr>
          </a:p>
        </p:txBody>
      </p:sp>
      <p:graphicFrame>
        <p:nvGraphicFramePr>
          <p:cNvPr id="5" name="Tableau 4"/>
          <p:cNvGraphicFramePr>
            <a:graphicFrameLocks noGrp="1"/>
          </p:cNvGraphicFramePr>
          <p:nvPr>
            <p:extLst>
              <p:ext uri="{D42A27DB-BD31-4B8C-83A1-F6EECF244321}">
                <p14:modId xmlns:p14="http://schemas.microsoft.com/office/powerpoint/2010/main" val="3745190495"/>
              </p:ext>
            </p:extLst>
          </p:nvPr>
        </p:nvGraphicFramePr>
        <p:xfrm>
          <a:off x="457200" y="2844822"/>
          <a:ext cx="8147248" cy="2960441"/>
        </p:xfrm>
        <a:graphic>
          <a:graphicData uri="http://schemas.openxmlformats.org/drawingml/2006/table">
            <a:tbl>
              <a:tblPr/>
              <a:tblGrid>
                <a:gridCol w="1357874"/>
                <a:gridCol w="1174379"/>
                <a:gridCol w="1174379"/>
                <a:gridCol w="966415"/>
                <a:gridCol w="685053"/>
                <a:gridCol w="697287"/>
                <a:gridCol w="709520"/>
                <a:gridCol w="709520"/>
                <a:gridCol w="672821"/>
              </a:tblGrid>
              <a:tr h="237342">
                <a:tc rowSpan="2">
                  <a:txBody>
                    <a:bodyPr/>
                    <a:lstStyle/>
                    <a:p>
                      <a:pPr algn="ctr" fontAlgn="ctr"/>
                      <a:r>
                        <a:rPr lang="fr-FR" sz="900" b="1" i="0" u="none" strike="noStrike" dirty="0">
                          <a:solidFill>
                            <a:srgbClr val="000000"/>
                          </a:solidFill>
                          <a:effectLst/>
                          <a:latin typeface="Calibri"/>
                        </a:rPr>
                        <a:t>Axe 2</a:t>
                      </a:r>
                    </a:p>
                  </a:txBody>
                  <a:tcPr marL="8164" marR="8164" marT="8164"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2">
                  <a:txBody>
                    <a:bodyPr/>
                    <a:lstStyle/>
                    <a:p>
                      <a:pPr algn="ctr" rtl="0" fontAlgn="ctr"/>
                      <a:r>
                        <a:rPr lang="fr-FR" sz="800" b="1" i="0" u="none" strike="noStrike" dirty="0">
                          <a:solidFill>
                            <a:srgbClr val="FFFFFF"/>
                          </a:solidFill>
                          <a:effectLst/>
                          <a:latin typeface="Calibri"/>
                        </a:rPr>
                        <a:t>Conventionné</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gridSpan="2">
                  <a:txBody>
                    <a:bodyPr/>
                    <a:lstStyle/>
                    <a:p>
                      <a:pPr algn="ctr" rtl="0" fontAlgn="ctr"/>
                      <a:r>
                        <a:rPr lang="fr-FR" sz="800" b="1" i="0" u="none" strike="noStrike" dirty="0">
                          <a:solidFill>
                            <a:srgbClr val="FFFFFF"/>
                          </a:solidFill>
                          <a:effectLst/>
                          <a:latin typeface="Calibri"/>
                        </a:rPr>
                        <a:t>Déclaré</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gridSpan="2">
                  <a:txBody>
                    <a:bodyPr/>
                    <a:lstStyle/>
                    <a:p>
                      <a:pPr algn="ctr" rtl="0" fontAlgn="ctr"/>
                      <a:r>
                        <a:rPr lang="fr-FR" sz="800" b="1" i="0" u="none" strike="noStrike" dirty="0">
                          <a:solidFill>
                            <a:srgbClr val="FFFFFF"/>
                          </a:solidFill>
                          <a:effectLst/>
                          <a:latin typeface="Calibri"/>
                        </a:rPr>
                        <a:t>Traité AGD </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gridSpan="2">
                  <a:txBody>
                    <a:bodyPr/>
                    <a:lstStyle/>
                    <a:p>
                      <a:pPr algn="ctr" rtl="0" fontAlgn="ctr"/>
                      <a:r>
                        <a:rPr lang="fr-FR" sz="800" b="1" i="0" u="none" strike="noStrike" dirty="0">
                          <a:solidFill>
                            <a:srgbClr val="FFFFFF"/>
                          </a:solidFill>
                          <a:effectLst/>
                          <a:latin typeface="Calibri"/>
                        </a:rPr>
                        <a:t>Certifié</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r>
              <a:tr h="391613">
                <a:tc vMerge="1">
                  <a:txBody>
                    <a:bodyPr/>
                    <a:lstStyle/>
                    <a:p>
                      <a:endParaRPr lang="fr-FR"/>
                    </a:p>
                  </a:txBody>
                  <a:tcPr/>
                </a:tc>
                <a:tc>
                  <a:txBody>
                    <a:bodyPr/>
                    <a:lstStyle/>
                    <a:p>
                      <a:pPr algn="ctr" rtl="0" fontAlgn="ctr"/>
                      <a:r>
                        <a:rPr lang="fr-FR" sz="800" b="1" i="0" u="none" strike="noStrike" dirty="0">
                          <a:solidFill>
                            <a:srgbClr val="FFFFFF"/>
                          </a:solidFill>
                          <a:effectLst/>
                          <a:latin typeface="Calibri"/>
                        </a:rPr>
                        <a:t>Nombre de dossiers</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800" b="1" i="0" u="none" strike="noStrike" dirty="0">
                          <a:solidFill>
                            <a:srgbClr val="FFFFFF"/>
                          </a:solidFill>
                          <a:effectLst/>
                          <a:latin typeface="Calibri"/>
                        </a:rPr>
                        <a:t>Montant</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800" b="1" i="0" u="none" strike="noStrike" dirty="0">
                          <a:solidFill>
                            <a:srgbClr val="FFFFFF"/>
                          </a:solidFill>
                          <a:effectLst/>
                          <a:latin typeface="Calibri"/>
                        </a:rPr>
                        <a:t>Nombre de bilans</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800" b="1" i="0" u="none" strike="noStrike" dirty="0">
                          <a:solidFill>
                            <a:srgbClr val="FFFFFF"/>
                          </a:solidFill>
                          <a:effectLst/>
                          <a:latin typeface="Calibri"/>
                        </a:rPr>
                        <a:t>Montant</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800" b="1" i="0" u="none" strike="noStrike" dirty="0">
                          <a:solidFill>
                            <a:srgbClr val="FFFFFF"/>
                          </a:solidFill>
                          <a:effectLst/>
                          <a:latin typeface="Calibri"/>
                        </a:rPr>
                        <a:t>Nombre de dossiers</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800" b="1" i="0" u="none" strike="noStrike" dirty="0">
                          <a:solidFill>
                            <a:srgbClr val="FFFFFF"/>
                          </a:solidFill>
                          <a:effectLst/>
                          <a:latin typeface="Calibri"/>
                        </a:rPr>
                        <a:t>Montant</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800" b="1" i="0" u="none" strike="noStrike" dirty="0">
                          <a:solidFill>
                            <a:srgbClr val="FFFFFF"/>
                          </a:solidFill>
                          <a:effectLst/>
                          <a:latin typeface="Calibri"/>
                        </a:rPr>
                        <a:t>Nombre de dossiers</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800" b="1" i="0" u="none" strike="noStrike" dirty="0">
                          <a:solidFill>
                            <a:srgbClr val="FFFFFF"/>
                          </a:solidFill>
                          <a:effectLst/>
                          <a:latin typeface="Calibri"/>
                        </a:rPr>
                        <a:t>Montant</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r>
              <a:tr h="845727">
                <a:tc>
                  <a:txBody>
                    <a:bodyPr/>
                    <a:lstStyle/>
                    <a:p>
                      <a:pPr algn="ctr" rtl="0" fontAlgn="ctr"/>
                      <a:r>
                        <a:rPr lang="fr-FR" sz="900" b="0" i="0" u="none" strike="noStrike" dirty="0">
                          <a:solidFill>
                            <a:srgbClr val="000000"/>
                          </a:solidFill>
                          <a:effectLst/>
                          <a:latin typeface="Arial"/>
                        </a:rPr>
                        <a:t>2.8.5.1 - Mutations économiques</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8</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946573,39</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7</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      212 125   </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                  6   </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       166 631   </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                   6   </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      166 631   </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0601">
                <a:tc>
                  <a:txBody>
                    <a:bodyPr/>
                    <a:lstStyle/>
                    <a:p>
                      <a:pPr algn="ctr" rtl="0" fontAlgn="ctr"/>
                      <a:r>
                        <a:rPr lang="fr-FR" sz="900" b="0" i="0" u="none" strike="noStrike" dirty="0">
                          <a:solidFill>
                            <a:srgbClr val="000000"/>
                          </a:solidFill>
                          <a:effectLst/>
                          <a:latin typeface="Arial"/>
                        </a:rPr>
                        <a:t>2.8.5.2 - Egalité salariale</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3</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278278,56</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3</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      138 009   </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                  1   </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         50 173   </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                   1   </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        50 173   </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0601">
                <a:tc>
                  <a:txBody>
                    <a:bodyPr/>
                    <a:lstStyle/>
                    <a:p>
                      <a:pPr algn="ctr" rtl="0" fontAlgn="ctr"/>
                      <a:r>
                        <a:rPr lang="fr-FR" sz="900" b="0" i="0" u="none" strike="noStrike" dirty="0">
                          <a:solidFill>
                            <a:srgbClr val="000000"/>
                          </a:solidFill>
                          <a:effectLst/>
                          <a:latin typeface="Arial"/>
                        </a:rPr>
                        <a:t>2.8.5.3 - Formation des actifs</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12</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8750107,61</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9</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   2 406 390   </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                  4   </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       527 549   </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                   4   </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      527 549   </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5348">
                <a:tc>
                  <a:txBody>
                    <a:bodyPr/>
                    <a:lstStyle/>
                    <a:p>
                      <a:pPr algn="ctr" rtl="0" fontAlgn="ctr"/>
                      <a:r>
                        <a:rPr lang="fr-FR" sz="900" b="0" i="0" u="none" strike="noStrike" dirty="0">
                          <a:solidFill>
                            <a:srgbClr val="000000"/>
                          </a:solidFill>
                          <a:effectLst/>
                          <a:latin typeface="Arial"/>
                        </a:rPr>
                        <a:t>2.8.6 - Conditions de travail des séniors</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fr-FR" sz="700" b="0" i="0" u="none" strike="noStrike" dirty="0">
                          <a:solidFill>
                            <a:srgbClr val="000000"/>
                          </a:solidFill>
                          <a:effectLst/>
                          <a:latin typeface="Arial"/>
                        </a:rPr>
                        <a:t>1</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62094,68</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0</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0</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0</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0</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0</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700" b="0" i="0" u="none" strike="noStrike" dirty="0">
                          <a:solidFill>
                            <a:srgbClr val="000000"/>
                          </a:solidFill>
                          <a:effectLst/>
                          <a:latin typeface="Arial"/>
                        </a:rPr>
                        <a:t>0</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9209">
                <a:tc>
                  <a:txBody>
                    <a:bodyPr/>
                    <a:lstStyle/>
                    <a:p>
                      <a:pPr algn="ctr" fontAlgn="ctr"/>
                      <a:r>
                        <a:rPr lang="fr-FR" sz="900" b="1" i="0" u="none" strike="noStrike" dirty="0">
                          <a:solidFill>
                            <a:srgbClr val="FFFFFF"/>
                          </a:solidFill>
                          <a:effectLst/>
                          <a:latin typeface="Calibri"/>
                        </a:rPr>
                        <a:t> </a:t>
                      </a:r>
                      <a:r>
                        <a:rPr lang="fr-FR" sz="900" b="1" i="0" u="none" strike="noStrike" dirty="0" smtClean="0">
                          <a:solidFill>
                            <a:srgbClr val="FFFFFF"/>
                          </a:solidFill>
                          <a:effectLst/>
                          <a:latin typeface="Calibri"/>
                        </a:rPr>
                        <a:t>Total</a:t>
                      </a:r>
                      <a:endParaRPr lang="fr-FR" sz="900" b="1" i="0" u="none" strike="noStrike" dirty="0">
                        <a:solidFill>
                          <a:srgbClr val="FFFFFF"/>
                        </a:solidFill>
                        <a:effectLst/>
                        <a:latin typeface="Calibri"/>
                      </a:endParaRPr>
                    </a:p>
                  </a:txBody>
                  <a:tcPr marL="8164" marR="8164" marT="81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ctr" fontAlgn="ctr"/>
                      <a:r>
                        <a:rPr lang="fr-FR" sz="900" b="1" i="0" u="none" strike="noStrike" dirty="0">
                          <a:solidFill>
                            <a:srgbClr val="FFFFFF"/>
                          </a:solidFill>
                          <a:effectLst/>
                          <a:latin typeface="Calibri"/>
                        </a:rPr>
                        <a:t>24</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ctr" fontAlgn="ctr"/>
                      <a:r>
                        <a:rPr lang="fr-FR" sz="900" b="1" i="0" u="none" strike="noStrike" dirty="0">
                          <a:solidFill>
                            <a:srgbClr val="FFFFFF"/>
                          </a:solidFill>
                          <a:effectLst/>
                          <a:latin typeface="Calibri"/>
                        </a:rPr>
                        <a:t>10 037 054</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ctr" fontAlgn="ctr"/>
                      <a:r>
                        <a:rPr lang="fr-FR" sz="900" b="1" i="0" u="none" strike="noStrike" dirty="0">
                          <a:solidFill>
                            <a:srgbClr val="FFFFFF"/>
                          </a:solidFill>
                          <a:effectLst/>
                          <a:latin typeface="Calibri"/>
                        </a:rPr>
                        <a:t>19</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ctr" fontAlgn="ctr"/>
                      <a:r>
                        <a:rPr lang="fr-FR" sz="900" b="1" i="0" u="none" strike="noStrike" dirty="0">
                          <a:solidFill>
                            <a:srgbClr val="FFFFFF"/>
                          </a:solidFill>
                          <a:effectLst/>
                          <a:latin typeface="Calibri"/>
                        </a:rPr>
                        <a:t>2 756 525</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ctr" fontAlgn="ctr"/>
                      <a:r>
                        <a:rPr lang="fr-FR" sz="900" b="1" i="0" u="none" strike="noStrike" dirty="0">
                          <a:solidFill>
                            <a:srgbClr val="FFFFFF"/>
                          </a:solidFill>
                          <a:effectLst/>
                          <a:latin typeface="Calibri"/>
                        </a:rPr>
                        <a:t>11</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ctr" fontAlgn="ctr"/>
                      <a:r>
                        <a:rPr lang="fr-FR" sz="900" b="1" i="0" u="none" strike="noStrike" dirty="0">
                          <a:solidFill>
                            <a:srgbClr val="FFFFFF"/>
                          </a:solidFill>
                          <a:effectLst/>
                          <a:latin typeface="Calibri"/>
                        </a:rPr>
                        <a:t>744 353</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ctr" fontAlgn="ctr"/>
                      <a:r>
                        <a:rPr lang="fr-FR" sz="900" b="1" i="0" u="none" strike="noStrike" dirty="0">
                          <a:solidFill>
                            <a:srgbClr val="FFFFFF"/>
                          </a:solidFill>
                          <a:effectLst/>
                          <a:latin typeface="Calibri"/>
                        </a:rPr>
                        <a:t>11</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ctr" fontAlgn="ctr"/>
                      <a:r>
                        <a:rPr lang="fr-FR" sz="900" b="1" i="0" u="none" strike="noStrike" dirty="0">
                          <a:solidFill>
                            <a:srgbClr val="FFFFFF"/>
                          </a:solidFill>
                          <a:effectLst/>
                          <a:latin typeface="Calibri"/>
                        </a:rPr>
                        <a:t>744 353</a:t>
                      </a:r>
                    </a:p>
                  </a:txBody>
                  <a:tcPr marL="8164" marR="8164" marT="8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r>
            </a:tbl>
          </a:graphicData>
        </a:graphic>
      </p:graphicFrame>
    </p:spTree>
    <p:extLst>
      <p:ext uri="{BB962C8B-B14F-4D97-AF65-F5344CB8AC3E}">
        <p14:creationId xmlns:p14="http://schemas.microsoft.com/office/powerpoint/2010/main" val="295346474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251520" y="1006713"/>
            <a:ext cx="8573444" cy="861774"/>
          </a:xfrm>
          <a:noFill/>
        </p:spPr>
        <p:txBody>
          <a:bodyPr wrap="square" rtlCol="0">
            <a:spAutoFit/>
          </a:bodyPr>
          <a:lstStyle/>
          <a:p>
            <a:r>
              <a:rPr lang="fr-FR" sz="2500" b="1" spc="-50" dirty="0" smtClean="0">
                <a:solidFill>
                  <a:srgbClr val="009999"/>
                </a:solidFill>
              </a:rPr>
              <a:t>Axe 2</a:t>
            </a:r>
            <a:r>
              <a:rPr lang="fr-FR" sz="2500" b="1" i="1" spc="-50" dirty="0" smtClean="0">
                <a:solidFill>
                  <a:srgbClr val="009999"/>
                </a:solidFill>
              </a:rPr>
              <a:t/>
            </a:r>
            <a:br>
              <a:rPr lang="fr-FR" sz="2500" b="1" i="1" spc="-50" dirty="0" smtClean="0">
                <a:solidFill>
                  <a:srgbClr val="009999"/>
                </a:solidFill>
              </a:rPr>
            </a:br>
            <a:r>
              <a:rPr lang="fr-FR" sz="2500" i="1" spc="-50" dirty="0" smtClean="0">
                <a:solidFill>
                  <a:srgbClr val="009999"/>
                </a:solidFill>
              </a:rPr>
              <a:t>Rejets sur CSF certifiés</a:t>
            </a:r>
            <a:endParaRPr lang="fr-FR" sz="2500" i="1" spc="-50" dirty="0">
              <a:solidFill>
                <a:srgbClr val="009999"/>
              </a:solidFill>
              <a:latin typeface="+mn-lt"/>
              <a:ea typeface="+mn-ea"/>
              <a:cs typeface="+mn-cs"/>
            </a:endParaRPr>
          </a:p>
        </p:txBody>
      </p:sp>
      <p:graphicFrame>
        <p:nvGraphicFramePr>
          <p:cNvPr id="13" name="Tableau 12"/>
          <p:cNvGraphicFramePr>
            <a:graphicFrameLocks noGrp="1"/>
          </p:cNvGraphicFramePr>
          <p:nvPr>
            <p:extLst>
              <p:ext uri="{D42A27DB-BD31-4B8C-83A1-F6EECF244321}">
                <p14:modId xmlns:p14="http://schemas.microsoft.com/office/powerpoint/2010/main" val="949338770"/>
              </p:ext>
            </p:extLst>
          </p:nvPr>
        </p:nvGraphicFramePr>
        <p:xfrm>
          <a:off x="457200" y="2348880"/>
          <a:ext cx="8363273" cy="3570226"/>
        </p:xfrm>
        <a:graphic>
          <a:graphicData uri="http://schemas.openxmlformats.org/drawingml/2006/table">
            <a:tbl>
              <a:tblPr/>
              <a:tblGrid>
                <a:gridCol w="1833047"/>
                <a:gridCol w="1131334"/>
                <a:gridCol w="1245898"/>
                <a:gridCol w="1245898"/>
                <a:gridCol w="1188616"/>
                <a:gridCol w="859240"/>
                <a:gridCol w="859240"/>
              </a:tblGrid>
              <a:tr h="317353">
                <a:tc rowSpan="2">
                  <a:txBody>
                    <a:bodyPr/>
                    <a:lstStyle/>
                    <a:p>
                      <a:pPr algn="r" fontAlgn="ctr"/>
                      <a:r>
                        <a:rPr lang="fr-FR" sz="1100" b="1" i="0" u="none" strike="noStrike" dirty="0">
                          <a:solidFill>
                            <a:srgbClr val="000000"/>
                          </a:solidFill>
                          <a:effectLst/>
                          <a:latin typeface="Calibri"/>
                        </a:rPr>
                        <a:t>Axe 2</a:t>
                      </a:r>
                    </a:p>
                  </a:txBody>
                  <a:tcPr marL="9352" marR="9352" marT="9352"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2">
                  <a:txBody>
                    <a:bodyPr/>
                    <a:lstStyle/>
                    <a:p>
                      <a:pPr algn="r" rtl="0" fontAlgn="ctr"/>
                      <a:r>
                        <a:rPr lang="fr-FR" sz="1100" b="1" i="0" u="none" strike="noStrike" dirty="0">
                          <a:solidFill>
                            <a:srgbClr val="FFFFFF"/>
                          </a:solidFill>
                          <a:effectLst/>
                          <a:latin typeface="Calibri"/>
                        </a:rPr>
                        <a:t>Déclaré bilan </a:t>
                      </a:r>
                    </a:p>
                  </a:txBody>
                  <a:tcPr marL="9352" marR="9352" marT="935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gridSpan="2">
                  <a:txBody>
                    <a:bodyPr/>
                    <a:lstStyle/>
                    <a:p>
                      <a:pPr algn="r" rtl="0" fontAlgn="ctr"/>
                      <a:r>
                        <a:rPr lang="fr-FR" sz="1100" b="1" i="0" u="none" strike="noStrike" dirty="0">
                          <a:solidFill>
                            <a:srgbClr val="FFFFFF"/>
                          </a:solidFill>
                          <a:effectLst/>
                          <a:latin typeface="Calibri"/>
                        </a:rPr>
                        <a:t>Retenu CSF </a:t>
                      </a:r>
                    </a:p>
                  </a:txBody>
                  <a:tcPr marL="9352" marR="9352" marT="935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gridSpan="2">
                  <a:txBody>
                    <a:bodyPr/>
                    <a:lstStyle/>
                    <a:p>
                      <a:pPr algn="r" rtl="0" fontAlgn="ctr"/>
                      <a:r>
                        <a:rPr lang="fr-FR" sz="1100" b="1" i="0" u="none" strike="noStrike" dirty="0">
                          <a:solidFill>
                            <a:srgbClr val="FFFFFF"/>
                          </a:solidFill>
                          <a:effectLst/>
                          <a:latin typeface="Calibri"/>
                        </a:rPr>
                        <a:t>Certifié </a:t>
                      </a:r>
                    </a:p>
                  </a:txBody>
                  <a:tcPr marL="9352" marR="9352" marT="935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r>
              <a:tr h="967928">
                <a:tc vMerge="1">
                  <a:txBody>
                    <a:bodyPr/>
                    <a:lstStyle/>
                    <a:p>
                      <a:endParaRPr lang="fr-FR"/>
                    </a:p>
                  </a:txBody>
                  <a:tcPr/>
                </a:tc>
                <a:tc>
                  <a:txBody>
                    <a:bodyPr/>
                    <a:lstStyle/>
                    <a:p>
                      <a:pPr algn="r" rtl="0" fontAlgn="ctr"/>
                      <a:r>
                        <a:rPr lang="fr-FR" sz="1100" b="1" i="0" u="none" strike="noStrike" dirty="0">
                          <a:solidFill>
                            <a:srgbClr val="FFFFFF"/>
                          </a:solidFill>
                          <a:effectLst/>
                          <a:latin typeface="Calibri"/>
                        </a:rPr>
                        <a:t>Nombre de dossiers</a:t>
                      </a:r>
                    </a:p>
                  </a:txBody>
                  <a:tcPr marL="9352" marR="9352" marT="935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r" rtl="0" fontAlgn="ctr"/>
                      <a:r>
                        <a:rPr lang="fr-FR" sz="1100" b="1" i="0" u="none" strike="noStrike" dirty="0">
                          <a:solidFill>
                            <a:srgbClr val="FFFFFF"/>
                          </a:solidFill>
                          <a:effectLst/>
                          <a:latin typeface="Calibri"/>
                        </a:rPr>
                        <a:t>Montant</a:t>
                      </a:r>
                    </a:p>
                  </a:txBody>
                  <a:tcPr marL="9352" marR="9352" marT="935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r" rtl="0" fontAlgn="ctr"/>
                      <a:r>
                        <a:rPr lang="fr-FR" sz="1100" b="1" i="0" u="none" strike="noStrike" dirty="0">
                          <a:solidFill>
                            <a:srgbClr val="FFFFFF"/>
                          </a:solidFill>
                          <a:effectLst/>
                          <a:latin typeface="Calibri"/>
                        </a:rPr>
                        <a:t>Montant</a:t>
                      </a:r>
                    </a:p>
                  </a:txBody>
                  <a:tcPr marL="9352" marR="9352" marT="935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r" rtl="0" fontAlgn="ctr"/>
                      <a:r>
                        <a:rPr lang="fr-FR" sz="1100" b="1" i="0" u="none" strike="noStrike" dirty="0">
                          <a:solidFill>
                            <a:srgbClr val="FFFFFF"/>
                          </a:solidFill>
                          <a:effectLst/>
                          <a:latin typeface="Calibri"/>
                        </a:rPr>
                        <a:t>Taux rejet </a:t>
                      </a:r>
                    </a:p>
                  </a:txBody>
                  <a:tcPr marL="9352" marR="9352" marT="935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r" rtl="0" fontAlgn="ctr"/>
                      <a:r>
                        <a:rPr lang="fr-FR" sz="1100" b="1" i="0" u="none" strike="noStrike" dirty="0">
                          <a:solidFill>
                            <a:srgbClr val="FFFFFF"/>
                          </a:solidFill>
                          <a:effectLst/>
                          <a:latin typeface="Calibri"/>
                        </a:rPr>
                        <a:t>Montant </a:t>
                      </a:r>
                    </a:p>
                  </a:txBody>
                  <a:tcPr marL="9352" marR="9352" marT="9352"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r" rtl="0" fontAlgn="ctr"/>
                      <a:r>
                        <a:rPr lang="fr-FR" sz="1100" b="1" i="0" u="none" strike="noStrike" dirty="0">
                          <a:solidFill>
                            <a:srgbClr val="FFFFFF"/>
                          </a:solidFill>
                          <a:effectLst/>
                          <a:latin typeface="Calibri"/>
                        </a:rPr>
                        <a:t>Taux rejet </a:t>
                      </a:r>
                    </a:p>
                  </a:txBody>
                  <a:tcPr marL="9352" marR="9352" marT="9352"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r>
              <a:tr h="539501">
                <a:tc>
                  <a:txBody>
                    <a:bodyPr/>
                    <a:lstStyle/>
                    <a:p>
                      <a:pPr algn="r" rtl="0" fontAlgn="ctr"/>
                      <a:r>
                        <a:rPr lang="fr-FR" sz="1000" b="0" i="0" u="none" strike="noStrike" dirty="0">
                          <a:solidFill>
                            <a:srgbClr val="000000"/>
                          </a:solidFill>
                          <a:effectLst/>
                          <a:latin typeface="Arial"/>
                        </a:rPr>
                        <a:t>2.8.5.1 - Mutations économiques</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                6   </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                 189 189   </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                     166 631   </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100" b="0" i="0" u="none" strike="noStrike" dirty="0">
                          <a:solidFill>
                            <a:srgbClr val="000000"/>
                          </a:solidFill>
                          <a:effectLst/>
                          <a:latin typeface="Calibri"/>
                        </a:rPr>
                        <a:t>11,92%</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         166 631   </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                  -     </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7353">
                <a:tc>
                  <a:txBody>
                    <a:bodyPr/>
                    <a:lstStyle/>
                    <a:p>
                      <a:pPr algn="r" rtl="0" fontAlgn="ctr"/>
                      <a:r>
                        <a:rPr lang="fr-FR" sz="1000" b="0" i="0" u="none" strike="noStrike" dirty="0">
                          <a:solidFill>
                            <a:srgbClr val="000000"/>
                          </a:solidFill>
                          <a:effectLst/>
                          <a:latin typeface="Arial"/>
                        </a:rPr>
                        <a:t>2.8.5.2 - Egalité salariale</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                1   </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                   66 882   </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                       50 173   </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100" b="0" i="0" u="none" strike="noStrike" dirty="0">
                          <a:solidFill>
                            <a:srgbClr val="000000"/>
                          </a:solidFill>
                          <a:effectLst/>
                          <a:latin typeface="Calibri"/>
                        </a:rPr>
                        <a:t>24,98%</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           50 173   </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 </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9501">
                <a:tc>
                  <a:txBody>
                    <a:bodyPr/>
                    <a:lstStyle/>
                    <a:p>
                      <a:pPr algn="r" rtl="0" fontAlgn="ctr"/>
                      <a:r>
                        <a:rPr lang="fr-FR" sz="1000" b="0" i="0" u="none" strike="noStrike" dirty="0">
                          <a:solidFill>
                            <a:srgbClr val="000000"/>
                          </a:solidFill>
                          <a:effectLst/>
                          <a:latin typeface="Arial"/>
                        </a:rPr>
                        <a:t>2.8.5.3 - Formation des actifs</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                4   </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                 542 485   </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                     527 549   </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100" b="0" i="0" u="none" strike="noStrike" dirty="0">
                          <a:solidFill>
                            <a:srgbClr val="000000"/>
                          </a:solidFill>
                          <a:effectLst/>
                          <a:latin typeface="Calibri"/>
                        </a:rPr>
                        <a:t>2,75%</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         527 549   </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                  -     </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5369">
                <a:tc>
                  <a:txBody>
                    <a:bodyPr/>
                    <a:lstStyle/>
                    <a:p>
                      <a:pPr algn="r" rtl="0" fontAlgn="ctr"/>
                      <a:r>
                        <a:rPr lang="fr-FR" sz="1000" b="0" i="0" u="none" strike="noStrike" dirty="0">
                          <a:solidFill>
                            <a:srgbClr val="000000"/>
                          </a:solidFill>
                          <a:effectLst/>
                          <a:latin typeface="Arial"/>
                        </a:rPr>
                        <a:t>2.8.6 - Conditions de travail des séniors</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rtl="0" fontAlgn="ctr"/>
                      <a:r>
                        <a:rPr lang="fr-FR" sz="800" b="0" i="0" u="none" strike="noStrike" dirty="0">
                          <a:solidFill>
                            <a:srgbClr val="000000"/>
                          </a:solidFill>
                          <a:effectLst/>
                          <a:latin typeface="Arial"/>
                        </a:rPr>
                        <a:t>0</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0</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0</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100" b="0" i="0" u="none" strike="noStrike" dirty="0">
                          <a:solidFill>
                            <a:srgbClr val="000000"/>
                          </a:solidFill>
                          <a:effectLst/>
                          <a:latin typeface="Calibri"/>
                        </a:rPr>
                        <a:t>0,00%</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0</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 </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3221">
                <a:tc>
                  <a:txBody>
                    <a:bodyPr/>
                    <a:lstStyle/>
                    <a:p>
                      <a:pPr algn="r" rtl="0" fontAlgn="ctr"/>
                      <a:r>
                        <a:rPr lang="fr-FR" sz="1100" b="1" i="0" u="none" strike="noStrike" dirty="0">
                          <a:solidFill>
                            <a:srgbClr val="FFFFFF"/>
                          </a:solidFill>
                          <a:effectLst/>
                          <a:latin typeface="Calibri"/>
                        </a:rPr>
                        <a:t> </a:t>
                      </a:r>
                    </a:p>
                  </a:txBody>
                  <a:tcPr marL="9352" marR="9352" marT="9352"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rtl="0" fontAlgn="ctr"/>
                      <a:r>
                        <a:rPr lang="fr-FR" sz="1100" b="1" i="0" u="none" strike="noStrike" dirty="0">
                          <a:solidFill>
                            <a:srgbClr val="FFFFFF"/>
                          </a:solidFill>
                          <a:effectLst/>
                          <a:latin typeface="Calibri"/>
                        </a:rPr>
                        <a:t>11</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rtl="0" fontAlgn="ctr"/>
                      <a:r>
                        <a:rPr lang="fr-FR" sz="1100" b="1" i="0" u="none" strike="noStrike" dirty="0">
                          <a:solidFill>
                            <a:srgbClr val="FFFFFF"/>
                          </a:solidFill>
                          <a:effectLst/>
                          <a:latin typeface="Calibri"/>
                        </a:rPr>
                        <a:t>798 556</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rtl="0" fontAlgn="ctr"/>
                      <a:r>
                        <a:rPr lang="fr-FR" sz="1100" b="1" i="0" u="none" strike="noStrike" dirty="0">
                          <a:solidFill>
                            <a:srgbClr val="FFFFFF"/>
                          </a:solidFill>
                          <a:effectLst/>
                          <a:latin typeface="Calibri"/>
                        </a:rPr>
                        <a:t>744 353</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rtl="0" fontAlgn="ctr"/>
                      <a:r>
                        <a:rPr lang="fr-FR" sz="1100" b="1" i="0" u="none" strike="noStrike" dirty="0">
                          <a:solidFill>
                            <a:srgbClr val="FFFFFF"/>
                          </a:solidFill>
                          <a:effectLst/>
                          <a:latin typeface="Calibri"/>
                        </a:rPr>
                        <a:t>6,79%</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rtl="0" fontAlgn="ctr"/>
                      <a:r>
                        <a:rPr lang="fr-FR" sz="1100" b="1" i="0" u="none" strike="noStrike" dirty="0">
                          <a:solidFill>
                            <a:srgbClr val="FFFFFF"/>
                          </a:solidFill>
                          <a:effectLst/>
                          <a:latin typeface="Calibri"/>
                        </a:rPr>
                        <a:t>744 353</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rtl="0" fontAlgn="ctr"/>
                      <a:r>
                        <a:rPr lang="fr-FR" sz="1100" b="1" i="0" u="none" strike="noStrike" dirty="0">
                          <a:solidFill>
                            <a:srgbClr val="FFFFFF"/>
                          </a:solidFill>
                          <a:effectLst/>
                          <a:latin typeface="Calibri"/>
                        </a:rPr>
                        <a:t>0,00%</a:t>
                      </a:r>
                    </a:p>
                  </a:txBody>
                  <a:tcPr marL="9352" marR="9352" marT="93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r>
            </a:tbl>
          </a:graphicData>
        </a:graphic>
      </p:graphicFrame>
    </p:spTree>
    <p:extLst>
      <p:ext uri="{BB962C8B-B14F-4D97-AF65-F5344CB8AC3E}">
        <p14:creationId xmlns:p14="http://schemas.microsoft.com/office/powerpoint/2010/main" val="307362921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0" name="Titre 1"/>
          <p:cNvSpPr>
            <a:spLocks noGrp="1"/>
          </p:cNvSpPr>
          <p:nvPr>
            <p:ph type="title"/>
          </p:nvPr>
        </p:nvSpPr>
        <p:spPr>
          <a:xfrm>
            <a:off x="395536" y="788370"/>
            <a:ext cx="8229600" cy="1277273"/>
          </a:xfrm>
          <a:noFill/>
        </p:spPr>
        <p:txBody>
          <a:bodyPr vert="horz" wrap="square" lIns="91440" tIns="45720" rIns="91440" bIns="45720" rtlCol="0" anchor="ctr">
            <a:spAutoFit/>
          </a:bodyPr>
          <a:lstStyle/>
          <a:p>
            <a:r>
              <a:rPr lang="fr-FR" sz="3600" spc="-50" dirty="0">
                <a:solidFill>
                  <a:srgbClr val="009999"/>
                </a:solidFill>
              </a:rPr>
              <a:t>AXE 2</a:t>
            </a:r>
            <a:r>
              <a:rPr lang="fr-FR" sz="1600" i="1" spc="-50" dirty="0" smtClean="0">
                <a:solidFill>
                  <a:srgbClr val="009999"/>
                </a:solidFill>
              </a:rPr>
              <a:t/>
            </a:r>
            <a:br>
              <a:rPr lang="fr-FR" sz="1600" i="1" spc="-50" dirty="0" smtClean="0">
                <a:solidFill>
                  <a:srgbClr val="009999"/>
                </a:solidFill>
              </a:rPr>
            </a:br>
            <a:r>
              <a:rPr lang="fr-FR" sz="2500" i="1" spc="-50" dirty="0">
                <a:solidFill>
                  <a:srgbClr val="009999"/>
                </a:solidFill>
              </a:rPr>
              <a:t>Evolution de la programmation </a:t>
            </a:r>
            <a:br>
              <a:rPr lang="fr-FR" sz="2500" i="1" spc="-50" dirty="0">
                <a:solidFill>
                  <a:srgbClr val="009999"/>
                </a:solidFill>
              </a:rPr>
            </a:br>
            <a:endParaRPr lang="fr-FR" sz="1600" i="1" spc="-50" dirty="0">
              <a:solidFill>
                <a:srgbClr val="009999"/>
              </a:solidFill>
            </a:endParaRPr>
          </a:p>
        </p:txBody>
      </p:sp>
      <p:sp>
        <p:nvSpPr>
          <p:cNvPr id="5" name="ZoneTexte 4"/>
          <p:cNvSpPr txBox="1"/>
          <p:nvPr/>
        </p:nvSpPr>
        <p:spPr>
          <a:xfrm>
            <a:off x="72545" y="2733539"/>
            <a:ext cx="1440160" cy="707886"/>
          </a:xfrm>
          <a:prstGeom prst="rect">
            <a:avLst/>
          </a:prstGeom>
          <a:noFill/>
        </p:spPr>
        <p:txBody>
          <a:bodyPr wrap="square" rtlCol="0">
            <a:spAutoFit/>
          </a:bodyPr>
          <a:lstStyle/>
          <a:p>
            <a:pPr algn="ctr"/>
            <a:r>
              <a:rPr lang="fr-FR" sz="1100" i="1" dirty="0" smtClean="0">
                <a:solidFill>
                  <a:prstClr val="black"/>
                </a:solidFill>
                <a:latin typeface="Arial"/>
              </a:rPr>
              <a:t>Mutations économiques</a:t>
            </a:r>
            <a:endParaRPr lang="fr-FR" sz="1100" i="1" dirty="0">
              <a:solidFill>
                <a:prstClr val="black"/>
              </a:solidFill>
              <a:latin typeface="Arial"/>
            </a:endParaRPr>
          </a:p>
          <a:p>
            <a:endParaRPr lang="fr-FR" dirty="0">
              <a:solidFill>
                <a:prstClr val="black"/>
              </a:solidFill>
            </a:endParaRPr>
          </a:p>
        </p:txBody>
      </p:sp>
      <p:sp>
        <p:nvSpPr>
          <p:cNvPr id="11" name="ZoneTexte 10"/>
          <p:cNvSpPr txBox="1"/>
          <p:nvPr/>
        </p:nvSpPr>
        <p:spPr>
          <a:xfrm>
            <a:off x="-3708" y="3645026"/>
            <a:ext cx="1579201" cy="461665"/>
          </a:xfrm>
          <a:prstGeom prst="rect">
            <a:avLst/>
          </a:prstGeom>
          <a:noFill/>
        </p:spPr>
        <p:txBody>
          <a:bodyPr wrap="square" rtlCol="0">
            <a:spAutoFit/>
          </a:bodyPr>
          <a:lstStyle/>
          <a:p>
            <a:pPr algn="ctr" fontAlgn="ctr"/>
            <a:r>
              <a:rPr lang="fr-FR" sz="1100" i="1" dirty="0" smtClean="0">
                <a:solidFill>
                  <a:prstClr val="black"/>
                </a:solidFill>
                <a:latin typeface="Arial"/>
              </a:rPr>
              <a:t>Egalité salariale</a:t>
            </a:r>
            <a:endParaRPr lang="fr-FR" sz="1100" i="1" dirty="0">
              <a:solidFill>
                <a:prstClr val="black"/>
              </a:solidFill>
              <a:latin typeface="Arial"/>
            </a:endParaRPr>
          </a:p>
          <a:p>
            <a:pPr algn="ctr"/>
            <a:endParaRPr lang="fr-FR" sz="1300" i="1" dirty="0">
              <a:solidFill>
                <a:prstClr val="black"/>
              </a:solidFill>
            </a:endParaRPr>
          </a:p>
        </p:txBody>
      </p:sp>
      <p:sp>
        <p:nvSpPr>
          <p:cNvPr id="12" name="ZoneTexte 11"/>
          <p:cNvSpPr txBox="1"/>
          <p:nvPr/>
        </p:nvSpPr>
        <p:spPr>
          <a:xfrm>
            <a:off x="95262" y="4437115"/>
            <a:ext cx="1440160" cy="800219"/>
          </a:xfrm>
          <a:prstGeom prst="rect">
            <a:avLst/>
          </a:prstGeom>
          <a:noFill/>
        </p:spPr>
        <p:txBody>
          <a:bodyPr wrap="square" rtlCol="0">
            <a:spAutoFit/>
          </a:bodyPr>
          <a:lstStyle/>
          <a:p>
            <a:pPr algn="ctr" fontAlgn="ctr"/>
            <a:r>
              <a:rPr lang="fr-FR" sz="1100" i="1" dirty="0" smtClean="0">
                <a:solidFill>
                  <a:prstClr val="black"/>
                </a:solidFill>
                <a:latin typeface="Arial"/>
              </a:rPr>
              <a:t>Formation des actifs occupés</a:t>
            </a:r>
          </a:p>
          <a:p>
            <a:pPr algn="ctr" fontAlgn="ctr"/>
            <a:r>
              <a:rPr lang="fr-FR" sz="1100" i="1" dirty="0" smtClean="0">
                <a:solidFill>
                  <a:prstClr val="black"/>
                </a:solidFill>
                <a:latin typeface="Arial"/>
              </a:rPr>
              <a:t> </a:t>
            </a:r>
            <a:endParaRPr lang="fr-FR" sz="1100" i="1" dirty="0">
              <a:solidFill>
                <a:prstClr val="black"/>
              </a:solidFill>
              <a:latin typeface="Arial"/>
            </a:endParaRPr>
          </a:p>
          <a:p>
            <a:endParaRPr lang="fr-FR" sz="1300" i="1" dirty="0">
              <a:solidFill>
                <a:prstClr val="black"/>
              </a:solidFill>
            </a:endParaRPr>
          </a:p>
        </p:txBody>
      </p:sp>
      <p:sp>
        <p:nvSpPr>
          <p:cNvPr id="2" name="ZoneTexte 1"/>
          <p:cNvSpPr txBox="1"/>
          <p:nvPr/>
        </p:nvSpPr>
        <p:spPr>
          <a:xfrm>
            <a:off x="209828" y="5250046"/>
            <a:ext cx="1152128" cy="877163"/>
          </a:xfrm>
          <a:prstGeom prst="rect">
            <a:avLst/>
          </a:prstGeom>
          <a:noFill/>
        </p:spPr>
        <p:txBody>
          <a:bodyPr wrap="square" rtlCol="0">
            <a:spAutoFit/>
          </a:bodyPr>
          <a:lstStyle/>
          <a:p>
            <a:pPr algn="ctr" fontAlgn="ctr"/>
            <a:r>
              <a:rPr lang="fr-FR" sz="1100" i="1" dirty="0">
                <a:solidFill>
                  <a:prstClr val="black"/>
                </a:solidFill>
                <a:latin typeface="Arial"/>
              </a:rPr>
              <a:t>Conditions de travail des séniors</a:t>
            </a:r>
          </a:p>
          <a:p>
            <a:endParaRPr lang="fr-FR" dirty="0">
              <a:solidFill>
                <a:prstClr val="black"/>
              </a:solidFill>
            </a:endParaRPr>
          </a:p>
        </p:txBody>
      </p:sp>
      <p:graphicFrame>
        <p:nvGraphicFramePr>
          <p:cNvPr id="13" name="Graphique 12"/>
          <p:cNvGraphicFramePr/>
          <p:nvPr>
            <p:extLst>
              <p:ext uri="{D42A27DB-BD31-4B8C-83A1-F6EECF244321}">
                <p14:modId xmlns:p14="http://schemas.microsoft.com/office/powerpoint/2010/main" val="293833462"/>
              </p:ext>
            </p:extLst>
          </p:nvPr>
        </p:nvGraphicFramePr>
        <p:xfrm>
          <a:off x="1580541" y="2132856"/>
          <a:ext cx="6664059" cy="4104456"/>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77658256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58055"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8" name="Titre 1"/>
          <p:cNvSpPr>
            <a:spLocks noGrp="1"/>
          </p:cNvSpPr>
          <p:nvPr>
            <p:ph type="title"/>
          </p:nvPr>
        </p:nvSpPr>
        <p:spPr>
          <a:xfrm>
            <a:off x="251520" y="1199073"/>
            <a:ext cx="8573444" cy="477054"/>
          </a:xfrm>
          <a:noFill/>
        </p:spPr>
        <p:txBody>
          <a:bodyPr wrap="square" rtlCol="0">
            <a:spAutoFit/>
          </a:bodyPr>
          <a:lstStyle/>
          <a:p>
            <a:pPr lvl="0">
              <a:spcBef>
                <a:spcPts val="0"/>
              </a:spcBef>
            </a:pPr>
            <a:r>
              <a:rPr lang="fr-FR" sz="2500" b="1" spc="-50" dirty="0" smtClean="0">
                <a:solidFill>
                  <a:srgbClr val="009999"/>
                </a:solidFill>
                <a:ea typeface="+mn-ea"/>
                <a:cs typeface="+mn-cs"/>
              </a:rPr>
              <a:t>Synthèse 1/3</a:t>
            </a:r>
            <a:endParaRPr lang="fr-FR" sz="1800" dirty="0">
              <a:solidFill>
                <a:prstClr val="black"/>
              </a:solidFill>
              <a:ea typeface="+mn-ea"/>
              <a:cs typeface="+mn-cs"/>
            </a:endParaRPr>
          </a:p>
        </p:txBody>
      </p:sp>
      <p:graphicFrame>
        <p:nvGraphicFramePr>
          <p:cNvPr id="2" name="Tableau 1"/>
          <p:cNvGraphicFramePr>
            <a:graphicFrameLocks noGrp="1"/>
          </p:cNvGraphicFramePr>
          <p:nvPr>
            <p:extLst>
              <p:ext uri="{D42A27DB-BD31-4B8C-83A1-F6EECF244321}">
                <p14:modId xmlns:p14="http://schemas.microsoft.com/office/powerpoint/2010/main" val="70650615"/>
              </p:ext>
            </p:extLst>
          </p:nvPr>
        </p:nvGraphicFramePr>
        <p:xfrm>
          <a:off x="1115615" y="1916836"/>
          <a:ext cx="7128985" cy="4104459"/>
        </p:xfrm>
        <a:graphic>
          <a:graphicData uri="http://schemas.openxmlformats.org/drawingml/2006/table">
            <a:tbl>
              <a:tblPr/>
              <a:tblGrid>
                <a:gridCol w="5638380"/>
                <a:gridCol w="1490605"/>
              </a:tblGrid>
              <a:tr h="242117">
                <a:tc>
                  <a:txBody>
                    <a:bodyPr/>
                    <a:lstStyle/>
                    <a:p>
                      <a:pPr algn="l" fontAlgn="ctr"/>
                      <a:r>
                        <a:rPr lang="fr-FR" sz="1100" b="1" i="0" u="none" strike="noStrike" dirty="0">
                          <a:solidFill>
                            <a:srgbClr val="FFFFFF"/>
                          </a:solidFill>
                          <a:effectLst/>
                          <a:latin typeface="Calibri"/>
                        </a:rPr>
                        <a:t>Etat de la prog Axe 2</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c>
                  <a:txBody>
                    <a:bodyPr/>
                    <a:lstStyle/>
                    <a:p>
                      <a:pPr algn="l" fontAlgn="ctr"/>
                      <a:r>
                        <a:rPr lang="fr-FR" sz="1100" b="1" i="0" u="none" strike="noStrike" dirty="0">
                          <a:solidFill>
                            <a:srgbClr val="4F81BD"/>
                          </a:solidFill>
                          <a:effectLst/>
                          <a:latin typeface="Calibri"/>
                        </a:rPr>
                        <a:t>Colonne2</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r>
              <a:tr h="242117">
                <a:tc>
                  <a:txBody>
                    <a:bodyPr/>
                    <a:lstStyle/>
                    <a:p>
                      <a:pPr algn="l" fontAlgn="ctr"/>
                      <a:r>
                        <a:rPr lang="fr-FR" sz="1100" b="1" i="0" u="none" strike="noStrike" dirty="0">
                          <a:solidFill>
                            <a:srgbClr val="000000"/>
                          </a:solidFill>
                          <a:effectLst/>
                          <a:latin typeface="Calibri"/>
                        </a:rPr>
                        <a:t>Maquette </a:t>
                      </a:r>
                    </a:p>
                  </a:txBody>
                  <a:tcPr marL="9525" marR="9525" marT="9525" marB="0" anchor="ctr">
                    <a:lnL w="1270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r" fontAlgn="ctr"/>
                      <a:r>
                        <a:rPr lang="fr-FR" sz="1100" b="1" i="0" u="none" strike="noStrike" dirty="0">
                          <a:solidFill>
                            <a:srgbClr val="000000"/>
                          </a:solidFill>
                          <a:effectLst/>
                          <a:latin typeface="Calibri"/>
                        </a:rPr>
                        <a:t>               20 331 226   </a:t>
                      </a:r>
                    </a:p>
                  </a:txBody>
                  <a:tcPr marL="9525" marR="9525" marT="9525" marB="0" anchor="ctr">
                    <a:lnL>
                      <a:noFill/>
                    </a:lnL>
                    <a:lnR w="1270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r>
              <a:tr h="242117">
                <a:tc>
                  <a:txBody>
                    <a:bodyPr/>
                    <a:lstStyle/>
                    <a:p>
                      <a:pPr algn="l" fontAlgn="ctr"/>
                      <a:r>
                        <a:rPr lang="fr-FR" sz="1100" b="0" i="0" u="none" strike="noStrike" dirty="0">
                          <a:solidFill>
                            <a:srgbClr val="000000"/>
                          </a:solidFill>
                          <a:effectLst/>
                          <a:latin typeface="Calibri"/>
                        </a:rPr>
                        <a:t>Nb de dossiers conventionnés et validés comité</a:t>
                      </a:r>
                    </a:p>
                  </a:txBody>
                  <a:tcPr marL="9525" marR="9525" marT="9525" marB="0" anchor="ctr">
                    <a:lnL w="1270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ctr"/>
                      <a:r>
                        <a:rPr lang="fr-FR" sz="1100" b="0" i="0" u="none" strike="noStrike" dirty="0">
                          <a:solidFill>
                            <a:srgbClr val="000000"/>
                          </a:solidFill>
                          <a:effectLst/>
                          <a:latin typeface="Calibri"/>
                        </a:rPr>
                        <a:t>24</a:t>
                      </a:r>
                    </a:p>
                  </a:txBody>
                  <a:tcPr marL="9525" marR="9525" marT="9525" marB="0" anchor="ctr">
                    <a:lnL>
                      <a:noFill/>
                    </a:lnL>
                    <a:lnR w="1270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242117">
                <a:tc>
                  <a:txBody>
                    <a:bodyPr/>
                    <a:lstStyle/>
                    <a:p>
                      <a:pPr algn="l" fontAlgn="ctr"/>
                      <a:r>
                        <a:rPr lang="fr-FR" sz="1100" b="0" i="0" u="none" strike="noStrike" dirty="0">
                          <a:solidFill>
                            <a:srgbClr val="000000"/>
                          </a:solidFill>
                          <a:effectLst/>
                          <a:latin typeface="Calibri"/>
                        </a:rPr>
                        <a:t>Montant UE programmé</a:t>
                      </a:r>
                    </a:p>
                  </a:txBody>
                  <a:tcPr marL="9525" marR="9525" marT="9525" marB="0" anchor="ctr">
                    <a:lnL w="1270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r" fontAlgn="ctr"/>
                      <a:r>
                        <a:rPr lang="fr-FR" sz="1100" b="0" i="0" u="none" strike="noStrike" dirty="0">
                          <a:solidFill>
                            <a:srgbClr val="000000"/>
                          </a:solidFill>
                          <a:effectLst/>
                          <a:latin typeface="Calibri"/>
                        </a:rPr>
                        <a:t>               10 037 054   </a:t>
                      </a:r>
                    </a:p>
                  </a:txBody>
                  <a:tcPr marL="9525" marR="9525" marT="9525" marB="0" anchor="ctr">
                    <a:lnL>
                      <a:noFill/>
                    </a:lnL>
                    <a:lnR w="1270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r>
              <a:tr h="242117">
                <a:tc>
                  <a:txBody>
                    <a:bodyPr/>
                    <a:lstStyle/>
                    <a:p>
                      <a:pPr algn="l" fontAlgn="ctr"/>
                      <a:r>
                        <a:rPr lang="fr-FR" sz="1100" b="0" i="0" u="none" strike="noStrike" dirty="0">
                          <a:solidFill>
                            <a:srgbClr val="000000"/>
                          </a:solidFill>
                          <a:effectLst/>
                          <a:latin typeface="Calibri"/>
                        </a:rPr>
                        <a:t>Taux de programmation </a:t>
                      </a:r>
                    </a:p>
                  </a:txBody>
                  <a:tcPr marL="9525" marR="9525" marT="9525" marB="0" anchor="ctr">
                    <a:lnL w="1270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ctr"/>
                      <a:r>
                        <a:rPr lang="fr-FR" sz="1100" b="0" i="0" u="none" strike="noStrike" dirty="0">
                          <a:solidFill>
                            <a:srgbClr val="000000"/>
                          </a:solidFill>
                          <a:effectLst/>
                          <a:latin typeface="Calibri"/>
                        </a:rPr>
                        <a:t>49,37%</a:t>
                      </a:r>
                    </a:p>
                  </a:txBody>
                  <a:tcPr marL="9525" marR="9525" marT="9525" marB="0" anchor="ctr">
                    <a:lnL>
                      <a:noFill/>
                    </a:lnL>
                    <a:lnR w="1270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242117">
                <a:tc>
                  <a:txBody>
                    <a:bodyPr/>
                    <a:lstStyle/>
                    <a:p>
                      <a:pPr algn="l" fontAlgn="ctr"/>
                      <a:r>
                        <a:rPr lang="fr-FR" sz="1100" b="0" i="0" u="none" strike="noStrike" dirty="0">
                          <a:solidFill>
                            <a:srgbClr val="000000"/>
                          </a:solidFill>
                          <a:effectLst/>
                          <a:latin typeface="Calibri"/>
                        </a:rPr>
                        <a:t>Nb de dossier instruits</a:t>
                      </a:r>
                    </a:p>
                  </a:txBody>
                  <a:tcPr marL="9525" marR="9525" marT="9525" marB="0" anchor="ctr">
                    <a:lnL w="1270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r" fontAlgn="ctr"/>
                      <a:r>
                        <a:rPr lang="fr-FR" sz="1100" b="0" i="0" u="none" strike="noStrike" dirty="0">
                          <a:solidFill>
                            <a:srgbClr val="000000"/>
                          </a:solidFill>
                          <a:effectLst/>
                          <a:latin typeface="Calibri"/>
                        </a:rPr>
                        <a:t>                                -     </a:t>
                      </a:r>
                    </a:p>
                  </a:txBody>
                  <a:tcPr marL="9525" marR="9525" marT="9525" marB="0" anchor="ctr">
                    <a:lnL>
                      <a:noFill/>
                    </a:lnL>
                    <a:lnR w="1270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r>
              <a:tr h="242117">
                <a:tc>
                  <a:txBody>
                    <a:bodyPr/>
                    <a:lstStyle/>
                    <a:p>
                      <a:pPr algn="l" fontAlgn="ctr"/>
                      <a:r>
                        <a:rPr lang="fr-FR" sz="1100" b="0" i="0" u="none" strike="noStrike" dirty="0">
                          <a:solidFill>
                            <a:srgbClr val="000000"/>
                          </a:solidFill>
                          <a:effectLst/>
                          <a:latin typeface="Calibri"/>
                        </a:rPr>
                        <a:t>Montant UE instruit</a:t>
                      </a:r>
                    </a:p>
                  </a:txBody>
                  <a:tcPr marL="9525" marR="9525" marT="9525" marB="0" anchor="ctr">
                    <a:lnL w="1270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ctr"/>
                      <a:r>
                        <a:rPr lang="fr-FR" sz="1100" b="0" i="0" u="none" strike="noStrike" dirty="0">
                          <a:solidFill>
                            <a:srgbClr val="000000"/>
                          </a:solidFill>
                          <a:effectLst/>
                          <a:latin typeface="Calibri"/>
                        </a:rPr>
                        <a:t>                                -     </a:t>
                      </a:r>
                    </a:p>
                  </a:txBody>
                  <a:tcPr marL="9525" marR="9525" marT="9525" marB="0" anchor="ctr">
                    <a:lnL>
                      <a:noFill/>
                    </a:lnL>
                    <a:lnR w="1270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242117">
                <a:tc>
                  <a:txBody>
                    <a:bodyPr/>
                    <a:lstStyle/>
                    <a:p>
                      <a:pPr algn="l" fontAlgn="ctr"/>
                      <a:r>
                        <a:rPr lang="fr-FR" sz="1100" b="0" i="0" u="none" strike="noStrike" dirty="0">
                          <a:solidFill>
                            <a:srgbClr val="000000"/>
                          </a:solidFill>
                          <a:effectLst/>
                          <a:latin typeface="Calibri"/>
                        </a:rPr>
                        <a:t>Reste à instruire (nb dossiers)</a:t>
                      </a:r>
                    </a:p>
                  </a:txBody>
                  <a:tcPr marL="9525" marR="9525" marT="9525" marB="0" anchor="ctr">
                    <a:lnL w="1270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r" fontAlgn="ctr"/>
                      <a:r>
                        <a:rPr lang="fr-FR" sz="1100" b="0" i="0" u="none" strike="noStrike" dirty="0">
                          <a:solidFill>
                            <a:srgbClr val="000000"/>
                          </a:solidFill>
                          <a:effectLst/>
                          <a:latin typeface="Calibri"/>
                        </a:rPr>
                        <a:t>0</a:t>
                      </a:r>
                    </a:p>
                  </a:txBody>
                  <a:tcPr marL="9525" marR="9525" marT="9525" marB="0" anchor="ctr">
                    <a:lnL>
                      <a:noFill/>
                    </a:lnL>
                    <a:lnR w="1270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r>
              <a:tr h="242117">
                <a:tc>
                  <a:txBody>
                    <a:bodyPr/>
                    <a:lstStyle/>
                    <a:p>
                      <a:pPr algn="l" fontAlgn="ctr"/>
                      <a:r>
                        <a:rPr lang="fr-FR" sz="1100" b="0" i="0" u="none" strike="noStrike" dirty="0">
                          <a:solidFill>
                            <a:srgbClr val="000000"/>
                          </a:solidFill>
                          <a:effectLst/>
                          <a:latin typeface="Calibri"/>
                        </a:rPr>
                        <a:t>Reste à instruire (montant UE)</a:t>
                      </a:r>
                    </a:p>
                  </a:txBody>
                  <a:tcPr marL="9525" marR="9525" marT="9525" marB="0" anchor="ctr">
                    <a:lnL w="1270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ctr"/>
                      <a:r>
                        <a:rPr lang="fr-FR" sz="1100" b="0" i="0" u="none" strike="noStrike" dirty="0">
                          <a:solidFill>
                            <a:srgbClr val="000000"/>
                          </a:solidFill>
                          <a:effectLst/>
                          <a:latin typeface="Calibri"/>
                        </a:rPr>
                        <a:t>                                -     </a:t>
                      </a:r>
                    </a:p>
                  </a:txBody>
                  <a:tcPr marL="9525" marR="9525" marT="9525" marB="0" anchor="ctr">
                    <a:lnL>
                      <a:noFill/>
                    </a:lnL>
                    <a:lnR w="1270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242117">
                <a:tc>
                  <a:txBody>
                    <a:bodyPr/>
                    <a:lstStyle/>
                    <a:p>
                      <a:pPr algn="l" fontAlgn="ctr"/>
                      <a:r>
                        <a:rPr lang="fr-FR" sz="1100" b="1" i="0" u="none" strike="noStrike" dirty="0">
                          <a:solidFill>
                            <a:srgbClr val="000000"/>
                          </a:solidFill>
                          <a:effectLst/>
                          <a:latin typeface="Calibri"/>
                        </a:rPr>
                        <a:t>TOTAL UE programmé (programmés + instruits + reste à instruire)</a:t>
                      </a:r>
                    </a:p>
                  </a:txBody>
                  <a:tcPr marL="9525" marR="9525" marT="9525" marB="0" anchor="ctr">
                    <a:lnL w="12700" cap="flat" cmpd="sng" algn="ctr">
                      <a:solidFill>
                        <a:srgbClr val="95B3D7"/>
                      </a:solidFill>
                      <a:prstDash val="solid"/>
                      <a:round/>
                      <a:headEnd type="none" w="med" len="med"/>
                      <a:tailEnd type="none" w="med" len="med"/>
                    </a:lnL>
                    <a:lnR>
                      <a:noFill/>
                    </a:lnR>
                    <a:lnT w="63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CE6F1"/>
                    </a:solidFill>
                  </a:tcPr>
                </a:tc>
                <a:tc>
                  <a:txBody>
                    <a:bodyPr/>
                    <a:lstStyle/>
                    <a:p>
                      <a:pPr algn="r" fontAlgn="ctr"/>
                      <a:r>
                        <a:rPr lang="fr-FR" sz="1100" b="1" i="0" u="none" strike="noStrike" dirty="0">
                          <a:solidFill>
                            <a:srgbClr val="000000"/>
                          </a:solidFill>
                          <a:effectLst/>
                          <a:latin typeface="Calibri"/>
                        </a:rPr>
                        <a:t>               10 037 054   </a:t>
                      </a:r>
                    </a:p>
                  </a:txBody>
                  <a:tcPr marL="9525" marR="9525" marT="9525" marB="0" anchor="ctr">
                    <a:lnL>
                      <a:noFill/>
                    </a:lnL>
                    <a:lnR w="1270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r>
              <a:tr h="230587">
                <a:tc>
                  <a:txBody>
                    <a:bodyPr/>
                    <a:lstStyle/>
                    <a:p>
                      <a:pPr algn="l" fontAlgn="ctr"/>
                      <a:r>
                        <a:rPr lang="fr-FR" sz="1100" b="1" i="0" u="none" strike="noStrike" dirty="0">
                          <a:solidFill>
                            <a:srgbClr val="000000"/>
                          </a:solidFill>
                          <a:effectLst/>
                          <a:latin typeface="Calibri"/>
                        </a:rPr>
                        <a:t>Taux de programmation </a:t>
                      </a:r>
                    </a:p>
                  </a:txBody>
                  <a:tcPr marL="9525" marR="9525" marT="9525" marB="0" anchor="ctr">
                    <a:lnL w="6350" cap="flat" cmpd="sng" algn="ctr">
                      <a:solidFill>
                        <a:srgbClr val="95B3D7"/>
                      </a:solidFill>
                      <a:prstDash val="solid"/>
                      <a:round/>
                      <a:headEnd type="none" w="med" len="med"/>
                      <a:tailEnd type="none" w="med" len="med"/>
                    </a:lnL>
                    <a:lnR w="6350" cap="flat" cmpd="sng" algn="ctr">
                      <a:solidFill>
                        <a:srgbClr val="B8CCE4"/>
                      </a:solidFill>
                      <a:prstDash val="solid"/>
                      <a:round/>
                      <a:headEnd type="none" w="med" len="med"/>
                      <a:tailEnd type="none" w="med" len="med"/>
                    </a:lnR>
                    <a:lnT w="1270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FFFFFF"/>
                    </a:solidFill>
                  </a:tcPr>
                </a:tc>
                <a:tc>
                  <a:txBody>
                    <a:bodyPr/>
                    <a:lstStyle/>
                    <a:p>
                      <a:pPr algn="r" fontAlgn="b"/>
                      <a:r>
                        <a:rPr lang="fr-FR" sz="1100" b="0" i="0" u="none" strike="noStrike" dirty="0">
                          <a:solidFill>
                            <a:srgbClr val="000000"/>
                          </a:solidFill>
                          <a:effectLst/>
                          <a:latin typeface="Calibri"/>
                        </a:rPr>
                        <a:t>49,37%</a:t>
                      </a:r>
                    </a:p>
                  </a:txBody>
                  <a:tcPr marL="9525" marR="9525" marT="9525" marB="0" anchor="b">
                    <a:lnL w="6350" cap="flat" cmpd="sng" algn="ctr">
                      <a:solidFill>
                        <a:srgbClr val="B8CCE4"/>
                      </a:solidFill>
                      <a:prstDash val="solid"/>
                      <a:round/>
                      <a:headEnd type="none" w="med" len="med"/>
                      <a:tailEnd type="none" w="med" len="med"/>
                    </a:lnL>
                    <a:lnR w="635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r>
              <a:tr h="242117">
                <a:tc>
                  <a:txBody>
                    <a:bodyPr/>
                    <a:lstStyle/>
                    <a:p>
                      <a:pPr algn="l" fontAlgn="b"/>
                      <a:endParaRPr lang="fr-FR" sz="1000" b="0" i="0" u="none" strike="noStrike" dirty="0">
                        <a:solidFill>
                          <a:srgbClr val="000000"/>
                        </a:solidFill>
                        <a:effectLst/>
                        <a:latin typeface="Times New Roman"/>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fontAlgn="b"/>
                      <a:endParaRPr lang="fr-FR" sz="1000" b="0" i="0" u="none" strike="noStrike" dirty="0">
                        <a:solidFill>
                          <a:srgbClr val="000000"/>
                        </a:solidFill>
                        <a:effectLst/>
                        <a:latin typeface="Times New Roman"/>
                      </a:endParaRPr>
                    </a:p>
                  </a:txBody>
                  <a:tcPr marL="9525" marR="9525" marT="9525" marB="0" anchor="b">
                    <a:lnL>
                      <a:noFill/>
                    </a:lnL>
                    <a:lnR>
                      <a:noFill/>
                    </a:lnR>
                    <a:lnT w="63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42117">
                <a:tc>
                  <a:txBody>
                    <a:bodyPr/>
                    <a:lstStyle/>
                    <a:p>
                      <a:pPr algn="l" fontAlgn="ctr"/>
                      <a:r>
                        <a:rPr lang="fr-FR" sz="1100" b="1" i="0" u="none" strike="noStrike" dirty="0">
                          <a:solidFill>
                            <a:srgbClr val="FFFFFF"/>
                          </a:solidFill>
                          <a:effectLst/>
                          <a:latin typeface="Calibri"/>
                        </a:rPr>
                        <a:t>Certification</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r" fontAlgn="ctr"/>
                      <a:r>
                        <a:rPr lang="fr-FR" sz="1100" b="1" i="0" u="none" strike="noStrike" dirty="0">
                          <a:solidFill>
                            <a:srgbClr val="4F81BD"/>
                          </a:solidFill>
                          <a:effectLst/>
                          <a:latin typeface="Calibri"/>
                        </a:rPr>
                        <a:t>Colonne1</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r>
              <a:tr h="242117">
                <a:tc>
                  <a:txBody>
                    <a:bodyPr/>
                    <a:lstStyle/>
                    <a:p>
                      <a:pPr algn="l" fontAlgn="ctr"/>
                      <a:r>
                        <a:rPr lang="fr-FR" sz="1100" b="0" i="0" u="none" strike="noStrike" dirty="0">
                          <a:solidFill>
                            <a:srgbClr val="000000"/>
                          </a:solidFill>
                          <a:effectLst/>
                          <a:latin typeface="Calibri"/>
                        </a:rPr>
                        <a:t>Bilans déposés</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CE6F1"/>
                    </a:solidFill>
                  </a:tcPr>
                </a:tc>
                <a:tc>
                  <a:txBody>
                    <a:bodyPr/>
                    <a:lstStyle/>
                    <a:p>
                      <a:pPr algn="r" fontAlgn="ctr"/>
                      <a:r>
                        <a:rPr lang="fr-FR" sz="1100" b="0" i="0" u="none" strike="noStrike" dirty="0">
                          <a:solidFill>
                            <a:srgbClr val="000000"/>
                          </a:solidFill>
                          <a:effectLst/>
                          <a:latin typeface="Calibri"/>
                        </a:rPr>
                        <a:t>2 756 525</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CE6F1"/>
                    </a:solidFill>
                  </a:tcPr>
                </a:tc>
              </a:tr>
              <a:tr h="242117">
                <a:tc>
                  <a:txBody>
                    <a:bodyPr/>
                    <a:lstStyle/>
                    <a:p>
                      <a:pPr algn="l" fontAlgn="ctr"/>
                      <a:r>
                        <a:rPr lang="fr-FR" sz="1100" b="0" i="0" u="none" strike="noStrike" dirty="0">
                          <a:solidFill>
                            <a:srgbClr val="000000"/>
                          </a:solidFill>
                          <a:effectLst/>
                          <a:latin typeface="Calibri"/>
                        </a:rPr>
                        <a:t>Nombre de dossiers </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CE6F1"/>
                    </a:solidFill>
                  </a:tcPr>
                </a:tc>
                <a:tc>
                  <a:txBody>
                    <a:bodyPr/>
                    <a:lstStyle/>
                    <a:p>
                      <a:pPr algn="r" fontAlgn="ctr"/>
                      <a:r>
                        <a:rPr lang="fr-FR" sz="1100" b="0" i="0" u="none" strike="noStrike" dirty="0">
                          <a:solidFill>
                            <a:srgbClr val="000000"/>
                          </a:solidFill>
                          <a:effectLst/>
                          <a:latin typeface="Calibri"/>
                        </a:rPr>
                        <a:t>19</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CE6F1"/>
                    </a:solidFill>
                  </a:tcPr>
                </a:tc>
              </a:tr>
              <a:tr h="242117">
                <a:tc>
                  <a:txBody>
                    <a:bodyPr/>
                    <a:lstStyle/>
                    <a:p>
                      <a:pPr algn="l" fontAlgn="ctr"/>
                      <a:r>
                        <a:rPr lang="fr-FR" sz="1100" b="0" i="0" u="none" strike="noStrike" dirty="0">
                          <a:solidFill>
                            <a:srgbClr val="000000"/>
                          </a:solidFill>
                          <a:effectLst/>
                          <a:latin typeface="Calibri"/>
                        </a:rPr>
                        <a:t>Bilans ayant donnés lieu à un CSF validé AC</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fontAlgn="ctr"/>
                      <a:r>
                        <a:rPr lang="fr-FR" sz="1100" b="0" i="0" u="none" strike="noStrike" dirty="0">
                          <a:solidFill>
                            <a:srgbClr val="000000"/>
                          </a:solidFill>
                          <a:effectLst/>
                          <a:latin typeface="Calibri"/>
                        </a:rPr>
                        <a:t>11</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42117">
                <a:tc>
                  <a:txBody>
                    <a:bodyPr/>
                    <a:lstStyle/>
                    <a:p>
                      <a:pPr algn="l" fontAlgn="ctr"/>
                      <a:r>
                        <a:rPr lang="fr-FR" sz="1100" b="1" i="0" u="none" strike="noStrike" dirty="0">
                          <a:solidFill>
                            <a:srgbClr val="000000"/>
                          </a:solidFill>
                          <a:effectLst/>
                          <a:latin typeface="Calibri"/>
                        </a:rPr>
                        <a:t>Montant UE validé AC</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CE6F1"/>
                    </a:solidFill>
                  </a:tcPr>
                </a:tc>
                <a:tc>
                  <a:txBody>
                    <a:bodyPr/>
                    <a:lstStyle/>
                    <a:p>
                      <a:pPr algn="r" fontAlgn="ctr"/>
                      <a:r>
                        <a:rPr lang="fr-FR" sz="1100" b="1" i="0" u="none" strike="noStrike" dirty="0">
                          <a:solidFill>
                            <a:srgbClr val="000000"/>
                          </a:solidFill>
                          <a:effectLst/>
                          <a:latin typeface="Calibri"/>
                        </a:rPr>
                        <a:t>               744 352,73   </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CE6F1"/>
                    </a:solidFill>
                  </a:tcPr>
                </a:tc>
              </a:tr>
            </a:tbl>
          </a:graphicData>
        </a:graphic>
      </p:graphicFrame>
    </p:spTree>
    <p:extLst>
      <p:ext uri="{BB962C8B-B14F-4D97-AF65-F5344CB8AC3E}">
        <p14:creationId xmlns:p14="http://schemas.microsoft.com/office/powerpoint/2010/main" val="152976373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58055"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8" name="Titre 1"/>
          <p:cNvSpPr>
            <a:spLocks noGrp="1"/>
          </p:cNvSpPr>
          <p:nvPr>
            <p:ph type="title"/>
          </p:nvPr>
        </p:nvSpPr>
        <p:spPr>
          <a:xfrm>
            <a:off x="251520" y="852827"/>
            <a:ext cx="8573444" cy="1169551"/>
          </a:xfrm>
          <a:noFill/>
        </p:spPr>
        <p:txBody>
          <a:bodyPr wrap="square" rtlCol="0">
            <a:spAutoFit/>
          </a:bodyPr>
          <a:lstStyle/>
          <a:p>
            <a:pPr>
              <a:spcBef>
                <a:spcPts val="0"/>
              </a:spcBef>
            </a:pPr>
            <a:r>
              <a:rPr lang="fr-FR" sz="2500" b="1" spc="-50" dirty="0">
                <a:solidFill>
                  <a:srgbClr val="009999"/>
                </a:solidFill>
                <a:ea typeface="+mn-ea"/>
                <a:cs typeface="+mn-cs"/>
              </a:rPr>
              <a:t/>
            </a:r>
            <a:br>
              <a:rPr lang="fr-FR" sz="2500" b="1" spc="-50" dirty="0">
                <a:solidFill>
                  <a:srgbClr val="009999"/>
                </a:solidFill>
                <a:ea typeface="+mn-ea"/>
                <a:cs typeface="+mn-cs"/>
              </a:rPr>
            </a:br>
            <a:r>
              <a:rPr lang="fr-FR" sz="2500" b="1" spc="-50" dirty="0">
                <a:solidFill>
                  <a:srgbClr val="009999"/>
                </a:solidFill>
              </a:rPr>
              <a:t>Synthèse </a:t>
            </a:r>
            <a:r>
              <a:rPr lang="fr-FR" sz="2500" b="1" spc="-50" dirty="0" smtClean="0">
                <a:solidFill>
                  <a:srgbClr val="009999"/>
                </a:solidFill>
              </a:rPr>
              <a:t>2/3</a:t>
            </a:r>
            <a:r>
              <a:rPr lang="fr-FR" sz="2500" b="1" spc="-50" dirty="0">
                <a:solidFill>
                  <a:srgbClr val="009999"/>
                </a:solidFill>
                <a:ea typeface="+mn-ea"/>
                <a:cs typeface="+mn-cs"/>
              </a:rPr>
              <a:t/>
            </a:r>
            <a:br>
              <a:rPr lang="fr-FR" sz="2500" b="1" spc="-50" dirty="0">
                <a:solidFill>
                  <a:srgbClr val="009999"/>
                </a:solidFill>
                <a:ea typeface="+mn-ea"/>
                <a:cs typeface="+mn-cs"/>
              </a:rPr>
            </a:br>
            <a:endParaRPr lang="fr-FR" sz="2000" b="1" i="1" spc="-50" dirty="0">
              <a:solidFill>
                <a:srgbClr val="009999"/>
              </a:solidFill>
              <a:ea typeface="+mn-ea"/>
              <a:cs typeface="+mn-cs"/>
            </a:endParaRPr>
          </a:p>
        </p:txBody>
      </p:sp>
      <p:graphicFrame>
        <p:nvGraphicFramePr>
          <p:cNvPr id="2" name="Tableau 1"/>
          <p:cNvGraphicFramePr>
            <a:graphicFrameLocks noGrp="1"/>
          </p:cNvGraphicFramePr>
          <p:nvPr>
            <p:extLst>
              <p:ext uri="{D42A27DB-BD31-4B8C-83A1-F6EECF244321}">
                <p14:modId xmlns:p14="http://schemas.microsoft.com/office/powerpoint/2010/main" val="2960500045"/>
              </p:ext>
            </p:extLst>
          </p:nvPr>
        </p:nvGraphicFramePr>
        <p:xfrm>
          <a:off x="827584" y="1916832"/>
          <a:ext cx="7488832" cy="4176469"/>
        </p:xfrm>
        <a:graphic>
          <a:graphicData uri="http://schemas.openxmlformats.org/drawingml/2006/table">
            <a:tbl>
              <a:tblPr/>
              <a:tblGrid>
                <a:gridCol w="5922985"/>
                <a:gridCol w="1565847"/>
              </a:tblGrid>
              <a:tr h="279318">
                <a:tc>
                  <a:txBody>
                    <a:bodyPr/>
                    <a:lstStyle/>
                    <a:p>
                      <a:pPr algn="l" fontAlgn="ctr"/>
                      <a:r>
                        <a:rPr lang="fr-FR" sz="1100" b="1" i="0" u="none" strike="noStrike" dirty="0">
                          <a:solidFill>
                            <a:srgbClr val="FFFFFF"/>
                          </a:solidFill>
                          <a:effectLst/>
                          <a:latin typeface="Calibri"/>
                        </a:rPr>
                        <a:t>Sous réalisation </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r" fontAlgn="ctr"/>
                      <a:r>
                        <a:rPr lang="fr-FR" sz="1100" b="1" i="0" u="none" strike="noStrike" dirty="0">
                          <a:solidFill>
                            <a:srgbClr val="4F81BD"/>
                          </a:solidFill>
                          <a:effectLst/>
                          <a:latin typeface="Calibri"/>
                        </a:rPr>
                        <a:t>Colonne1</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r>
              <a:tr h="279318">
                <a:tc>
                  <a:txBody>
                    <a:bodyPr/>
                    <a:lstStyle/>
                    <a:p>
                      <a:pPr algn="l" fontAlgn="ctr"/>
                      <a:r>
                        <a:rPr lang="fr-FR" sz="1100" b="0" i="0" u="none" strike="noStrike" dirty="0">
                          <a:solidFill>
                            <a:srgbClr val="000000"/>
                          </a:solidFill>
                          <a:effectLst/>
                          <a:latin typeface="Calibri"/>
                        </a:rPr>
                        <a:t>Opérations terminées (bilan final déposé)</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CE6F1"/>
                    </a:solidFill>
                  </a:tcPr>
                </a:tc>
                <a:tc>
                  <a:txBody>
                    <a:bodyPr/>
                    <a:lstStyle/>
                    <a:p>
                      <a:pPr algn="r" fontAlgn="ctr"/>
                      <a:r>
                        <a:rPr lang="fr-FR" sz="1100" b="0" i="0" u="none" strike="noStrike" dirty="0">
                          <a:solidFill>
                            <a:srgbClr val="000000"/>
                          </a:solidFill>
                          <a:effectLst/>
                          <a:latin typeface="Calibri"/>
                        </a:rPr>
                        <a:t>5</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CE6F1"/>
                    </a:solidFill>
                  </a:tcPr>
                </a:tc>
              </a:tr>
              <a:tr h="279318">
                <a:tc>
                  <a:txBody>
                    <a:bodyPr/>
                    <a:lstStyle/>
                    <a:p>
                      <a:pPr algn="l" fontAlgn="ctr"/>
                      <a:r>
                        <a:rPr lang="fr-FR" sz="1100" b="0" i="0" u="none" strike="noStrike" dirty="0">
                          <a:solidFill>
                            <a:srgbClr val="000000"/>
                          </a:solidFill>
                          <a:effectLst/>
                          <a:latin typeface="Calibri"/>
                        </a:rPr>
                        <a:t>Montant UE conventionné de ces opérations</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fontAlgn="ctr"/>
                      <a:r>
                        <a:rPr lang="fr-FR" sz="1100" b="0" i="0" u="none" strike="noStrike" dirty="0">
                          <a:solidFill>
                            <a:srgbClr val="000000"/>
                          </a:solidFill>
                          <a:effectLst/>
                          <a:latin typeface="Calibri"/>
                        </a:rPr>
                        <a:t>                 1 563 103   </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79318">
                <a:tc>
                  <a:txBody>
                    <a:bodyPr/>
                    <a:lstStyle/>
                    <a:p>
                      <a:pPr algn="l" fontAlgn="ctr"/>
                      <a:r>
                        <a:rPr lang="fr-FR" sz="1100" b="0" i="0" u="none" strike="noStrike" dirty="0">
                          <a:solidFill>
                            <a:srgbClr val="000000"/>
                          </a:solidFill>
                          <a:effectLst/>
                          <a:latin typeface="Calibri"/>
                        </a:rPr>
                        <a:t>Montant UE déclaré de ces opérations</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CE6F1"/>
                    </a:solidFill>
                  </a:tcPr>
                </a:tc>
                <a:tc>
                  <a:txBody>
                    <a:bodyPr/>
                    <a:lstStyle/>
                    <a:p>
                      <a:pPr algn="r" fontAlgn="ctr"/>
                      <a:r>
                        <a:rPr lang="fr-FR" sz="1100" b="0" i="0" u="none" strike="noStrike" dirty="0">
                          <a:solidFill>
                            <a:srgbClr val="000000"/>
                          </a:solidFill>
                          <a:effectLst/>
                          <a:latin typeface="Calibri"/>
                        </a:rPr>
                        <a:t>                     243 460   </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CE6F1"/>
                    </a:solidFill>
                  </a:tcPr>
                </a:tc>
              </a:tr>
              <a:tr h="279318">
                <a:tc>
                  <a:txBody>
                    <a:bodyPr/>
                    <a:lstStyle/>
                    <a:p>
                      <a:pPr algn="l" fontAlgn="ctr"/>
                      <a:r>
                        <a:rPr lang="fr-FR" sz="1100" b="1" i="0" u="none" strike="noStrike" dirty="0">
                          <a:solidFill>
                            <a:srgbClr val="000000"/>
                          </a:solidFill>
                          <a:effectLst/>
                          <a:latin typeface="Calibri"/>
                        </a:rPr>
                        <a:t>Sous réalisation sur opération terminées</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fontAlgn="ctr"/>
                      <a:r>
                        <a:rPr lang="fr-FR" sz="1100" b="1" i="0" u="none" strike="noStrike" dirty="0">
                          <a:solidFill>
                            <a:srgbClr val="000000"/>
                          </a:solidFill>
                          <a:effectLst/>
                          <a:latin typeface="Calibri"/>
                        </a:rPr>
                        <a:t>                 1 319 644   </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79318">
                <a:tc>
                  <a:txBody>
                    <a:bodyPr/>
                    <a:lstStyle/>
                    <a:p>
                      <a:pPr algn="l" fontAlgn="ctr"/>
                      <a:r>
                        <a:rPr lang="fr-FR" sz="1100" b="0" i="0" u="none" strike="noStrike" dirty="0">
                          <a:solidFill>
                            <a:srgbClr val="000000"/>
                          </a:solidFill>
                          <a:effectLst/>
                          <a:latin typeface="Calibri"/>
                        </a:rPr>
                        <a:t>Taux de sous-réalisation</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CE6F1"/>
                    </a:solidFill>
                  </a:tcPr>
                </a:tc>
                <a:tc>
                  <a:txBody>
                    <a:bodyPr/>
                    <a:lstStyle/>
                    <a:p>
                      <a:pPr algn="r" fontAlgn="ctr"/>
                      <a:r>
                        <a:rPr lang="fr-FR" sz="1100" b="0" i="0" u="none" strike="noStrike" dirty="0">
                          <a:solidFill>
                            <a:srgbClr val="000000"/>
                          </a:solidFill>
                          <a:effectLst/>
                          <a:latin typeface="Calibri"/>
                        </a:rPr>
                        <a:t>84%</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CE6F1"/>
                    </a:solidFill>
                  </a:tcPr>
                </a:tc>
              </a:tr>
              <a:tr h="279318">
                <a:tc>
                  <a:txBody>
                    <a:bodyPr/>
                    <a:lstStyle/>
                    <a:p>
                      <a:pPr algn="l" fontAlgn="ctr"/>
                      <a:r>
                        <a:rPr lang="fr-FR" sz="1100" b="1" i="0" u="none" strike="noStrike" dirty="0">
                          <a:solidFill>
                            <a:srgbClr val="000000"/>
                          </a:solidFill>
                          <a:effectLst/>
                          <a:latin typeface="Calibri"/>
                        </a:rPr>
                        <a:t>Sous réalisation sur bilans </a:t>
                      </a:r>
                      <a:r>
                        <a:rPr lang="fr-FR" sz="1100" b="1" i="0" u="none" strike="noStrike" dirty="0" smtClean="0">
                          <a:solidFill>
                            <a:srgbClr val="000000"/>
                          </a:solidFill>
                          <a:effectLst/>
                          <a:latin typeface="Calibri"/>
                        </a:rPr>
                        <a:t>finals déposés </a:t>
                      </a:r>
                      <a:r>
                        <a:rPr lang="fr-FR" sz="1100" b="1" i="0" u="none" strike="noStrike" dirty="0">
                          <a:solidFill>
                            <a:srgbClr val="000000"/>
                          </a:solidFill>
                          <a:effectLst/>
                          <a:latin typeface="Calibri"/>
                        </a:rPr>
                        <a:t>mais non certifiés</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fontAlgn="ctr"/>
                      <a:r>
                        <a:rPr lang="fr-FR" sz="1100" b="1" i="0" u="none" strike="noStrike" dirty="0">
                          <a:solidFill>
                            <a:srgbClr val="000000"/>
                          </a:solidFill>
                          <a:effectLst/>
                          <a:latin typeface="Calibri"/>
                        </a:rPr>
                        <a:t>                     731 802   </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79318">
                <a:tc>
                  <a:txBody>
                    <a:bodyPr/>
                    <a:lstStyle/>
                    <a:p>
                      <a:pPr algn="l" fontAlgn="ctr"/>
                      <a:r>
                        <a:rPr lang="fr-FR" sz="1100" b="0" i="0" u="none" strike="noStrike" dirty="0">
                          <a:solidFill>
                            <a:srgbClr val="000000"/>
                          </a:solidFill>
                          <a:effectLst/>
                          <a:latin typeface="Calibri"/>
                        </a:rPr>
                        <a:t>Taux de sous réalisation</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CE6F1"/>
                    </a:solidFill>
                  </a:tcPr>
                </a:tc>
                <a:tc>
                  <a:txBody>
                    <a:bodyPr/>
                    <a:lstStyle/>
                    <a:p>
                      <a:pPr algn="r" fontAlgn="ctr"/>
                      <a:r>
                        <a:rPr lang="fr-FR" sz="1100" b="0" i="0" u="none" strike="noStrike" dirty="0">
                          <a:solidFill>
                            <a:srgbClr val="000000"/>
                          </a:solidFill>
                          <a:effectLst/>
                          <a:latin typeface="Calibri"/>
                        </a:rPr>
                        <a:t>35,09%</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CE6F1"/>
                    </a:solidFill>
                  </a:tcPr>
                </a:tc>
              </a:tr>
              <a:tr h="279318">
                <a:tc>
                  <a:txBody>
                    <a:bodyPr/>
                    <a:lstStyle/>
                    <a:p>
                      <a:pPr algn="l" fontAlgn="ctr"/>
                      <a:r>
                        <a:rPr lang="fr-FR" sz="1100" b="1" i="0" u="none" strike="noStrike" dirty="0">
                          <a:solidFill>
                            <a:srgbClr val="000000"/>
                          </a:solidFill>
                          <a:effectLst/>
                          <a:latin typeface="Calibri"/>
                        </a:rPr>
                        <a:t>TOTAL SOUS REALISATION</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fontAlgn="ctr"/>
                      <a:r>
                        <a:rPr lang="fr-FR" sz="1100" b="1" i="0" u="none" strike="noStrike" dirty="0">
                          <a:solidFill>
                            <a:srgbClr val="000000"/>
                          </a:solidFill>
                          <a:effectLst/>
                          <a:latin typeface="Calibri"/>
                        </a:rPr>
                        <a:t>                 2 051 446   </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79318">
                <a:tc>
                  <a:txBody>
                    <a:bodyPr/>
                    <a:lstStyle/>
                    <a:p>
                      <a:pPr algn="l" fontAlgn="b"/>
                      <a:endParaRPr lang="fr-FR" sz="1000" b="0" i="0" u="none" strike="noStrike" dirty="0">
                        <a:solidFill>
                          <a:srgbClr val="000000"/>
                        </a:solidFill>
                        <a:effectLst/>
                        <a:latin typeface="Times New Roman"/>
                      </a:endParaRPr>
                    </a:p>
                  </a:txBody>
                  <a:tcPr marL="9525" marR="9525" marT="9525"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fontAlgn="b"/>
                      <a:endParaRPr lang="fr-FR" sz="1000" b="0" i="0" u="none" strike="noStrike" dirty="0">
                        <a:solidFill>
                          <a:srgbClr val="000000"/>
                        </a:solidFill>
                        <a:effectLst/>
                        <a:latin typeface="Times New Roman"/>
                      </a:endParaRPr>
                    </a:p>
                  </a:txBody>
                  <a:tcPr marL="9525" marR="9525" marT="9525"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79318">
                <a:tc>
                  <a:txBody>
                    <a:bodyPr/>
                    <a:lstStyle/>
                    <a:p>
                      <a:pPr algn="l" fontAlgn="ctr"/>
                      <a:r>
                        <a:rPr lang="fr-FR" sz="1100" b="1" i="0" u="none" strike="noStrike" dirty="0">
                          <a:solidFill>
                            <a:srgbClr val="FFFFFF"/>
                          </a:solidFill>
                          <a:effectLst/>
                          <a:latin typeface="Calibri"/>
                        </a:rPr>
                        <a:t>Rejet</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r" fontAlgn="ctr"/>
                      <a:r>
                        <a:rPr lang="fr-FR" sz="1100" b="1" i="0" u="none" strike="noStrike" dirty="0">
                          <a:solidFill>
                            <a:srgbClr val="4F81BD"/>
                          </a:solidFill>
                          <a:effectLst/>
                          <a:latin typeface="Calibri"/>
                        </a:rPr>
                        <a:t>Colonne1</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r>
              <a:tr h="279318">
                <a:tc>
                  <a:txBody>
                    <a:bodyPr/>
                    <a:lstStyle/>
                    <a:p>
                      <a:pPr algn="l" fontAlgn="ctr"/>
                      <a:r>
                        <a:rPr lang="fr-FR" sz="1100" b="0" i="0" u="none" strike="noStrike" dirty="0">
                          <a:solidFill>
                            <a:srgbClr val="000000"/>
                          </a:solidFill>
                          <a:effectLst/>
                          <a:latin typeface="Calibri"/>
                        </a:rPr>
                        <a:t>Rejet en CSF des opérations terminées (bilan final + bilan intermédiaire)</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fontAlgn="ctr"/>
                      <a:r>
                        <a:rPr lang="fr-FR" sz="1100" b="0" i="0" u="none" strike="noStrike" dirty="0">
                          <a:solidFill>
                            <a:srgbClr val="000000"/>
                          </a:solidFill>
                          <a:effectLst/>
                          <a:latin typeface="Calibri"/>
                        </a:rPr>
                        <a:t>                       11 100   </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79318">
                <a:tc>
                  <a:txBody>
                    <a:bodyPr/>
                    <a:lstStyle/>
                    <a:p>
                      <a:pPr algn="l" fontAlgn="ctr"/>
                      <a:r>
                        <a:rPr lang="fr-FR" sz="1100" b="0" i="0" u="none" strike="noStrike" dirty="0">
                          <a:solidFill>
                            <a:srgbClr val="000000"/>
                          </a:solidFill>
                          <a:effectLst/>
                          <a:latin typeface="Calibri"/>
                        </a:rPr>
                        <a:t>Rejet des opérations en cours (bilan intermédiaire)</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CE6F1"/>
                    </a:solidFill>
                  </a:tcPr>
                </a:tc>
                <a:tc>
                  <a:txBody>
                    <a:bodyPr/>
                    <a:lstStyle/>
                    <a:p>
                      <a:pPr algn="r" fontAlgn="ctr"/>
                      <a:r>
                        <a:rPr lang="fr-FR" sz="1100" b="0" i="0" u="none" strike="noStrike" dirty="0">
                          <a:solidFill>
                            <a:srgbClr val="000000"/>
                          </a:solidFill>
                          <a:effectLst/>
                          <a:latin typeface="Calibri"/>
                        </a:rPr>
                        <a:t>                         7 030   </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CE6F1"/>
                    </a:solidFill>
                  </a:tcPr>
                </a:tc>
              </a:tr>
              <a:tr h="279318">
                <a:tc>
                  <a:txBody>
                    <a:bodyPr/>
                    <a:lstStyle/>
                    <a:p>
                      <a:pPr algn="l" fontAlgn="ctr"/>
                      <a:r>
                        <a:rPr lang="fr-FR" sz="1100" b="1" i="0" u="none" strike="noStrike" dirty="0">
                          <a:solidFill>
                            <a:srgbClr val="000000"/>
                          </a:solidFill>
                          <a:effectLst/>
                          <a:latin typeface="Calibri"/>
                        </a:rPr>
                        <a:t>Total Rejet</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fontAlgn="ctr"/>
                      <a:r>
                        <a:rPr lang="fr-FR" sz="1100" b="1" i="0" u="none" strike="noStrike" dirty="0">
                          <a:solidFill>
                            <a:srgbClr val="000000"/>
                          </a:solidFill>
                          <a:effectLst/>
                          <a:latin typeface="Calibri"/>
                        </a:rPr>
                        <a:t>                       18 131   </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66017">
                <a:tc>
                  <a:txBody>
                    <a:bodyPr/>
                    <a:lstStyle/>
                    <a:p>
                      <a:pPr algn="l" fontAlgn="ctr"/>
                      <a:r>
                        <a:rPr lang="fr-FR" sz="1100" b="0" i="0" u="none" strike="noStrike" dirty="0">
                          <a:solidFill>
                            <a:srgbClr val="000000"/>
                          </a:solidFill>
                          <a:effectLst/>
                          <a:latin typeface="Calibri"/>
                        </a:rPr>
                        <a:t>Taux de rejet</a:t>
                      </a:r>
                    </a:p>
                  </a:txBody>
                  <a:tcPr marL="9525" marR="9525" marT="9525" marB="0" anchor="ctr">
                    <a:lnL>
                      <a:noFill/>
                    </a:lnL>
                    <a:lnR>
                      <a:noFill/>
                    </a:lnR>
                    <a:lnT w="12700" cap="flat" cmpd="sng" algn="ctr">
                      <a:solidFill>
                        <a:srgbClr val="95B3D7"/>
                      </a:solidFill>
                      <a:prstDash val="solid"/>
                      <a:round/>
                      <a:headEnd type="none" w="med" len="med"/>
                      <a:tailEnd type="none" w="med" len="med"/>
                    </a:lnT>
                    <a:lnB>
                      <a:noFill/>
                    </a:lnB>
                    <a:solidFill>
                      <a:srgbClr val="DCE6F1"/>
                    </a:solidFill>
                  </a:tcPr>
                </a:tc>
                <a:tc>
                  <a:txBody>
                    <a:bodyPr/>
                    <a:lstStyle/>
                    <a:p>
                      <a:pPr algn="r" fontAlgn="ctr"/>
                      <a:r>
                        <a:rPr lang="fr-FR" sz="1100" b="0" i="0" u="none" strike="noStrike" dirty="0">
                          <a:solidFill>
                            <a:srgbClr val="000000"/>
                          </a:solidFill>
                          <a:effectLst/>
                          <a:latin typeface="Calibri"/>
                        </a:rPr>
                        <a:t>6,92%</a:t>
                      </a:r>
                    </a:p>
                  </a:txBody>
                  <a:tcPr marL="9525" marR="9525" marT="9525" marB="0" anchor="ctr">
                    <a:lnL>
                      <a:noFill/>
                    </a:lnL>
                    <a:lnR>
                      <a:noFill/>
                    </a:lnR>
                    <a:lnT w="12700" cap="flat" cmpd="sng" algn="ctr">
                      <a:solidFill>
                        <a:srgbClr val="95B3D7"/>
                      </a:solidFill>
                      <a:prstDash val="solid"/>
                      <a:round/>
                      <a:headEnd type="none" w="med" len="med"/>
                      <a:tailEnd type="none" w="med" len="med"/>
                    </a:lnT>
                    <a:lnB>
                      <a:noFill/>
                    </a:lnB>
                    <a:solidFill>
                      <a:srgbClr val="DCE6F1"/>
                    </a:solidFill>
                  </a:tcPr>
                </a:tc>
              </a:tr>
            </a:tbl>
          </a:graphicData>
        </a:graphic>
      </p:graphicFrame>
    </p:spTree>
    <p:extLst>
      <p:ext uri="{BB962C8B-B14F-4D97-AF65-F5344CB8AC3E}">
        <p14:creationId xmlns:p14="http://schemas.microsoft.com/office/powerpoint/2010/main" val="356115407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58055"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8" name="Titre 1"/>
          <p:cNvSpPr>
            <a:spLocks noGrp="1"/>
          </p:cNvSpPr>
          <p:nvPr>
            <p:ph type="title"/>
          </p:nvPr>
        </p:nvSpPr>
        <p:spPr>
          <a:xfrm>
            <a:off x="251520" y="1199073"/>
            <a:ext cx="8573444" cy="477054"/>
          </a:xfrm>
          <a:noFill/>
        </p:spPr>
        <p:txBody>
          <a:bodyPr wrap="square" rtlCol="0">
            <a:spAutoFit/>
          </a:bodyPr>
          <a:lstStyle/>
          <a:p>
            <a:pPr lvl="0">
              <a:spcBef>
                <a:spcPts val="0"/>
              </a:spcBef>
            </a:pPr>
            <a:r>
              <a:rPr lang="fr-FR" sz="2500" b="1" spc="-50" dirty="0">
                <a:solidFill>
                  <a:srgbClr val="009999"/>
                </a:solidFill>
              </a:rPr>
              <a:t>Synthèse </a:t>
            </a:r>
            <a:r>
              <a:rPr lang="fr-FR" sz="2500" b="1" spc="-50" dirty="0" smtClean="0">
                <a:solidFill>
                  <a:srgbClr val="009999"/>
                </a:solidFill>
              </a:rPr>
              <a:t>3/3</a:t>
            </a:r>
            <a:endParaRPr lang="fr-FR" sz="1800" dirty="0">
              <a:solidFill>
                <a:prstClr val="black"/>
              </a:solidFill>
              <a:ea typeface="+mn-ea"/>
              <a:cs typeface="+mn-cs"/>
            </a:endParaRPr>
          </a:p>
        </p:txBody>
      </p:sp>
      <p:graphicFrame>
        <p:nvGraphicFramePr>
          <p:cNvPr id="2" name="Tableau 1"/>
          <p:cNvGraphicFramePr>
            <a:graphicFrameLocks noGrp="1"/>
          </p:cNvGraphicFramePr>
          <p:nvPr>
            <p:extLst>
              <p:ext uri="{D42A27DB-BD31-4B8C-83A1-F6EECF244321}">
                <p14:modId xmlns:p14="http://schemas.microsoft.com/office/powerpoint/2010/main" val="550208441"/>
              </p:ext>
            </p:extLst>
          </p:nvPr>
        </p:nvGraphicFramePr>
        <p:xfrm>
          <a:off x="683568" y="1916832"/>
          <a:ext cx="7776864" cy="4320487"/>
        </p:xfrm>
        <a:graphic>
          <a:graphicData uri="http://schemas.openxmlformats.org/drawingml/2006/table">
            <a:tbl>
              <a:tblPr/>
              <a:tblGrid>
                <a:gridCol w="6150793"/>
                <a:gridCol w="1626071"/>
              </a:tblGrid>
              <a:tr h="234445">
                <a:tc>
                  <a:txBody>
                    <a:bodyPr/>
                    <a:lstStyle/>
                    <a:p>
                      <a:pPr algn="l" fontAlgn="ctr"/>
                      <a:r>
                        <a:rPr lang="fr-FR" sz="1100" b="1" i="0" u="none" strike="noStrike" dirty="0">
                          <a:solidFill>
                            <a:srgbClr val="FFFFFF"/>
                          </a:solidFill>
                          <a:effectLst/>
                          <a:latin typeface="Calibri"/>
                        </a:rPr>
                        <a:t>Reste à programmer</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r" fontAlgn="ctr"/>
                      <a:r>
                        <a:rPr lang="fr-FR" sz="1100" b="1" i="0" u="none" strike="noStrike" dirty="0">
                          <a:solidFill>
                            <a:srgbClr val="4F81BD"/>
                          </a:solidFill>
                          <a:effectLst/>
                          <a:latin typeface="Calibri"/>
                        </a:rPr>
                        <a:t>Colonne1</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r>
              <a:tr h="234445">
                <a:tc>
                  <a:txBody>
                    <a:bodyPr/>
                    <a:lstStyle/>
                    <a:p>
                      <a:pPr algn="l" fontAlgn="ctr"/>
                      <a:r>
                        <a:rPr lang="fr-FR" sz="1100" b="0" i="0" u="none" strike="noStrike" dirty="0">
                          <a:solidFill>
                            <a:srgbClr val="000000"/>
                          </a:solidFill>
                          <a:effectLst/>
                          <a:latin typeface="Calibri"/>
                        </a:rPr>
                        <a:t>Sous réalisation</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CE6F1"/>
                    </a:solidFill>
                  </a:tcPr>
                </a:tc>
                <a:tc>
                  <a:txBody>
                    <a:bodyPr/>
                    <a:lstStyle/>
                    <a:p>
                      <a:pPr algn="r" fontAlgn="ctr"/>
                      <a:r>
                        <a:rPr lang="fr-FR" sz="1100" b="0" i="0" u="none" strike="noStrike" dirty="0">
                          <a:solidFill>
                            <a:srgbClr val="000000"/>
                          </a:solidFill>
                          <a:effectLst/>
                          <a:latin typeface="Calibri"/>
                        </a:rPr>
                        <a:t>                 2 051 446   </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CE6F1"/>
                    </a:solidFill>
                  </a:tcPr>
                </a:tc>
              </a:tr>
              <a:tr h="234445">
                <a:tc>
                  <a:txBody>
                    <a:bodyPr/>
                    <a:lstStyle/>
                    <a:p>
                      <a:pPr algn="l" fontAlgn="ctr"/>
                      <a:r>
                        <a:rPr lang="fr-FR" sz="1100" b="0" i="0" u="none" strike="noStrike" dirty="0">
                          <a:solidFill>
                            <a:srgbClr val="000000"/>
                          </a:solidFill>
                          <a:effectLst/>
                          <a:latin typeface="Calibri"/>
                        </a:rPr>
                        <a:t>Rejet </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fontAlgn="ctr"/>
                      <a:r>
                        <a:rPr lang="fr-FR" sz="1100" b="0" i="0" u="none" strike="noStrike" dirty="0">
                          <a:solidFill>
                            <a:srgbClr val="000000"/>
                          </a:solidFill>
                          <a:effectLst/>
                          <a:latin typeface="Calibri"/>
                        </a:rPr>
                        <a:t>                       18 131   </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34445">
                <a:tc>
                  <a:txBody>
                    <a:bodyPr/>
                    <a:lstStyle/>
                    <a:p>
                      <a:pPr algn="l" fontAlgn="ctr"/>
                      <a:r>
                        <a:rPr lang="fr-FR" sz="1100" b="1" i="0" u="none" strike="noStrike" dirty="0">
                          <a:solidFill>
                            <a:srgbClr val="000000"/>
                          </a:solidFill>
                          <a:effectLst/>
                          <a:latin typeface="Calibri"/>
                        </a:rPr>
                        <a:t>Total strictement récupéré</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fontAlgn="ctr"/>
                      <a:r>
                        <a:rPr lang="fr-FR" sz="1100" b="1" i="0" u="none" strike="noStrike" dirty="0">
                          <a:solidFill>
                            <a:srgbClr val="000000"/>
                          </a:solidFill>
                          <a:effectLst/>
                          <a:latin typeface="Calibri"/>
                        </a:rPr>
                        <a:t>                 2 069 576   </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34445">
                <a:tc>
                  <a:txBody>
                    <a:bodyPr/>
                    <a:lstStyle/>
                    <a:p>
                      <a:pPr algn="l" fontAlgn="ctr"/>
                      <a:r>
                        <a:rPr lang="fr-FR" sz="1100" b="0" i="0" u="none" strike="noStrike" dirty="0">
                          <a:solidFill>
                            <a:srgbClr val="000000"/>
                          </a:solidFill>
                          <a:effectLst/>
                          <a:latin typeface="Calibri"/>
                        </a:rPr>
                        <a:t>Reste à programmer</a:t>
                      </a:r>
                    </a:p>
                  </a:txBody>
                  <a:tcPr marL="9525" marR="9525" marT="9525" marB="0" anchor="ctr">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CE6F1"/>
                    </a:solidFill>
                  </a:tcPr>
                </a:tc>
                <a:tc>
                  <a:txBody>
                    <a:bodyPr/>
                    <a:lstStyle/>
                    <a:p>
                      <a:pPr algn="r" fontAlgn="ctr"/>
                      <a:r>
                        <a:rPr lang="fr-FR" sz="1100" b="0" i="0" u="none" strike="noStrike" dirty="0">
                          <a:solidFill>
                            <a:srgbClr val="000000"/>
                          </a:solidFill>
                          <a:effectLst/>
                          <a:latin typeface="Calibri"/>
                        </a:rPr>
                        <a:t>               10 294 172   </a:t>
                      </a:r>
                    </a:p>
                  </a:txBody>
                  <a:tcPr marL="9525" marR="9525" marT="9525" marB="0" anchor="ctr">
                    <a:lnL w="12700" cap="flat" cmpd="sng" algn="ctr">
                      <a:solidFill>
                        <a:srgbClr val="95B3D7"/>
                      </a:solidFill>
                      <a:prstDash val="solid"/>
                      <a:round/>
                      <a:headEnd type="none" w="med" len="med"/>
                      <a:tailEnd type="none" w="med" len="med"/>
                    </a:lnL>
                    <a:lnR w="12700" cap="flat" cmpd="sng" algn="ctr">
                      <a:solidFill>
                        <a:srgbClr val="B8CCE4"/>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CE6F1"/>
                    </a:solidFill>
                  </a:tcPr>
                </a:tc>
              </a:tr>
              <a:tr h="223281">
                <a:tc>
                  <a:txBody>
                    <a:bodyPr/>
                    <a:lstStyle/>
                    <a:p>
                      <a:pPr algn="l" fontAlgn="ctr"/>
                      <a:r>
                        <a:rPr lang="fr-FR" sz="1100" b="1" i="0" u="none" strike="noStrike" dirty="0">
                          <a:solidFill>
                            <a:srgbClr val="000000"/>
                          </a:solidFill>
                          <a:effectLst/>
                          <a:latin typeface="Calibri"/>
                        </a:rPr>
                        <a:t>Disponible </a:t>
                      </a:r>
                    </a:p>
                  </a:txBody>
                  <a:tcPr marL="9525" marR="9525" marT="9525" marB="0" anchor="ctr">
                    <a:lnL w="12700" cap="flat" cmpd="sng" algn="ctr">
                      <a:solidFill>
                        <a:srgbClr val="95B3D7"/>
                      </a:solidFill>
                      <a:prstDash val="solid"/>
                      <a:round/>
                      <a:headEnd type="none" w="med" len="med"/>
                      <a:tailEnd type="none" w="med" len="med"/>
                    </a:lnL>
                    <a:lnR w="6350" cap="flat" cmpd="sng" algn="ctr">
                      <a:solidFill>
                        <a:srgbClr val="B8CCE4"/>
                      </a:solidFill>
                      <a:prstDash val="solid"/>
                      <a:round/>
                      <a:headEnd type="none" w="med" len="med"/>
                      <a:tailEnd type="none" w="med" len="med"/>
                    </a:lnR>
                    <a:lnT w="12700" cap="flat" cmpd="sng" algn="ctr">
                      <a:solidFill>
                        <a:srgbClr val="95B3D7"/>
                      </a:solidFill>
                      <a:prstDash val="solid"/>
                      <a:round/>
                      <a:headEnd type="none" w="med" len="med"/>
                      <a:tailEnd type="none" w="med" len="med"/>
                    </a:lnT>
                    <a:lnB>
                      <a:noFill/>
                    </a:lnB>
                    <a:solidFill>
                      <a:srgbClr val="FFFFFF"/>
                    </a:solidFill>
                  </a:tcPr>
                </a:tc>
                <a:tc>
                  <a:txBody>
                    <a:bodyPr/>
                    <a:lstStyle/>
                    <a:p>
                      <a:pPr algn="r" fontAlgn="ctr"/>
                      <a:r>
                        <a:rPr lang="fr-FR" sz="1100" b="1" i="0" u="none" strike="noStrike" dirty="0">
                          <a:solidFill>
                            <a:srgbClr val="000000"/>
                          </a:solidFill>
                          <a:effectLst/>
                          <a:latin typeface="Calibri"/>
                        </a:rPr>
                        <a:t>               12 363 748   </a:t>
                      </a:r>
                    </a:p>
                  </a:txBody>
                  <a:tcPr marL="9525" marR="9525" marT="9525" marB="0" anchor="ctr">
                    <a:lnL w="6350" cap="flat" cmpd="sng" algn="ctr">
                      <a:solidFill>
                        <a:srgbClr val="B8CCE4"/>
                      </a:solidFill>
                      <a:prstDash val="solid"/>
                      <a:round/>
                      <a:headEnd type="none" w="med" len="med"/>
                      <a:tailEnd type="none" w="med" len="med"/>
                    </a:lnL>
                    <a:lnR w="12700" cap="flat" cmpd="sng" algn="ctr">
                      <a:solidFill>
                        <a:srgbClr val="B8CCE4"/>
                      </a:solidFill>
                      <a:prstDash val="solid"/>
                      <a:round/>
                      <a:headEnd type="none" w="med" len="med"/>
                      <a:tailEnd type="none" w="med" len="med"/>
                    </a:lnR>
                    <a:lnT w="12700" cap="flat" cmpd="sng" algn="ctr">
                      <a:solidFill>
                        <a:srgbClr val="95B3D7"/>
                      </a:solidFill>
                      <a:prstDash val="solid"/>
                      <a:round/>
                      <a:headEnd type="none" w="med" len="med"/>
                      <a:tailEnd type="none" w="med" len="med"/>
                    </a:lnT>
                    <a:lnB>
                      <a:noFill/>
                    </a:lnB>
                    <a:solidFill>
                      <a:srgbClr val="FFFFFF"/>
                    </a:solidFill>
                  </a:tcPr>
                </a:tc>
              </a:tr>
              <a:tr h="223281">
                <a:tc>
                  <a:txBody>
                    <a:bodyPr/>
                    <a:lstStyle/>
                    <a:p>
                      <a:pPr algn="l" fontAlgn="ctr"/>
                      <a:r>
                        <a:rPr lang="fr-FR" sz="1100" b="1" i="0" u="none" strike="noStrike" dirty="0">
                          <a:solidFill>
                            <a:srgbClr val="000000"/>
                          </a:solidFill>
                          <a:effectLst/>
                          <a:latin typeface="Calibri"/>
                        </a:rPr>
                        <a:t> </a:t>
                      </a:r>
                    </a:p>
                  </a:txBody>
                  <a:tcPr marL="9525" marR="9525" marT="9525" marB="0" anchor="ctr">
                    <a:lnL w="12700" cap="flat" cmpd="sng" algn="ctr">
                      <a:solidFill>
                        <a:srgbClr val="95B3D7"/>
                      </a:solidFill>
                      <a:prstDash val="solid"/>
                      <a:round/>
                      <a:headEnd type="none" w="med" len="med"/>
                      <a:tailEnd type="none" w="med" len="med"/>
                    </a:lnL>
                    <a:lnR>
                      <a:noFill/>
                    </a:lnR>
                    <a:lnT>
                      <a:noFill/>
                    </a:lnT>
                    <a:lnB w="12700" cap="flat" cmpd="sng" algn="ctr">
                      <a:solidFill>
                        <a:srgbClr val="95B3D7"/>
                      </a:solidFill>
                      <a:prstDash val="solid"/>
                      <a:round/>
                      <a:headEnd type="none" w="med" len="med"/>
                      <a:tailEnd type="none" w="med" len="med"/>
                    </a:lnB>
                    <a:solidFill>
                      <a:srgbClr val="FFFFFF"/>
                    </a:solidFill>
                  </a:tcPr>
                </a:tc>
                <a:tc>
                  <a:txBody>
                    <a:bodyPr/>
                    <a:lstStyle/>
                    <a:p>
                      <a:pPr algn="r" fontAlgn="ctr"/>
                      <a:r>
                        <a:rPr lang="fr-FR" sz="1100" b="1" i="0" u="none" strike="noStrike" dirty="0">
                          <a:solidFill>
                            <a:srgbClr val="000000"/>
                          </a:solidFill>
                          <a:effectLst/>
                          <a:latin typeface="Calibri"/>
                        </a:rPr>
                        <a:t> </a:t>
                      </a:r>
                    </a:p>
                  </a:txBody>
                  <a:tcPr marL="9525" marR="9525" marT="9525" marB="0" anchor="ctr">
                    <a:lnL>
                      <a:noFill/>
                    </a:lnL>
                    <a:lnR>
                      <a:noFill/>
                    </a:lnR>
                    <a:lnT>
                      <a:noFill/>
                    </a:lnT>
                    <a:lnB w="12700" cap="flat" cmpd="sng" algn="ctr">
                      <a:solidFill>
                        <a:srgbClr val="95B3D7"/>
                      </a:solidFill>
                      <a:prstDash val="solid"/>
                      <a:round/>
                      <a:headEnd type="none" w="med" len="med"/>
                      <a:tailEnd type="none" w="med" len="med"/>
                    </a:lnB>
                    <a:solidFill>
                      <a:srgbClr val="FFFFFF"/>
                    </a:solidFill>
                  </a:tcPr>
                </a:tc>
              </a:tr>
              <a:tr h="223281">
                <a:tc>
                  <a:txBody>
                    <a:bodyPr/>
                    <a:lstStyle/>
                    <a:p>
                      <a:pPr algn="l" fontAlgn="b"/>
                      <a:endParaRPr lang="fr-FR" sz="1000" b="0" i="0" u="none" strike="noStrike" dirty="0">
                        <a:solidFill>
                          <a:srgbClr val="000000"/>
                        </a:solidFill>
                        <a:effectLst/>
                        <a:latin typeface="Times New Roman"/>
                      </a:endParaRPr>
                    </a:p>
                  </a:txBody>
                  <a:tcPr marL="9525" marR="9525" marT="9525"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r" fontAlgn="b"/>
                      <a:endParaRPr lang="fr-FR" sz="1000" b="0" i="0" u="none" strike="noStrike" dirty="0">
                        <a:solidFill>
                          <a:srgbClr val="000000"/>
                        </a:solidFill>
                        <a:effectLst/>
                        <a:latin typeface="Times New Roman"/>
                      </a:endParaRPr>
                    </a:p>
                  </a:txBody>
                  <a:tcPr marL="9525" marR="9525" marT="9525"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r>
              <a:tr h="234445">
                <a:tc>
                  <a:txBody>
                    <a:bodyPr/>
                    <a:lstStyle/>
                    <a:p>
                      <a:pPr algn="l" fontAlgn="ctr"/>
                      <a:r>
                        <a:rPr lang="fr-FR" sz="1100" b="1" i="0" u="none" strike="noStrike" dirty="0">
                          <a:solidFill>
                            <a:srgbClr val="FFFFFF"/>
                          </a:solidFill>
                          <a:effectLst/>
                          <a:latin typeface="Calibri"/>
                        </a:rPr>
                        <a:t>Indicateurs</a:t>
                      </a:r>
                    </a:p>
                  </a:txBody>
                  <a:tcPr marL="9525" marR="9525" marT="9525" marB="0" anchor="ctr">
                    <a:lnL w="12700" cap="flat" cmpd="sng" algn="ctr">
                      <a:solidFill>
                        <a:srgbClr val="95B3D7"/>
                      </a:solidFill>
                      <a:prstDash val="solid"/>
                      <a:round/>
                      <a:headEnd type="none" w="med" len="med"/>
                      <a:tailEnd type="none" w="med" len="med"/>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r" fontAlgn="ctr"/>
                      <a:r>
                        <a:rPr lang="fr-FR" sz="1100" b="1" i="0" u="none" strike="noStrike" dirty="0">
                          <a:solidFill>
                            <a:srgbClr val="4F81BD"/>
                          </a:solidFill>
                          <a:effectLst/>
                          <a:latin typeface="Calibri"/>
                        </a:rPr>
                        <a:t>Colonne1</a:t>
                      </a:r>
                    </a:p>
                  </a:txBody>
                  <a:tcPr marL="9525" marR="9525" marT="9525"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4F81BD"/>
                    </a:solidFill>
                  </a:tcPr>
                </a:tc>
              </a:tr>
              <a:tr h="234445">
                <a:tc>
                  <a:txBody>
                    <a:bodyPr/>
                    <a:lstStyle/>
                    <a:p>
                      <a:pPr algn="l" fontAlgn="ctr"/>
                      <a:r>
                        <a:rPr lang="fr-FR" sz="1100" b="0" i="0" u="none" strike="noStrike" dirty="0">
                          <a:solidFill>
                            <a:srgbClr val="000000"/>
                          </a:solidFill>
                          <a:effectLst/>
                          <a:latin typeface="Calibri"/>
                        </a:rPr>
                        <a:t>Nombre de participants</a:t>
                      </a:r>
                    </a:p>
                  </a:txBody>
                  <a:tcPr marL="9525" marR="9525" marT="9525" marB="0" anchor="ctr">
                    <a:lnL w="12700" cap="flat" cmpd="sng" algn="ctr">
                      <a:solidFill>
                        <a:srgbClr val="95B3D7"/>
                      </a:solidFill>
                      <a:prstDash val="solid"/>
                      <a:round/>
                      <a:headEnd type="none" w="med" len="med"/>
                      <a:tailEnd type="none" w="med" len="med"/>
                    </a:lnL>
                    <a:lnR w="12700" cap="flat" cmpd="sng" algn="ctr">
                      <a:solidFill>
                        <a:srgbClr val="B8CCE4"/>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CE6F1"/>
                    </a:solidFill>
                  </a:tcPr>
                </a:tc>
                <a:tc>
                  <a:txBody>
                    <a:bodyPr/>
                    <a:lstStyle/>
                    <a:p>
                      <a:pPr algn="r" fontAlgn="ctr"/>
                      <a:r>
                        <a:rPr lang="fr-FR" sz="1100" b="0" i="0" u="none" strike="noStrike" dirty="0">
                          <a:solidFill>
                            <a:srgbClr val="000000"/>
                          </a:solidFill>
                          <a:effectLst/>
                          <a:latin typeface="Calibri"/>
                        </a:rPr>
                        <a:t>3 053</a:t>
                      </a:r>
                    </a:p>
                  </a:txBody>
                  <a:tcPr marL="9525" marR="9525" marT="9525" marB="0" anchor="ctr">
                    <a:lnL w="12700" cap="flat" cmpd="sng" algn="ctr">
                      <a:solidFill>
                        <a:srgbClr val="B8CCE4"/>
                      </a:solidFill>
                      <a:prstDash val="solid"/>
                      <a:round/>
                      <a:headEnd type="none" w="med" len="med"/>
                      <a:tailEnd type="none" w="med" len="med"/>
                    </a:lnL>
                    <a:lnR w="1270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r>
              <a:tr h="223281">
                <a:tc>
                  <a:txBody>
                    <a:bodyPr/>
                    <a:lstStyle/>
                    <a:p>
                      <a:pPr algn="l" fontAlgn="ctr"/>
                      <a:r>
                        <a:rPr lang="fr-FR" sz="1100" b="0" i="0" u="none" strike="noStrike" dirty="0">
                          <a:solidFill>
                            <a:srgbClr val="000000"/>
                          </a:solidFill>
                          <a:effectLst/>
                          <a:latin typeface="Calibri"/>
                        </a:rPr>
                        <a:t>Atteinte objectif</a:t>
                      </a:r>
                    </a:p>
                  </a:txBody>
                  <a:tcPr marL="9525" marR="9525" marT="9525" marB="0" anchor="ctr">
                    <a:lnL w="12700" cap="flat" cmpd="sng" algn="ctr">
                      <a:solidFill>
                        <a:srgbClr val="95B3D7"/>
                      </a:solidFill>
                      <a:prstDash val="solid"/>
                      <a:round/>
                      <a:headEnd type="none" w="med" len="med"/>
                      <a:tailEnd type="none" w="med" len="med"/>
                    </a:lnL>
                    <a:lnR w="12700" cap="flat" cmpd="sng" algn="ctr">
                      <a:solidFill>
                        <a:srgbClr val="B8CCE4"/>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FFFFFF"/>
                    </a:solidFill>
                  </a:tcPr>
                </a:tc>
                <a:tc>
                  <a:txBody>
                    <a:bodyPr/>
                    <a:lstStyle/>
                    <a:p>
                      <a:pPr algn="r" fontAlgn="ctr"/>
                      <a:r>
                        <a:rPr lang="fr-FR" sz="1100" b="0" i="0" u="none" strike="noStrike" dirty="0">
                          <a:solidFill>
                            <a:srgbClr val="000000"/>
                          </a:solidFill>
                          <a:effectLst/>
                          <a:latin typeface="Calibri"/>
                        </a:rPr>
                        <a:t>48,48%</a:t>
                      </a:r>
                    </a:p>
                  </a:txBody>
                  <a:tcPr marL="9525" marR="9525" marT="9525" marB="0" anchor="ctr">
                    <a:lnL w="12700" cap="flat" cmpd="sng" algn="ctr">
                      <a:solidFill>
                        <a:srgbClr val="B8CCE4"/>
                      </a:solidFill>
                      <a:prstDash val="solid"/>
                      <a:round/>
                      <a:headEnd type="none" w="med" len="med"/>
                      <a:tailEnd type="none" w="med" len="med"/>
                    </a:lnL>
                    <a:lnR w="12700" cap="flat" cmpd="sng" algn="ctr">
                      <a:solidFill>
                        <a:srgbClr val="95B3D7"/>
                      </a:solidFill>
                      <a:prstDash val="solid"/>
                      <a:round/>
                      <a:headEnd type="none" w="med" len="med"/>
                      <a:tailEnd type="none" w="med" len="med"/>
                    </a:lnR>
                    <a:lnT w="635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FFFFFF"/>
                    </a:solidFill>
                  </a:tcPr>
                </a:tc>
              </a:tr>
              <a:tr h="223281">
                <a:tc>
                  <a:txBody>
                    <a:bodyPr/>
                    <a:lstStyle/>
                    <a:p>
                      <a:pPr algn="l" fontAlgn="b"/>
                      <a:endParaRPr lang="fr-FR" sz="1100" b="0" i="0" u="none" strike="noStrike" dirty="0">
                        <a:solidFill>
                          <a:srgbClr val="000000"/>
                        </a:solidFill>
                        <a:effectLst/>
                        <a:latin typeface="Calibri"/>
                      </a:endParaRPr>
                    </a:p>
                  </a:txBody>
                  <a:tcPr marL="9525" marR="9525" marT="9525" marB="0" anchor="b">
                    <a:lnL>
                      <a:noFill/>
                    </a:lnL>
                    <a:lnR>
                      <a:noFill/>
                    </a:lnR>
                    <a:lnT w="12700" cap="flat" cmpd="sng" algn="ctr">
                      <a:solidFill>
                        <a:srgbClr val="95B3D7"/>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endParaRPr lang="fr-FR" sz="1100" b="0" i="0" u="none" strike="noStrike" dirty="0">
                        <a:solidFill>
                          <a:srgbClr val="000000"/>
                        </a:solidFill>
                        <a:effectLst/>
                        <a:latin typeface="Calibri"/>
                      </a:endParaRPr>
                    </a:p>
                  </a:txBody>
                  <a:tcPr marL="9525" marR="9525" marT="9525" marB="0" anchor="b">
                    <a:lnL>
                      <a:noFill/>
                    </a:lnL>
                    <a:lnR>
                      <a:noFill/>
                    </a:lnR>
                    <a:lnT w="12700" cap="flat" cmpd="sng" algn="ctr">
                      <a:solidFill>
                        <a:srgbClr val="95B3D7"/>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3281">
                <a:tc>
                  <a:txBody>
                    <a:bodyPr/>
                    <a:lstStyle/>
                    <a:p>
                      <a:pPr algn="l" fontAlgn="b"/>
                      <a:r>
                        <a:rPr lang="fr-FR" sz="1100" b="0" i="0" u="none" strike="noStrike" dirty="0">
                          <a:solidFill>
                            <a:srgbClr val="000000"/>
                          </a:solidFill>
                          <a:effectLst/>
                          <a:latin typeface="Calibri"/>
                        </a:rPr>
                        <a:t>Reste à déclarer (conventionné - déclaré)</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rgbClr val="000000"/>
                          </a:solidFill>
                          <a:effectLst/>
                          <a:latin typeface="Calibri"/>
                        </a:rPr>
                        <a:t>           7 280 529,70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3281">
                <a:tc>
                  <a:txBody>
                    <a:bodyPr/>
                    <a:lstStyle/>
                    <a:p>
                      <a:pPr algn="l" fontAlgn="b"/>
                      <a:r>
                        <a:rPr lang="fr-FR" sz="1100" b="0" i="0" u="none" strike="noStrike" dirty="0">
                          <a:solidFill>
                            <a:srgbClr val="000000"/>
                          </a:solidFill>
                          <a:effectLst/>
                          <a:latin typeface="Calibri"/>
                        </a:rPr>
                        <a:t>Application taux de sous-réalisation des opérations terminées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rgbClr val="000000"/>
                          </a:solidFill>
                          <a:effectLst/>
                          <a:latin typeface="Calibri"/>
                        </a:rPr>
                        <a:t>           6 146 558,28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3281">
                <a:tc>
                  <a:txBody>
                    <a:bodyPr/>
                    <a:lstStyle/>
                    <a:p>
                      <a:pPr algn="l" fontAlgn="b"/>
                      <a:r>
                        <a:rPr lang="fr-FR" sz="1100" b="0" i="0" u="none" strike="noStrike" dirty="0">
                          <a:solidFill>
                            <a:srgbClr val="000000"/>
                          </a:solidFill>
                          <a:effectLst/>
                          <a:latin typeface="Calibri"/>
                        </a:rPr>
                        <a:t>Estimation bilan à venir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rgbClr val="000000"/>
                          </a:solidFill>
                          <a:effectLst/>
                          <a:latin typeface="Calibri"/>
                        </a:rPr>
                        <a:t>           1 133 971,42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3281">
                <a:tc>
                  <a:txBody>
                    <a:bodyPr/>
                    <a:lstStyle/>
                    <a:p>
                      <a:pPr algn="l" fontAlgn="b"/>
                      <a:r>
                        <a:rPr lang="fr-FR" sz="1100" b="0" i="0" u="none" strike="noStrike" dirty="0">
                          <a:solidFill>
                            <a:srgbClr val="000000"/>
                          </a:solidFill>
                          <a:effectLst/>
                          <a:latin typeface="Calibri"/>
                        </a:rPr>
                        <a:t>Application taux de rejet constaté</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rgbClr val="000000"/>
                          </a:solidFill>
                          <a:effectLst/>
                          <a:latin typeface="Calibri"/>
                        </a:rPr>
                        <a:t>                 78 520,60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3281">
                <a:tc>
                  <a:txBody>
                    <a:bodyPr/>
                    <a:lstStyle/>
                    <a:p>
                      <a:pPr algn="l" fontAlgn="b"/>
                      <a:r>
                        <a:rPr lang="fr-FR" sz="1100" b="0" i="0" u="none" strike="noStrike" dirty="0">
                          <a:solidFill>
                            <a:srgbClr val="000000"/>
                          </a:solidFill>
                          <a:effectLst/>
                          <a:latin typeface="Calibri"/>
                        </a:rPr>
                        <a:t>Total disponible estimé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rgbClr val="000000"/>
                          </a:solidFill>
                          <a:effectLst/>
                          <a:latin typeface="Calibri"/>
                        </a:rPr>
                        <a:t>           6 225 078,88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3281">
                <a:tc>
                  <a:txBody>
                    <a:bodyPr/>
                    <a:lstStyle/>
                    <a:p>
                      <a:pPr algn="l" fontAlgn="b"/>
                      <a:endParaRPr lang="fr-FR" sz="1100" b="0" i="0" u="none" strike="noStrike" dirty="0">
                        <a:solidFill>
                          <a:srgbClr val="000000"/>
                        </a:solidFill>
                        <a:effectLst/>
                        <a:latin typeface="Calibri"/>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endParaRPr lang="fr-FR" sz="1100" b="0" i="0" u="none" strike="noStrike" dirty="0">
                        <a:solidFill>
                          <a:srgbClr val="000000"/>
                        </a:solidFill>
                        <a:effectLst/>
                        <a:latin typeface="Calibri"/>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3281">
                <a:tc>
                  <a:txBody>
                    <a:bodyPr/>
                    <a:lstStyle/>
                    <a:p>
                      <a:pPr algn="l" fontAlgn="b"/>
                      <a:r>
                        <a:rPr lang="fr-FR" sz="1100" b="0" i="0" u="none" strike="noStrike" dirty="0">
                          <a:solidFill>
                            <a:srgbClr val="000000"/>
                          </a:solidFill>
                          <a:effectLst/>
                          <a:latin typeface="Calibri"/>
                        </a:rPr>
                        <a:t>Disponible estimé (disponible + estimé)</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rgbClr val="000000"/>
                          </a:solidFill>
                          <a:effectLst/>
                          <a:latin typeface="Calibri"/>
                        </a:rPr>
                        <a:t>         18 588 826,90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7596778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58055"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8" name="Titre 1"/>
          <p:cNvSpPr>
            <a:spLocks noGrp="1"/>
          </p:cNvSpPr>
          <p:nvPr>
            <p:ph type="title"/>
          </p:nvPr>
        </p:nvSpPr>
        <p:spPr>
          <a:xfrm>
            <a:off x="251520" y="1199073"/>
            <a:ext cx="8573444" cy="477054"/>
          </a:xfrm>
          <a:noFill/>
        </p:spPr>
        <p:txBody>
          <a:bodyPr wrap="square" rtlCol="0">
            <a:spAutoFit/>
          </a:bodyPr>
          <a:lstStyle/>
          <a:p>
            <a:pPr lvl="0">
              <a:spcBef>
                <a:spcPts val="0"/>
              </a:spcBef>
            </a:pPr>
            <a:r>
              <a:rPr lang="fr-FR" sz="2500" b="1" spc="-50" dirty="0" smtClean="0">
                <a:solidFill>
                  <a:srgbClr val="009999"/>
                </a:solidFill>
              </a:rPr>
              <a:t>Synthèse des évolutions de la programmation de l’axe 2 </a:t>
            </a:r>
            <a:endParaRPr lang="fr-FR" sz="1800" dirty="0">
              <a:solidFill>
                <a:prstClr val="black"/>
              </a:solidFill>
              <a:ea typeface="+mn-ea"/>
              <a:cs typeface="+mn-cs"/>
            </a:endParaRPr>
          </a:p>
        </p:txBody>
      </p:sp>
      <p:graphicFrame>
        <p:nvGraphicFramePr>
          <p:cNvPr id="10" name="Diagramme 9"/>
          <p:cNvGraphicFramePr/>
          <p:nvPr>
            <p:extLst>
              <p:ext uri="{D42A27DB-BD31-4B8C-83A1-F6EECF244321}">
                <p14:modId xmlns:p14="http://schemas.microsoft.com/office/powerpoint/2010/main" val="2600211864"/>
              </p:ext>
            </p:extLst>
          </p:nvPr>
        </p:nvGraphicFramePr>
        <p:xfrm>
          <a:off x="611559" y="1844824"/>
          <a:ext cx="7848873" cy="482453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70298288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93811" y="1268760"/>
            <a:ext cx="7772400" cy="638636"/>
          </a:xfrm>
          <a:noFill/>
        </p:spPr>
        <p:txBody>
          <a:bodyPr vert="horz" wrap="square" lIns="91440" tIns="45720" rIns="91440" bIns="45720" rtlCol="0" anchor="ctr">
            <a:spAutoFit/>
          </a:bodyPr>
          <a:lstStyle/>
          <a:p>
            <a:r>
              <a:rPr lang="fr-FR" sz="2500" b="1" spc="-50" dirty="0" smtClean="0">
                <a:solidFill>
                  <a:srgbClr val="009999"/>
                </a:solidFill>
              </a:rPr>
              <a:t>Synthèse </a:t>
            </a:r>
            <a:r>
              <a:rPr lang="fr-FR" sz="2500" b="1" spc="-50" dirty="0">
                <a:solidFill>
                  <a:srgbClr val="009999"/>
                </a:solidFill>
              </a:rPr>
              <a:t>des dossiers </a:t>
            </a:r>
            <a:r>
              <a:rPr lang="fr-FR" sz="2500" b="1" spc="-50" dirty="0" smtClean="0">
                <a:solidFill>
                  <a:srgbClr val="009999"/>
                </a:solidFill>
              </a:rPr>
              <a:t>FSE et IEJ en région PACA: 2015-2021</a:t>
            </a:r>
            <a:br>
              <a:rPr lang="fr-FR" sz="2500" b="1" spc="-50" dirty="0" smtClean="0">
                <a:solidFill>
                  <a:srgbClr val="009999"/>
                </a:solidFill>
              </a:rPr>
            </a:br>
            <a:endParaRPr lang="fr-FR" sz="1050" b="1" spc="-50" dirty="0">
              <a:solidFill>
                <a:srgbClr val="009999"/>
              </a:solidFill>
            </a:endParaRPr>
          </a:p>
        </p:txBody>
      </p:sp>
      <p:grpSp>
        <p:nvGrpSpPr>
          <p:cNvPr id="6" name="Groupe 5"/>
          <p:cNvGrpSpPr/>
          <p:nvPr/>
        </p:nvGrpSpPr>
        <p:grpSpPr>
          <a:xfrm>
            <a:off x="3026" y="87709"/>
            <a:ext cx="9140975" cy="749003"/>
            <a:chOff x="3025" y="44624"/>
            <a:chExt cx="9140975" cy="749002"/>
          </a:xfrm>
        </p:grpSpPr>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aphicFrame>
        <p:nvGraphicFramePr>
          <p:cNvPr id="4" name="Diagramme 3"/>
          <p:cNvGraphicFramePr/>
          <p:nvPr>
            <p:extLst>
              <p:ext uri="{D42A27DB-BD31-4B8C-83A1-F6EECF244321}">
                <p14:modId xmlns:p14="http://schemas.microsoft.com/office/powerpoint/2010/main" val="2950805035"/>
              </p:ext>
            </p:extLst>
          </p:nvPr>
        </p:nvGraphicFramePr>
        <p:xfrm>
          <a:off x="683568" y="1916832"/>
          <a:ext cx="3944974" cy="404822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cxnSp>
        <p:nvCxnSpPr>
          <p:cNvPr id="15" name="Connecteur droit avec flèche 14"/>
          <p:cNvCxnSpPr/>
          <p:nvPr/>
        </p:nvCxnSpPr>
        <p:spPr>
          <a:xfrm>
            <a:off x="3632362" y="2578837"/>
            <a:ext cx="2250140" cy="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7" name="Connecteur droit avec flèche 16"/>
          <p:cNvCxnSpPr/>
          <p:nvPr/>
        </p:nvCxnSpPr>
        <p:spPr>
          <a:xfrm>
            <a:off x="3419872" y="3327400"/>
            <a:ext cx="2250140" cy="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9" name="Connecteur droit avec flèche 18"/>
          <p:cNvCxnSpPr/>
          <p:nvPr/>
        </p:nvCxnSpPr>
        <p:spPr>
          <a:xfrm>
            <a:off x="3437764" y="4077072"/>
            <a:ext cx="2232248" cy="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21" name="Connecteur droit avec flèche 20"/>
          <p:cNvCxnSpPr/>
          <p:nvPr/>
        </p:nvCxnSpPr>
        <p:spPr>
          <a:xfrm>
            <a:off x="3419871" y="5044535"/>
            <a:ext cx="2520280" cy="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23" name="ZoneTexte 22"/>
          <p:cNvSpPr txBox="1"/>
          <p:nvPr/>
        </p:nvSpPr>
        <p:spPr>
          <a:xfrm>
            <a:off x="5940152" y="2420891"/>
            <a:ext cx="2376264" cy="646331"/>
          </a:xfrm>
          <a:prstGeom prst="rect">
            <a:avLst/>
          </a:prstGeom>
          <a:noFill/>
        </p:spPr>
        <p:txBody>
          <a:bodyPr wrap="square" rtlCol="0">
            <a:spAutoFit/>
          </a:bodyPr>
          <a:lstStyle/>
          <a:p>
            <a:r>
              <a:rPr lang="fr-FR" dirty="0" smtClean="0"/>
              <a:t>Dossiers créés sur MDFSE</a:t>
            </a:r>
            <a:endParaRPr lang="fr-FR" dirty="0"/>
          </a:p>
        </p:txBody>
      </p:sp>
      <p:sp>
        <p:nvSpPr>
          <p:cNvPr id="24" name="Rectangle 23"/>
          <p:cNvSpPr/>
          <p:nvPr/>
        </p:nvSpPr>
        <p:spPr>
          <a:xfrm>
            <a:off x="5940155" y="3142735"/>
            <a:ext cx="2130711" cy="369332"/>
          </a:xfrm>
          <a:prstGeom prst="rect">
            <a:avLst/>
          </a:prstGeom>
        </p:spPr>
        <p:txBody>
          <a:bodyPr wrap="none">
            <a:spAutoFit/>
          </a:bodyPr>
          <a:lstStyle/>
          <a:p>
            <a:r>
              <a:rPr lang="fr-FR" dirty="0" smtClean="0"/>
              <a:t>Demandes déposées</a:t>
            </a:r>
            <a:endParaRPr lang="fr-FR" dirty="0"/>
          </a:p>
        </p:txBody>
      </p:sp>
      <p:sp>
        <p:nvSpPr>
          <p:cNvPr id="25" name="Rectangle 24"/>
          <p:cNvSpPr/>
          <p:nvPr/>
        </p:nvSpPr>
        <p:spPr>
          <a:xfrm>
            <a:off x="5940152" y="3753909"/>
            <a:ext cx="3315138" cy="646331"/>
          </a:xfrm>
          <a:prstGeom prst="rect">
            <a:avLst/>
          </a:prstGeom>
        </p:spPr>
        <p:txBody>
          <a:bodyPr wrap="none">
            <a:spAutoFit/>
          </a:bodyPr>
          <a:lstStyle/>
          <a:p>
            <a:r>
              <a:rPr lang="fr-FR" dirty="0" smtClean="0"/>
              <a:t>Dossiers instruits et programmés </a:t>
            </a:r>
          </a:p>
          <a:p>
            <a:r>
              <a:rPr lang="fr-FR" dirty="0" smtClean="0"/>
              <a:t>(refus inclus)</a:t>
            </a:r>
            <a:endParaRPr lang="fr-FR" dirty="0"/>
          </a:p>
        </p:txBody>
      </p:sp>
      <p:sp>
        <p:nvSpPr>
          <p:cNvPr id="26" name="Rectangle 25"/>
          <p:cNvSpPr/>
          <p:nvPr/>
        </p:nvSpPr>
        <p:spPr>
          <a:xfrm>
            <a:off x="5940152" y="4859868"/>
            <a:ext cx="2479268" cy="369332"/>
          </a:xfrm>
          <a:prstGeom prst="rect">
            <a:avLst/>
          </a:prstGeom>
        </p:spPr>
        <p:txBody>
          <a:bodyPr wrap="none">
            <a:spAutoFit/>
          </a:bodyPr>
          <a:lstStyle/>
          <a:p>
            <a:r>
              <a:rPr lang="fr-FR" dirty="0" smtClean="0"/>
              <a:t>Dossiers restant à traiter</a:t>
            </a:r>
            <a:endParaRPr lang="fr-FR" dirty="0"/>
          </a:p>
        </p:txBody>
      </p:sp>
      <p:sp>
        <p:nvSpPr>
          <p:cNvPr id="28" name="ZoneTexte 27"/>
          <p:cNvSpPr txBox="1"/>
          <p:nvPr/>
        </p:nvSpPr>
        <p:spPr>
          <a:xfrm>
            <a:off x="1543209" y="6165307"/>
            <a:ext cx="6480720" cy="276999"/>
          </a:xfrm>
          <a:prstGeom prst="rect">
            <a:avLst/>
          </a:prstGeom>
          <a:noFill/>
        </p:spPr>
        <p:txBody>
          <a:bodyPr wrap="square" rtlCol="0">
            <a:spAutoFit/>
          </a:bodyPr>
          <a:lstStyle/>
          <a:p>
            <a:r>
              <a:rPr lang="fr-FR" sz="1200" dirty="0" smtClean="0"/>
              <a:t>* Les données suivantes sont issues d’une extraction MDFSE datant du 25/06/2021</a:t>
            </a:r>
            <a:endParaRPr lang="fr-FR" sz="1200" dirty="0"/>
          </a:p>
        </p:txBody>
      </p:sp>
    </p:spTree>
    <p:extLst>
      <p:ext uri="{BB962C8B-B14F-4D97-AF65-F5344CB8AC3E}">
        <p14:creationId xmlns:p14="http://schemas.microsoft.com/office/powerpoint/2010/main" val="124763149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23" y="260648"/>
            <a:ext cx="5870849"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www.incubateur-aquitaine.com/wp-content/uploads/2013/09/C_logoUE_FSE_2012.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72" y="5877368"/>
            <a:ext cx="1021449" cy="864000"/>
          </a:xfrm>
          <a:prstGeom prst="rect">
            <a:avLst/>
          </a:prstGeom>
          <a:noFill/>
          <a:ln>
            <a:noFill/>
          </a:ln>
        </p:spPr>
      </p:pic>
      <p:pic>
        <p:nvPicPr>
          <p:cNvPr id="10"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40265"/>
          <a:stretch/>
        </p:blipFill>
        <p:spPr bwMode="auto">
          <a:xfrm>
            <a:off x="4549642" y="738997"/>
            <a:ext cx="4621115" cy="709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56503"/>
          <a:stretch/>
        </p:blipFill>
        <p:spPr bwMode="auto">
          <a:xfrm>
            <a:off x="-11704" y="5373216"/>
            <a:ext cx="9155704" cy="26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C:\Users\david.hericotte\Desktop\nié.png"/>
          <p:cNvPicPr>
            <a:picLocks noChangeAspect="1" noChangeArrowheads="1"/>
          </p:cNvPicPr>
          <p:nvPr/>
        </p:nvPicPr>
        <p:blipFill>
          <a:blip r:embed="rId6">
            <a:clrChange>
              <a:clrFrom>
                <a:srgbClr val="FF3366"/>
              </a:clrFrom>
              <a:clrTo>
                <a:srgbClr val="FF3366">
                  <a:alpha val="0"/>
                </a:srgbClr>
              </a:clrTo>
            </a:clrChange>
            <a:extLst>
              <a:ext uri="{BEBA8EAE-BF5A-486C-A8C5-ECC9F3942E4B}">
                <a14:imgProps xmlns:a14="http://schemas.microsoft.com/office/drawing/2010/main">
                  <a14:imgLayer r:embed="rId7">
                    <a14:imgEffect>
                      <a14:backgroundRemoval t="288" b="100000" l="0" r="100000">
                        <a14:foregroundMark x1="93903" y1="56052" x2="93903" y2="56052"/>
                        <a14:foregroundMark x1="85874" y1="76801" x2="85874" y2="76801"/>
                        <a14:foregroundMark x1="90112" y1="64121" x2="90112" y2="64121"/>
                        <a14:foregroundMark x1="70186" y1="93804" x2="70186" y2="93804"/>
                      </a14:backgroundRemoval>
                    </a14:imgEffect>
                  </a14:imgLayer>
                </a14:imgProps>
              </a:ext>
              <a:ext uri="{28A0092B-C50C-407E-A947-70E740481C1C}">
                <a14:useLocalDpi xmlns:a14="http://schemas.microsoft.com/office/drawing/2010/main" val="0"/>
              </a:ext>
            </a:extLst>
          </a:blip>
          <a:srcRect/>
          <a:stretch>
            <a:fillRect/>
          </a:stretch>
        </p:blipFill>
        <p:spPr bwMode="auto">
          <a:xfrm>
            <a:off x="-11704" y="1419499"/>
            <a:ext cx="9155704" cy="3953719"/>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descr="Afficher l'image d'origine"/>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19065" y="5661376"/>
            <a:ext cx="960701" cy="1152000"/>
          </a:xfrm>
          <a:prstGeom prst="rect">
            <a:avLst/>
          </a:prstGeom>
          <a:noFill/>
          <a:ln>
            <a:noFill/>
          </a:ln>
        </p:spPr>
      </p:pic>
      <p:pic>
        <p:nvPicPr>
          <p:cNvPr id="17" name="Image 16"/>
          <p:cNvPicPr/>
          <p:nvPr/>
        </p:nvPicPr>
        <p:blipFill>
          <a:blip r:embed="rId9">
            <a:extLst>
              <a:ext uri="{28A0092B-C50C-407E-A947-70E740481C1C}">
                <a14:useLocalDpi xmlns:a14="http://schemas.microsoft.com/office/drawing/2010/main" val="0"/>
              </a:ext>
            </a:extLst>
          </a:blip>
          <a:srcRect/>
          <a:stretch>
            <a:fillRect/>
          </a:stretch>
        </p:blipFill>
        <p:spPr bwMode="auto">
          <a:xfrm>
            <a:off x="6451033" y="476674"/>
            <a:ext cx="2657475" cy="266700"/>
          </a:xfrm>
          <a:prstGeom prst="rect">
            <a:avLst/>
          </a:prstGeom>
          <a:noFill/>
          <a:ln>
            <a:noFill/>
          </a:ln>
        </p:spPr>
      </p:pic>
      <p:graphicFrame>
        <p:nvGraphicFramePr>
          <p:cNvPr id="3" name="Diagramme 2"/>
          <p:cNvGraphicFramePr/>
          <p:nvPr>
            <p:extLst>
              <p:ext uri="{D42A27DB-BD31-4B8C-83A1-F6EECF244321}">
                <p14:modId xmlns:p14="http://schemas.microsoft.com/office/powerpoint/2010/main" val="1711039708"/>
              </p:ext>
            </p:extLst>
          </p:nvPr>
        </p:nvGraphicFramePr>
        <p:xfrm>
          <a:off x="467544" y="1588270"/>
          <a:ext cx="8280920" cy="364093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Diagramme 3"/>
          <p:cNvGraphicFramePr/>
          <p:nvPr>
            <p:extLst>
              <p:ext uri="{D42A27DB-BD31-4B8C-83A1-F6EECF244321}">
                <p14:modId xmlns:p14="http://schemas.microsoft.com/office/powerpoint/2010/main" val="2350367120"/>
              </p:ext>
            </p:extLst>
          </p:nvPr>
        </p:nvGraphicFramePr>
        <p:xfrm>
          <a:off x="474212" y="1448648"/>
          <a:ext cx="7920880" cy="3780552"/>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Tree>
    <p:extLst>
      <p:ext uri="{BB962C8B-B14F-4D97-AF65-F5344CB8AC3E}">
        <p14:creationId xmlns:p14="http://schemas.microsoft.com/office/powerpoint/2010/main" val="142702879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p:cNvGrpSpPr/>
          <p:nvPr/>
        </p:nvGrpSpPr>
        <p:grpSpPr>
          <a:xfrm>
            <a:off x="3026" y="87709"/>
            <a:ext cx="9140975" cy="749003"/>
            <a:chOff x="3025" y="44624"/>
            <a:chExt cx="9140975" cy="749002"/>
          </a:xfrm>
        </p:grpSpPr>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7" name="Titre 1"/>
          <p:cNvSpPr>
            <a:spLocks noGrp="1"/>
          </p:cNvSpPr>
          <p:nvPr>
            <p:ph type="title"/>
          </p:nvPr>
        </p:nvSpPr>
        <p:spPr>
          <a:xfrm>
            <a:off x="451348" y="1101082"/>
            <a:ext cx="8229600" cy="477054"/>
          </a:xfrm>
          <a:noFill/>
        </p:spPr>
        <p:txBody>
          <a:bodyPr wrap="square" rtlCol="0">
            <a:spAutoFit/>
          </a:bodyPr>
          <a:lstStyle/>
          <a:p>
            <a:r>
              <a:rPr lang="fr-FR" sz="2500" b="1" spc="-50" dirty="0" smtClean="0">
                <a:solidFill>
                  <a:srgbClr val="2A8686"/>
                </a:solidFill>
                <a:latin typeface="+mn-lt"/>
                <a:ea typeface="+mn-ea"/>
                <a:cs typeface="+mn-cs"/>
              </a:rPr>
              <a:t>Axe 3 : Etat de la programmation par organisme intermédiaire</a:t>
            </a:r>
            <a:endParaRPr lang="fr-FR" sz="2500" b="1" spc="-50" dirty="0">
              <a:solidFill>
                <a:srgbClr val="2A8686"/>
              </a:solidFill>
              <a:latin typeface="+mn-lt"/>
              <a:ea typeface="+mn-ea"/>
              <a:cs typeface="+mn-cs"/>
            </a:endParaRPr>
          </a:p>
        </p:txBody>
      </p:sp>
      <p:graphicFrame>
        <p:nvGraphicFramePr>
          <p:cNvPr id="10" name="Graphique 9"/>
          <p:cNvGraphicFramePr>
            <a:graphicFrameLocks/>
          </p:cNvGraphicFramePr>
          <p:nvPr>
            <p:extLst>
              <p:ext uri="{D42A27DB-BD31-4B8C-83A1-F6EECF244321}">
                <p14:modId xmlns:p14="http://schemas.microsoft.com/office/powerpoint/2010/main" val="3349225159"/>
              </p:ext>
            </p:extLst>
          </p:nvPr>
        </p:nvGraphicFramePr>
        <p:xfrm>
          <a:off x="4283968" y="1916832"/>
          <a:ext cx="4716016" cy="2934330"/>
        </p:xfrm>
        <a:graphic>
          <a:graphicData uri="http://schemas.openxmlformats.org/drawingml/2006/chart">
            <c:chart xmlns:c="http://schemas.openxmlformats.org/drawingml/2006/chart" xmlns:r="http://schemas.openxmlformats.org/officeDocument/2006/relationships" r:id="rId5"/>
          </a:graphicData>
        </a:graphic>
      </p:graphicFrame>
      <p:sp>
        <p:nvSpPr>
          <p:cNvPr id="11" name="ZoneTexte 10"/>
          <p:cNvSpPr txBox="1"/>
          <p:nvPr/>
        </p:nvSpPr>
        <p:spPr>
          <a:xfrm>
            <a:off x="467544" y="1988840"/>
            <a:ext cx="3816424" cy="2862322"/>
          </a:xfrm>
          <a:prstGeom prst="rect">
            <a:avLst/>
          </a:prstGeom>
          <a:noFill/>
        </p:spPr>
        <p:txBody>
          <a:bodyPr wrap="square" rtlCol="0">
            <a:spAutoFit/>
          </a:bodyPr>
          <a:lstStyle/>
          <a:p>
            <a:r>
              <a:rPr lang="fr-FR" dirty="0" smtClean="0">
                <a:solidFill>
                  <a:prstClr val="black"/>
                </a:solidFill>
              </a:rPr>
              <a:t>Afin de couvrir l’année 2021, les organismes intermédiaires ont vu leur enveloppe augmenter grâce au reste à programmer de l’AGD. </a:t>
            </a:r>
          </a:p>
          <a:p>
            <a:r>
              <a:rPr lang="fr-FR" dirty="0" smtClean="0">
                <a:solidFill>
                  <a:prstClr val="black"/>
                </a:solidFill>
              </a:rPr>
              <a:t>Pour l’ensemble de la programmation 2014-2021, </a:t>
            </a:r>
            <a:r>
              <a:rPr lang="fr-FR" b="1" dirty="0" smtClean="0">
                <a:solidFill>
                  <a:prstClr val="black"/>
                </a:solidFill>
              </a:rPr>
              <a:t>120 051 151 € ont été délégués. A ce jour, 104 611 496 € ont été conventionnés, soit une programmation stricte de 87% et un reste à programmer de 15 439 655 €. </a:t>
            </a:r>
            <a:endParaRPr lang="fr-FR" b="1" dirty="0">
              <a:solidFill>
                <a:prstClr val="black"/>
              </a:solidFill>
            </a:endParaRPr>
          </a:p>
        </p:txBody>
      </p:sp>
      <p:sp>
        <p:nvSpPr>
          <p:cNvPr id="12" name="ZoneTexte 11"/>
          <p:cNvSpPr txBox="1"/>
          <p:nvPr/>
        </p:nvSpPr>
        <p:spPr>
          <a:xfrm>
            <a:off x="467544" y="5229200"/>
            <a:ext cx="8424936" cy="646331"/>
          </a:xfrm>
          <a:prstGeom prst="rect">
            <a:avLst/>
          </a:prstGeom>
          <a:noFill/>
        </p:spPr>
        <p:txBody>
          <a:bodyPr wrap="square" rtlCol="0">
            <a:spAutoFit/>
          </a:bodyPr>
          <a:lstStyle/>
          <a:p>
            <a:r>
              <a:rPr lang="fr-FR" dirty="0" smtClean="0">
                <a:solidFill>
                  <a:prstClr val="black"/>
                </a:solidFill>
              </a:rPr>
              <a:t>Si on tient compte des dossiers déposés ou instruits à venir, on parvient à un montant programmé potentiel de 123 633 849 €, soit un taux de programmation de 103%.</a:t>
            </a:r>
            <a:endParaRPr lang="fr-FR" dirty="0">
              <a:solidFill>
                <a:prstClr val="black"/>
              </a:solidFill>
            </a:endParaRPr>
          </a:p>
        </p:txBody>
      </p:sp>
    </p:spTree>
    <p:extLst>
      <p:ext uri="{BB962C8B-B14F-4D97-AF65-F5344CB8AC3E}">
        <p14:creationId xmlns:p14="http://schemas.microsoft.com/office/powerpoint/2010/main" val="411894084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p:cNvGrpSpPr/>
          <p:nvPr/>
        </p:nvGrpSpPr>
        <p:grpSpPr>
          <a:xfrm>
            <a:off x="3026" y="87709"/>
            <a:ext cx="9140975" cy="749003"/>
            <a:chOff x="3025" y="44624"/>
            <a:chExt cx="9140975" cy="749002"/>
          </a:xfrm>
        </p:grpSpPr>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7" name="Titre 1"/>
          <p:cNvSpPr>
            <a:spLocks noGrp="1"/>
          </p:cNvSpPr>
          <p:nvPr>
            <p:ph type="title"/>
          </p:nvPr>
        </p:nvSpPr>
        <p:spPr>
          <a:xfrm>
            <a:off x="451348" y="1101082"/>
            <a:ext cx="8229600" cy="477054"/>
          </a:xfrm>
          <a:noFill/>
        </p:spPr>
        <p:txBody>
          <a:bodyPr wrap="square" rtlCol="0">
            <a:spAutoFit/>
          </a:bodyPr>
          <a:lstStyle/>
          <a:p>
            <a:r>
              <a:rPr lang="fr-FR" sz="2500" b="1" spc="-50" dirty="0" smtClean="0">
                <a:solidFill>
                  <a:srgbClr val="2A8686"/>
                </a:solidFill>
                <a:latin typeface="+mn-lt"/>
                <a:ea typeface="+mn-ea"/>
                <a:cs typeface="+mn-cs"/>
              </a:rPr>
              <a:t>Axe 3 : Etat de la programmation de l’axe 3</a:t>
            </a:r>
            <a:endParaRPr lang="fr-FR" sz="2500" b="1" spc="-50" dirty="0">
              <a:solidFill>
                <a:srgbClr val="2A8686"/>
              </a:solidFill>
              <a:latin typeface="+mn-lt"/>
              <a:ea typeface="+mn-ea"/>
              <a:cs typeface="+mn-cs"/>
            </a:endParaRPr>
          </a:p>
        </p:txBody>
      </p:sp>
      <p:graphicFrame>
        <p:nvGraphicFramePr>
          <p:cNvPr id="2" name="Diagramme 1"/>
          <p:cNvGraphicFramePr/>
          <p:nvPr>
            <p:extLst>
              <p:ext uri="{D42A27DB-BD31-4B8C-83A1-F6EECF244321}">
                <p14:modId xmlns:p14="http://schemas.microsoft.com/office/powerpoint/2010/main" val="3207769260"/>
              </p:ext>
            </p:extLst>
          </p:nvPr>
        </p:nvGraphicFramePr>
        <p:xfrm>
          <a:off x="4499992" y="1700808"/>
          <a:ext cx="4439816" cy="338437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ZoneTexte 2"/>
          <p:cNvSpPr txBox="1"/>
          <p:nvPr/>
        </p:nvSpPr>
        <p:spPr>
          <a:xfrm>
            <a:off x="539553" y="1844824"/>
            <a:ext cx="4392487" cy="3416320"/>
          </a:xfrm>
          <a:prstGeom prst="rect">
            <a:avLst/>
          </a:prstGeom>
          <a:noFill/>
        </p:spPr>
        <p:txBody>
          <a:bodyPr wrap="square" rtlCol="0">
            <a:spAutoFit/>
          </a:bodyPr>
          <a:lstStyle/>
          <a:p>
            <a:r>
              <a:rPr lang="fr-FR" dirty="0" smtClean="0">
                <a:solidFill>
                  <a:prstClr val="black"/>
                </a:solidFill>
              </a:rPr>
              <a:t>Le montant strictement programmé par la DREETS est de </a:t>
            </a:r>
            <a:r>
              <a:rPr lang="fr-FR" dirty="0">
                <a:solidFill>
                  <a:prstClr val="black"/>
                </a:solidFill>
              </a:rPr>
              <a:t>14 778 930 € </a:t>
            </a:r>
            <a:r>
              <a:rPr lang="fr-FR" dirty="0" smtClean="0">
                <a:solidFill>
                  <a:prstClr val="black"/>
                </a:solidFill>
              </a:rPr>
              <a:t>et le potentiel à venir est de </a:t>
            </a:r>
            <a:r>
              <a:rPr lang="fr-FR" dirty="0">
                <a:solidFill>
                  <a:prstClr val="black"/>
                </a:solidFill>
              </a:rPr>
              <a:t>3 318 653 </a:t>
            </a:r>
            <a:r>
              <a:rPr lang="fr-FR" dirty="0" smtClean="0">
                <a:solidFill>
                  <a:prstClr val="black"/>
                </a:solidFill>
              </a:rPr>
              <a:t>€, soit 18 097 583 €. </a:t>
            </a:r>
          </a:p>
          <a:p>
            <a:endParaRPr lang="fr-FR" dirty="0" smtClean="0">
              <a:solidFill>
                <a:prstClr val="black"/>
              </a:solidFill>
            </a:endParaRPr>
          </a:p>
          <a:p>
            <a:r>
              <a:rPr lang="fr-FR" dirty="0" smtClean="0">
                <a:solidFill>
                  <a:prstClr val="black"/>
                </a:solidFill>
              </a:rPr>
              <a:t>Si on ajoute à cela les </a:t>
            </a:r>
            <a:r>
              <a:rPr lang="fr-FR" dirty="0">
                <a:solidFill>
                  <a:prstClr val="black"/>
                </a:solidFill>
              </a:rPr>
              <a:t>123 633 849 </a:t>
            </a:r>
            <a:r>
              <a:rPr lang="fr-FR" dirty="0" smtClean="0">
                <a:solidFill>
                  <a:prstClr val="black"/>
                </a:solidFill>
              </a:rPr>
              <a:t>€ programmés et potentiel des organismes intermédiaires, on parvient à un total de </a:t>
            </a:r>
          </a:p>
          <a:p>
            <a:endParaRPr lang="fr-FR" dirty="0" smtClean="0">
              <a:solidFill>
                <a:prstClr val="black"/>
              </a:solidFill>
            </a:endParaRPr>
          </a:p>
          <a:p>
            <a:pPr algn="ctr"/>
            <a:r>
              <a:rPr lang="fr-FR" b="1" dirty="0" smtClean="0">
                <a:solidFill>
                  <a:prstClr val="black"/>
                </a:solidFill>
              </a:rPr>
              <a:t>141 </a:t>
            </a:r>
            <a:r>
              <a:rPr lang="fr-FR" b="1" dirty="0">
                <a:solidFill>
                  <a:prstClr val="black"/>
                </a:solidFill>
              </a:rPr>
              <a:t>731 432 €, soit un taux de programmation </a:t>
            </a:r>
            <a:r>
              <a:rPr lang="fr-FR" b="1" dirty="0" smtClean="0">
                <a:solidFill>
                  <a:prstClr val="black"/>
                </a:solidFill>
              </a:rPr>
              <a:t>théorique </a:t>
            </a:r>
            <a:r>
              <a:rPr lang="fr-FR" b="1" dirty="0">
                <a:solidFill>
                  <a:prstClr val="black"/>
                </a:solidFill>
              </a:rPr>
              <a:t>de 128</a:t>
            </a:r>
            <a:r>
              <a:rPr lang="fr-FR" b="1" dirty="0" smtClean="0">
                <a:solidFill>
                  <a:prstClr val="black"/>
                </a:solidFill>
              </a:rPr>
              <a:t>% de la maquette initiale (abondée depuis par la sous-réalisation des axes 1  et 2)</a:t>
            </a:r>
            <a:endParaRPr lang="fr-FR" dirty="0">
              <a:solidFill>
                <a:prstClr val="black"/>
              </a:solidFill>
            </a:endParaRPr>
          </a:p>
        </p:txBody>
      </p:sp>
    </p:spTree>
    <p:extLst>
      <p:ext uri="{BB962C8B-B14F-4D97-AF65-F5344CB8AC3E}">
        <p14:creationId xmlns:p14="http://schemas.microsoft.com/office/powerpoint/2010/main" val="377554061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0" name="Titre 1"/>
          <p:cNvSpPr>
            <a:spLocks noGrp="1"/>
          </p:cNvSpPr>
          <p:nvPr>
            <p:ph type="title"/>
          </p:nvPr>
        </p:nvSpPr>
        <p:spPr>
          <a:xfrm>
            <a:off x="451348" y="1101082"/>
            <a:ext cx="8229600" cy="477054"/>
          </a:xfrm>
          <a:noFill/>
        </p:spPr>
        <p:txBody>
          <a:bodyPr wrap="square" rtlCol="0">
            <a:spAutoFit/>
          </a:bodyPr>
          <a:lstStyle/>
          <a:p>
            <a:r>
              <a:rPr lang="fr-FR" sz="2500" b="1" spc="-50" dirty="0" smtClean="0">
                <a:solidFill>
                  <a:srgbClr val="2A8686"/>
                </a:solidFill>
                <a:latin typeface="+mn-lt"/>
                <a:ea typeface="+mn-ea"/>
                <a:cs typeface="+mn-cs"/>
              </a:rPr>
              <a:t>Axe 3 : Etat de la programmation par </a:t>
            </a:r>
            <a:r>
              <a:rPr lang="fr-FR" sz="2500" b="1" spc="-50" dirty="0">
                <a:solidFill>
                  <a:srgbClr val="2A8686"/>
                </a:solidFill>
                <a:latin typeface="+mn-lt"/>
                <a:ea typeface="+mn-ea"/>
                <a:cs typeface="+mn-cs"/>
              </a:rPr>
              <a:t>o</a:t>
            </a:r>
            <a:r>
              <a:rPr lang="fr-FR" sz="2500" b="1" spc="-50" dirty="0" smtClean="0">
                <a:solidFill>
                  <a:srgbClr val="2A8686"/>
                </a:solidFill>
                <a:latin typeface="+mn-lt"/>
                <a:ea typeface="+mn-ea"/>
                <a:cs typeface="+mn-cs"/>
              </a:rPr>
              <a:t>bjectif spécifique</a:t>
            </a:r>
            <a:endParaRPr lang="fr-FR" sz="2500" b="1" spc="-50" dirty="0">
              <a:solidFill>
                <a:srgbClr val="2A8686"/>
              </a:solidFill>
              <a:latin typeface="+mn-lt"/>
              <a:ea typeface="+mn-ea"/>
              <a:cs typeface="+mn-cs"/>
            </a:endParaRPr>
          </a:p>
        </p:txBody>
      </p:sp>
      <p:sp>
        <p:nvSpPr>
          <p:cNvPr id="3" name="ZoneTexte 2"/>
          <p:cNvSpPr txBox="1"/>
          <p:nvPr/>
        </p:nvSpPr>
        <p:spPr>
          <a:xfrm>
            <a:off x="1208162" y="4596909"/>
            <a:ext cx="7180261" cy="1200329"/>
          </a:xfrm>
          <a:prstGeom prst="rect">
            <a:avLst/>
          </a:prstGeom>
          <a:noFill/>
        </p:spPr>
        <p:txBody>
          <a:bodyPr wrap="square" rtlCol="0">
            <a:spAutoFit/>
          </a:bodyPr>
          <a:lstStyle/>
          <a:p>
            <a:pPr algn="ctr"/>
            <a:r>
              <a:rPr lang="fr-FR" dirty="0" smtClean="0">
                <a:solidFill>
                  <a:srgbClr val="03706D"/>
                </a:solidFill>
              </a:rPr>
              <a:t>L’ouverture de la priorité d’investissement 9.4  en réponse au COVID a mobilisé 21 686 280 €, ce qui a permis d’optimiser la programmation de l’axe 3 avec une sur-programmation potentielle de près de 31 millions d’euros toujours sur maquette initiale. </a:t>
            </a:r>
            <a:endParaRPr lang="fr-FR" dirty="0">
              <a:solidFill>
                <a:srgbClr val="03706D"/>
              </a:solidFill>
            </a:endParaRPr>
          </a:p>
        </p:txBody>
      </p:sp>
      <p:graphicFrame>
        <p:nvGraphicFramePr>
          <p:cNvPr id="12" name="Tableau 11"/>
          <p:cNvGraphicFramePr>
            <a:graphicFrameLocks noGrp="1"/>
          </p:cNvGraphicFramePr>
          <p:nvPr>
            <p:extLst>
              <p:ext uri="{D42A27DB-BD31-4B8C-83A1-F6EECF244321}">
                <p14:modId xmlns:p14="http://schemas.microsoft.com/office/powerpoint/2010/main" val="132770380"/>
              </p:ext>
            </p:extLst>
          </p:nvPr>
        </p:nvGraphicFramePr>
        <p:xfrm>
          <a:off x="467544" y="1772816"/>
          <a:ext cx="8229601" cy="2248036"/>
        </p:xfrm>
        <a:graphic>
          <a:graphicData uri="http://schemas.openxmlformats.org/drawingml/2006/table">
            <a:tbl>
              <a:tblPr/>
              <a:tblGrid>
                <a:gridCol w="1082717"/>
                <a:gridCol w="1082717"/>
                <a:gridCol w="1047102"/>
                <a:gridCol w="1047102"/>
                <a:gridCol w="1405633"/>
                <a:gridCol w="1405633"/>
                <a:gridCol w="1158697"/>
              </a:tblGrid>
              <a:tr h="148549">
                <a:tc gridSpan="2">
                  <a:txBody>
                    <a:bodyPr/>
                    <a:lstStyle/>
                    <a:p>
                      <a:pPr algn="l" rtl="0" fontAlgn="ctr"/>
                      <a:r>
                        <a:rPr lang="fr-FR" sz="900" b="1" i="0" u="none" strike="noStrike" dirty="0">
                          <a:solidFill>
                            <a:srgbClr val="FFFFFF"/>
                          </a:solidFill>
                          <a:effectLst/>
                          <a:latin typeface="Calibri"/>
                        </a:rPr>
                        <a:t> </a:t>
                      </a:r>
                    </a:p>
                  </a:txBody>
                  <a:tcPr marL="7427" marR="7427" marT="742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6BCDCF"/>
                    </a:solidFill>
                  </a:tcPr>
                </a:tc>
                <a:tc hMerge="1">
                  <a:txBody>
                    <a:bodyPr/>
                    <a:lstStyle/>
                    <a:p>
                      <a:endParaRPr lang="fr-FR"/>
                    </a:p>
                  </a:txBody>
                  <a:tcPr/>
                </a:tc>
                <a:tc>
                  <a:txBody>
                    <a:bodyPr/>
                    <a:lstStyle/>
                    <a:p>
                      <a:pPr algn="ctr" rtl="0" fontAlgn="ctr"/>
                      <a:r>
                        <a:rPr lang="fr-FR" sz="900" b="1" i="0" u="none" strike="noStrike" dirty="0">
                          <a:solidFill>
                            <a:srgbClr val="FFFFFF"/>
                          </a:solidFill>
                          <a:effectLst/>
                          <a:latin typeface="Calibri"/>
                        </a:rPr>
                        <a:t>Maquette  </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6BCDCF"/>
                    </a:solidFill>
                  </a:tcPr>
                </a:tc>
                <a:tc>
                  <a:txBody>
                    <a:bodyPr/>
                    <a:lstStyle/>
                    <a:p>
                      <a:pPr algn="ctr" rtl="0" fontAlgn="ctr"/>
                      <a:r>
                        <a:rPr lang="fr-FR" sz="900" b="1" i="0" u="none" strike="noStrike" dirty="0">
                          <a:solidFill>
                            <a:srgbClr val="FFFFFF"/>
                          </a:solidFill>
                          <a:effectLst/>
                          <a:latin typeface="Calibri"/>
                        </a:rPr>
                        <a:t>OI (FSE programmé)</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6BCDCF"/>
                    </a:solidFill>
                  </a:tcPr>
                </a:tc>
                <a:tc>
                  <a:txBody>
                    <a:bodyPr/>
                    <a:lstStyle/>
                    <a:p>
                      <a:pPr algn="ctr" rtl="0" fontAlgn="ctr"/>
                      <a:r>
                        <a:rPr lang="fr-FR" sz="900" b="1" i="0" u="none" strike="noStrike" dirty="0">
                          <a:solidFill>
                            <a:srgbClr val="FFFFFF"/>
                          </a:solidFill>
                          <a:effectLst/>
                          <a:latin typeface="Calibri"/>
                        </a:rPr>
                        <a:t>DREETS (FSE programmé)</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6BCDCF"/>
                    </a:solidFill>
                  </a:tcPr>
                </a:tc>
                <a:tc>
                  <a:txBody>
                    <a:bodyPr/>
                    <a:lstStyle/>
                    <a:p>
                      <a:pPr algn="ctr" rtl="0" fontAlgn="ctr"/>
                      <a:r>
                        <a:rPr lang="fr-FR" sz="900" b="1" i="0" u="none" strike="noStrike" dirty="0">
                          <a:solidFill>
                            <a:srgbClr val="FFFFFF"/>
                          </a:solidFill>
                          <a:effectLst/>
                          <a:latin typeface="Calibri"/>
                        </a:rPr>
                        <a:t>Montant FSE programmé</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6BCDCF"/>
                    </a:solidFill>
                  </a:tcPr>
                </a:tc>
                <a:tc>
                  <a:txBody>
                    <a:bodyPr/>
                    <a:lstStyle/>
                    <a:p>
                      <a:pPr algn="ctr" rtl="0" fontAlgn="ctr"/>
                      <a:r>
                        <a:rPr lang="fr-FR" sz="900" b="1" i="0" u="none" strike="noStrike" dirty="0">
                          <a:solidFill>
                            <a:srgbClr val="FFFFFF"/>
                          </a:solidFill>
                          <a:effectLst/>
                          <a:latin typeface="Calibri"/>
                        </a:rPr>
                        <a:t>Reste à programmer </a:t>
                      </a:r>
                    </a:p>
                  </a:txBody>
                  <a:tcPr marL="7427" marR="7427" marT="742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6BCDCF"/>
                    </a:solidFill>
                  </a:tcPr>
                </a:tc>
              </a:tr>
              <a:tr h="268873">
                <a:tc rowSpan="4">
                  <a:txBody>
                    <a:bodyPr/>
                    <a:lstStyle/>
                    <a:p>
                      <a:pPr algn="ctr" rtl="0" fontAlgn="ctr"/>
                      <a:r>
                        <a:rPr lang="fr-FR" sz="800" b="0" i="0" u="none" strike="noStrike" dirty="0">
                          <a:solidFill>
                            <a:srgbClr val="000000"/>
                          </a:solidFill>
                          <a:effectLst/>
                          <a:latin typeface="Arial"/>
                        </a:rPr>
                        <a:t>Axe 3</a:t>
                      </a:r>
                    </a:p>
                  </a:txBody>
                  <a:tcPr marL="7427" marR="7427" marT="742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rtl="0" fontAlgn="ctr"/>
                      <a:r>
                        <a:rPr lang="fr-FR" sz="800" b="0" i="0" u="none" strike="noStrike" dirty="0">
                          <a:solidFill>
                            <a:srgbClr val="000000"/>
                          </a:solidFill>
                          <a:effectLst/>
                          <a:latin typeface="Arial"/>
                        </a:rPr>
                        <a:t>OS 3.9.1.1</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fr-FR" sz="900" b="0" i="0" u="none" strike="noStrike" dirty="0">
                          <a:solidFill>
                            <a:srgbClr val="000000"/>
                          </a:solidFill>
                          <a:effectLst/>
                          <a:latin typeface="Calibri"/>
                        </a:rPr>
                        <a:t>                 </a:t>
                      </a:r>
                      <a:r>
                        <a:rPr lang="fr-FR" sz="900" b="0" i="0" u="none" strike="noStrike" dirty="0" smtClean="0">
                          <a:solidFill>
                            <a:srgbClr val="000000"/>
                          </a:solidFill>
                          <a:effectLst/>
                          <a:latin typeface="Calibri"/>
                        </a:rPr>
                        <a:t>   </a:t>
                      </a:r>
                      <a:r>
                        <a:rPr lang="fr-FR" sz="900" b="0" i="0" u="none" strike="noStrike" dirty="0">
                          <a:solidFill>
                            <a:srgbClr val="000000"/>
                          </a:solidFill>
                          <a:effectLst/>
                          <a:latin typeface="Calibri"/>
                        </a:rPr>
                        <a:t>86 169 527   </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fr-FR" sz="900" b="0" i="0" u="none" strike="noStrike" dirty="0">
                          <a:solidFill>
                            <a:srgbClr val="000000"/>
                          </a:solidFill>
                          <a:effectLst/>
                          <a:latin typeface="Calibri"/>
                        </a:rPr>
                        <a:t>                  </a:t>
                      </a:r>
                      <a:r>
                        <a:rPr lang="fr-FR" sz="900" b="0" i="0" u="none" strike="noStrike" dirty="0" smtClean="0">
                          <a:solidFill>
                            <a:srgbClr val="000000"/>
                          </a:solidFill>
                          <a:effectLst/>
                          <a:latin typeface="Calibri"/>
                        </a:rPr>
                        <a:t>  </a:t>
                      </a:r>
                      <a:r>
                        <a:rPr lang="fr-FR" sz="900" b="0" i="0" u="none" strike="noStrike" dirty="0">
                          <a:solidFill>
                            <a:srgbClr val="000000"/>
                          </a:solidFill>
                          <a:effectLst/>
                          <a:latin typeface="Calibri"/>
                        </a:rPr>
                        <a:t>91 668 316   </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900" b="0" i="0" u="none" strike="noStrike" dirty="0">
                          <a:solidFill>
                            <a:srgbClr val="000000"/>
                          </a:solidFill>
                          <a:effectLst/>
                          <a:latin typeface="Calibri"/>
                        </a:rPr>
                        <a:t>                                </a:t>
                      </a:r>
                      <a:r>
                        <a:rPr lang="fr-FR" sz="900" b="0" i="0" u="none" strike="noStrike" dirty="0" smtClean="0">
                          <a:solidFill>
                            <a:srgbClr val="000000"/>
                          </a:solidFill>
                          <a:effectLst/>
                          <a:latin typeface="Calibri"/>
                        </a:rPr>
                        <a:t>    </a:t>
                      </a:r>
                      <a:r>
                        <a:rPr lang="fr-FR" sz="900" b="0" i="0" u="none" strike="noStrike" dirty="0">
                          <a:solidFill>
                            <a:srgbClr val="000000"/>
                          </a:solidFill>
                          <a:effectLst/>
                          <a:latin typeface="Calibri"/>
                        </a:rPr>
                        <a:t>8 435 959   </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100 104 275</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-13 934 748</a:t>
                      </a:r>
                    </a:p>
                  </a:txBody>
                  <a:tcPr marL="7427" marR="7427" marT="742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68873">
                <a:tc vMerge="1">
                  <a:txBody>
                    <a:bodyPr/>
                    <a:lstStyle/>
                    <a:p>
                      <a:endParaRPr lang="fr-FR"/>
                    </a:p>
                  </a:txBody>
                  <a:tcPr/>
                </a:tc>
                <a:tc>
                  <a:txBody>
                    <a:bodyPr/>
                    <a:lstStyle/>
                    <a:p>
                      <a:pPr algn="l" rtl="0" fontAlgn="ctr"/>
                      <a:r>
                        <a:rPr lang="fr-FR" sz="800" b="0" i="0" u="none" strike="noStrike" dirty="0">
                          <a:solidFill>
                            <a:srgbClr val="000000"/>
                          </a:solidFill>
                          <a:effectLst/>
                          <a:latin typeface="Arial"/>
                        </a:rPr>
                        <a:t>OS 3.9.1.2</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fr-FR" sz="900" b="0" i="0" u="none" strike="noStrike" dirty="0">
                          <a:solidFill>
                            <a:srgbClr val="000000"/>
                          </a:solidFill>
                          <a:effectLst/>
                          <a:latin typeface="Calibri"/>
                        </a:rPr>
                        <a:t>                    </a:t>
                      </a:r>
                      <a:r>
                        <a:rPr lang="fr-FR" sz="900" b="0" i="0" u="none" strike="noStrike" dirty="0" smtClean="0">
                          <a:solidFill>
                            <a:srgbClr val="000000"/>
                          </a:solidFill>
                          <a:effectLst/>
                          <a:latin typeface="Calibri"/>
                        </a:rPr>
                        <a:t>11 </a:t>
                      </a:r>
                      <a:r>
                        <a:rPr lang="fr-FR" sz="900" b="0" i="0" u="none" strike="noStrike" dirty="0">
                          <a:solidFill>
                            <a:srgbClr val="000000"/>
                          </a:solidFill>
                          <a:effectLst/>
                          <a:latin typeface="Calibri"/>
                        </a:rPr>
                        <a:t>636 274   </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fr-FR" sz="900" b="0" i="0" u="none" strike="noStrike" dirty="0">
                          <a:solidFill>
                            <a:srgbClr val="000000"/>
                          </a:solidFill>
                          <a:effectLst/>
                          <a:latin typeface="Calibri"/>
                        </a:rPr>
                        <a:t>                  </a:t>
                      </a:r>
                      <a:r>
                        <a:rPr lang="fr-FR" sz="900" b="0" i="0" u="none" strike="noStrike" dirty="0" smtClean="0">
                          <a:solidFill>
                            <a:srgbClr val="000000"/>
                          </a:solidFill>
                          <a:effectLst/>
                          <a:latin typeface="Calibri"/>
                        </a:rPr>
                        <a:t>  </a:t>
                      </a:r>
                      <a:r>
                        <a:rPr lang="fr-FR" sz="900" b="0" i="0" u="none" strike="noStrike" dirty="0">
                          <a:solidFill>
                            <a:srgbClr val="000000"/>
                          </a:solidFill>
                          <a:effectLst/>
                          <a:latin typeface="Calibri"/>
                        </a:rPr>
                        <a:t>13 795 350   </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900" b="0" i="0" u="none" strike="noStrike" dirty="0">
                          <a:solidFill>
                            <a:srgbClr val="000000"/>
                          </a:solidFill>
                          <a:effectLst/>
                          <a:latin typeface="Calibri"/>
                        </a:rPr>
                        <a:t>                                       </a:t>
                      </a:r>
                      <a:r>
                        <a:rPr lang="fr-FR" sz="900" b="0" i="0" u="none" strike="noStrike" dirty="0" smtClean="0">
                          <a:solidFill>
                            <a:srgbClr val="000000"/>
                          </a:solidFill>
                          <a:effectLst/>
                          <a:latin typeface="Calibri"/>
                        </a:rPr>
                        <a:t> </a:t>
                      </a:r>
                      <a:r>
                        <a:rPr lang="fr-FR" sz="900" b="0" i="0" u="none" strike="noStrike" dirty="0">
                          <a:solidFill>
                            <a:srgbClr val="000000"/>
                          </a:solidFill>
                          <a:effectLst/>
                          <a:latin typeface="Calibri"/>
                        </a:rPr>
                        <a:t>549 744   </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14 345 094</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-2 708 820</a:t>
                      </a:r>
                    </a:p>
                  </a:txBody>
                  <a:tcPr marL="7427" marR="7427" marT="742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68873">
                <a:tc vMerge="1">
                  <a:txBody>
                    <a:bodyPr/>
                    <a:lstStyle/>
                    <a:p>
                      <a:endParaRPr lang="fr-FR"/>
                    </a:p>
                  </a:txBody>
                  <a:tcPr/>
                </a:tc>
                <a:tc>
                  <a:txBody>
                    <a:bodyPr/>
                    <a:lstStyle/>
                    <a:p>
                      <a:pPr algn="l" rtl="0" fontAlgn="ctr"/>
                      <a:r>
                        <a:rPr lang="fr-FR" sz="800" b="0" i="0" u="none" strike="noStrike" dirty="0">
                          <a:solidFill>
                            <a:srgbClr val="000000"/>
                          </a:solidFill>
                          <a:effectLst/>
                          <a:latin typeface="Arial"/>
                        </a:rPr>
                        <a:t>OS 3.9.1.3</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fr-FR" sz="900" b="0" i="0" u="none" strike="noStrike" dirty="0">
                          <a:solidFill>
                            <a:srgbClr val="000000"/>
                          </a:solidFill>
                          <a:effectLst/>
                          <a:latin typeface="Calibri"/>
                        </a:rPr>
                        <a:t>                   </a:t>
                      </a:r>
                      <a:r>
                        <a:rPr lang="fr-FR" sz="900" b="0" i="0" u="none" strike="noStrike" dirty="0" smtClean="0">
                          <a:solidFill>
                            <a:srgbClr val="000000"/>
                          </a:solidFill>
                          <a:effectLst/>
                          <a:latin typeface="Calibri"/>
                        </a:rPr>
                        <a:t> </a:t>
                      </a:r>
                      <a:r>
                        <a:rPr lang="fr-FR" sz="900" b="0" i="0" u="none" strike="noStrike" dirty="0">
                          <a:solidFill>
                            <a:srgbClr val="000000"/>
                          </a:solidFill>
                          <a:effectLst/>
                          <a:latin typeface="Calibri"/>
                        </a:rPr>
                        <a:t>12 940 605   </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fr-FR" sz="900" b="0" i="0" u="none" strike="noStrike" dirty="0">
                          <a:solidFill>
                            <a:srgbClr val="000000"/>
                          </a:solidFill>
                          <a:effectLst/>
                          <a:latin typeface="Calibri"/>
                        </a:rPr>
                        <a:t>                     </a:t>
                      </a:r>
                      <a:r>
                        <a:rPr lang="fr-FR" sz="900" b="0" i="0" u="none" strike="noStrike" dirty="0" smtClean="0">
                          <a:solidFill>
                            <a:srgbClr val="000000"/>
                          </a:solidFill>
                          <a:effectLst/>
                          <a:latin typeface="Calibri"/>
                        </a:rPr>
                        <a:t> </a:t>
                      </a:r>
                      <a:r>
                        <a:rPr lang="fr-FR" sz="900" b="0" i="0" u="none" strike="noStrike" dirty="0">
                          <a:solidFill>
                            <a:srgbClr val="000000"/>
                          </a:solidFill>
                          <a:effectLst/>
                          <a:latin typeface="Calibri"/>
                        </a:rPr>
                        <a:t>5 414 074   </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900" b="0" i="0" u="none" strike="noStrike" dirty="0">
                          <a:solidFill>
                            <a:srgbClr val="000000"/>
                          </a:solidFill>
                          <a:effectLst/>
                          <a:latin typeface="Calibri"/>
                        </a:rPr>
                        <a:t>                                       </a:t>
                      </a:r>
                      <a:r>
                        <a:rPr lang="fr-FR" sz="900" b="0" i="0" u="none" strike="noStrike" dirty="0" smtClean="0">
                          <a:solidFill>
                            <a:srgbClr val="000000"/>
                          </a:solidFill>
                          <a:effectLst/>
                          <a:latin typeface="Calibri"/>
                        </a:rPr>
                        <a:t> 181 </a:t>
                      </a:r>
                      <a:r>
                        <a:rPr lang="fr-FR" sz="900" b="0" i="0" u="none" strike="noStrike" dirty="0">
                          <a:solidFill>
                            <a:srgbClr val="000000"/>
                          </a:solidFill>
                          <a:effectLst/>
                          <a:latin typeface="Calibri"/>
                        </a:rPr>
                        <a:t>708   </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5 595 782</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7 344 823</a:t>
                      </a:r>
                    </a:p>
                  </a:txBody>
                  <a:tcPr marL="7427" marR="7427" marT="742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68873">
                <a:tc vMerge="1">
                  <a:txBody>
                    <a:bodyPr/>
                    <a:lstStyle/>
                    <a:p>
                      <a:endParaRPr lang="fr-FR"/>
                    </a:p>
                  </a:txBody>
                  <a:tcPr/>
                </a:tc>
                <a:tc>
                  <a:txBody>
                    <a:bodyPr/>
                    <a:lstStyle/>
                    <a:p>
                      <a:pPr algn="l" rtl="0" fontAlgn="ctr"/>
                      <a:r>
                        <a:rPr lang="fr-FR" sz="800" b="0" i="0" u="none" strike="noStrike" dirty="0">
                          <a:solidFill>
                            <a:srgbClr val="000000"/>
                          </a:solidFill>
                          <a:effectLst/>
                          <a:latin typeface="Arial"/>
                        </a:rPr>
                        <a:t>OS 3.9.4.1</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fr-FR" sz="900" b="0" i="0" u="none" strike="noStrike" dirty="0">
                          <a:solidFill>
                            <a:srgbClr val="000000"/>
                          </a:solidFill>
                          <a:effectLst/>
                          <a:latin typeface="Calibri"/>
                        </a:rPr>
                        <a:t> </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fr-FR" sz="900" b="0" i="0" u="none" strike="noStrike" dirty="0">
                          <a:solidFill>
                            <a:srgbClr val="000000"/>
                          </a:solidFill>
                          <a:effectLst/>
                          <a:latin typeface="Calibri"/>
                        </a:rPr>
                        <a:t>                 </a:t>
                      </a:r>
                      <a:r>
                        <a:rPr lang="fr-FR" sz="900" b="0" i="0" u="none" strike="noStrike" dirty="0" smtClean="0">
                          <a:solidFill>
                            <a:srgbClr val="000000"/>
                          </a:solidFill>
                          <a:effectLst/>
                          <a:latin typeface="Calibri"/>
                        </a:rPr>
                        <a:t>   </a:t>
                      </a:r>
                      <a:r>
                        <a:rPr lang="fr-FR" sz="900" b="0" i="0" u="none" strike="noStrike" dirty="0">
                          <a:solidFill>
                            <a:srgbClr val="000000"/>
                          </a:solidFill>
                          <a:effectLst/>
                          <a:latin typeface="Calibri"/>
                        </a:rPr>
                        <a:t>12 756 108   </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ctr"/>
                      <a:r>
                        <a:rPr lang="fr-FR" sz="900" b="0" i="0" u="none" strike="noStrike" dirty="0">
                          <a:solidFill>
                            <a:srgbClr val="000000"/>
                          </a:solidFill>
                          <a:effectLst/>
                          <a:latin typeface="Calibri"/>
                        </a:rPr>
                        <a:t>                                     </a:t>
                      </a:r>
                      <a:r>
                        <a:rPr lang="fr-FR" sz="900" b="0" i="0" u="none" strike="noStrike" dirty="0" smtClean="0">
                          <a:solidFill>
                            <a:srgbClr val="000000"/>
                          </a:solidFill>
                          <a:effectLst/>
                          <a:latin typeface="Calibri"/>
                        </a:rPr>
                        <a:t>8 </a:t>
                      </a:r>
                      <a:r>
                        <a:rPr lang="fr-FR" sz="900" b="0" i="0" u="none" strike="noStrike" dirty="0">
                          <a:solidFill>
                            <a:srgbClr val="000000"/>
                          </a:solidFill>
                          <a:effectLst/>
                          <a:latin typeface="Calibri"/>
                        </a:rPr>
                        <a:t>930 172   </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21 686 280</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rtl="0" fontAlgn="ctr"/>
                      <a:r>
                        <a:rPr lang="fr-FR" sz="800" b="0" i="0" u="none" strike="noStrike" dirty="0">
                          <a:solidFill>
                            <a:srgbClr val="000000"/>
                          </a:solidFill>
                          <a:effectLst/>
                          <a:latin typeface="Arial"/>
                        </a:rPr>
                        <a:t>-21 686 280</a:t>
                      </a:r>
                    </a:p>
                  </a:txBody>
                  <a:tcPr marL="7427" marR="7427" marT="742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68873">
                <a:tc gridSpan="2">
                  <a:txBody>
                    <a:bodyPr/>
                    <a:lstStyle/>
                    <a:p>
                      <a:pPr algn="ctr" rtl="0" fontAlgn="ctr"/>
                      <a:r>
                        <a:rPr lang="fr-FR" sz="900" b="1" i="0" u="none" strike="noStrike" dirty="0">
                          <a:solidFill>
                            <a:srgbClr val="000000"/>
                          </a:solidFill>
                          <a:effectLst/>
                          <a:latin typeface="Calibri"/>
                        </a:rPr>
                        <a:t>Sous-total</a:t>
                      </a:r>
                    </a:p>
                  </a:txBody>
                  <a:tcPr marL="7427" marR="7427" marT="742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fr-FR"/>
                    </a:p>
                  </a:txBody>
                  <a:tcPr/>
                </a:tc>
                <a:tc>
                  <a:txBody>
                    <a:bodyPr/>
                    <a:lstStyle/>
                    <a:p>
                      <a:pPr algn="l" rtl="0" fontAlgn="ctr"/>
                      <a:r>
                        <a:rPr lang="fr-FR" sz="900" b="1" i="0" u="none" strike="noStrike" dirty="0">
                          <a:solidFill>
                            <a:srgbClr val="000000"/>
                          </a:solidFill>
                          <a:effectLst/>
                          <a:latin typeface="Calibri"/>
                        </a:rPr>
                        <a:t>                     110 746 406   </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rtl="0" fontAlgn="ctr"/>
                      <a:r>
                        <a:rPr lang="fr-FR" sz="900" b="1" i="0" u="none" strike="noStrike" dirty="0">
                          <a:solidFill>
                            <a:srgbClr val="000000"/>
                          </a:solidFill>
                          <a:effectLst/>
                          <a:latin typeface="Calibri"/>
                        </a:rPr>
                        <a:t>                     123 633 848   </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rtl="0" fontAlgn="ctr"/>
                      <a:r>
                        <a:rPr lang="fr-FR" sz="900" b="1" i="0" u="none" strike="noStrike" dirty="0">
                          <a:solidFill>
                            <a:srgbClr val="000000"/>
                          </a:solidFill>
                          <a:effectLst/>
                          <a:latin typeface="Calibri"/>
                        </a:rPr>
                        <a:t>                                      18 097 583   </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rtl="0" fontAlgn="ctr"/>
                      <a:r>
                        <a:rPr lang="fr-FR" sz="900" b="1" i="0" u="none" strike="noStrike" dirty="0">
                          <a:solidFill>
                            <a:srgbClr val="000000"/>
                          </a:solidFill>
                          <a:effectLst/>
                          <a:latin typeface="Calibri"/>
                        </a:rPr>
                        <a:t>141 731 431</a:t>
                      </a:r>
                    </a:p>
                  </a:txBody>
                  <a:tcPr marL="7427" marR="7427" marT="742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rtl="0" fontAlgn="ctr"/>
                      <a:r>
                        <a:rPr lang="fr-FR" sz="800" b="0" i="0" u="none" strike="noStrike" dirty="0">
                          <a:solidFill>
                            <a:srgbClr val="000000"/>
                          </a:solidFill>
                          <a:effectLst/>
                          <a:latin typeface="Arial"/>
                        </a:rPr>
                        <a:t>-30 985 025</a:t>
                      </a:r>
                    </a:p>
                  </a:txBody>
                  <a:tcPr marL="7427" marR="7427" marT="742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r>
              <a:tr h="155976">
                <a:tc gridSpan="2">
                  <a:txBody>
                    <a:bodyPr/>
                    <a:lstStyle/>
                    <a:p>
                      <a:pPr algn="l" rtl="0" fontAlgn="ctr"/>
                      <a:r>
                        <a:rPr lang="fr-FR" sz="900" b="1" i="0" u="none" strike="noStrike" dirty="0">
                          <a:solidFill>
                            <a:srgbClr val="FFFFFF"/>
                          </a:solidFill>
                          <a:effectLst/>
                          <a:latin typeface="Calibri"/>
                        </a:rPr>
                        <a:t>Total programmé axe 3 au 28/06/2021</a:t>
                      </a:r>
                    </a:p>
                  </a:txBody>
                  <a:tcPr marL="7427" marR="7427" marT="7427"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hMerge="1">
                  <a:txBody>
                    <a:bodyPr/>
                    <a:lstStyle/>
                    <a:p>
                      <a:endParaRPr lang="fr-FR"/>
                    </a:p>
                  </a:txBody>
                  <a:tcPr/>
                </a:tc>
                <a:tc>
                  <a:txBody>
                    <a:bodyPr/>
                    <a:lstStyle/>
                    <a:p>
                      <a:pPr algn="l" rtl="0" fontAlgn="ctr"/>
                      <a:r>
                        <a:rPr lang="fr-FR" sz="900" b="1" i="0" u="none" strike="noStrike" dirty="0">
                          <a:solidFill>
                            <a:srgbClr val="FFFFFF"/>
                          </a:solidFill>
                          <a:effectLst/>
                          <a:latin typeface="Calibri"/>
                        </a:rPr>
                        <a:t> </a:t>
                      </a:r>
                    </a:p>
                  </a:txBody>
                  <a:tcPr marL="7427" marR="7427" marT="7427"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l" rtl="0" fontAlgn="ctr"/>
                      <a:r>
                        <a:rPr lang="fr-FR" sz="900" b="1" i="0" u="none" strike="noStrike" dirty="0">
                          <a:solidFill>
                            <a:srgbClr val="FFFFFF"/>
                          </a:solidFill>
                          <a:effectLst/>
                          <a:latin typeface="Calibri"/>
                        </a:rPr>
                        <a:t> </a:t>
                      </a:r>
                    </a:p>
                  </a:txBody>
                  <a:tcPr marL="7427" marR="7427" marT="7427"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l" rtl="0" fontAlgn="ctr"/>
                      <a:r>
                        <a:rPr lang="fr-FR" sz="900" b="1" i="0" u="none" strike="noStrike" dirty="0">
                          <a:solidFill>
                            <a:srgbClr val="FFFFFF"/>
                          </a:solidFill>
                          <a:effectLst/>
                          <a:latin typeface="Calibri"/>
                        </a:rPr>
                        <a:t> </a:t>
                      </a:r>
                    </a:p>
                  </a:txBody>
                  <a:tcPr marL="7427" marR="7427" marT="7427"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r" rtl="0" fontAlgn="ctr"/>
                      <a:r>
                        <a:rPr lang="fr-FR" sz="900" b="1" i="0" u="none" strike="noStrike" dirty="0">
                          <a:solidFill>
                            <a:srgbClr val="FFFFFF"/>
                          </a:solidFill>
                          <a:effectLst/>
                          <a:latin typeface="Calibri"/>
                        </a:rPr>
                        <a:t>141 731 431</a:t>
                      </a:r>
                    </a:p>
                  </a:txBody>
                  <a:tcPr marL="7427" marR="7427" marT="7427" marB="0" anchor="ctr">
                    <a:lnL>
                      <a:noFill/>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r" rtl="0" fontAlgn="ctr"/>
                      <a:r>
                        <a:rPr lang="fr-FR" sz="900" b="1" i="0" u="none" strike="noStrike" dirty="0">
                          <a:solidFill>
                            <a:srgbClr val="FFFFFF"/>
                          </a:solidFill>
                          <a:effectLst/>
                          <a:latin typeface="Calibri"/>
                        </a:rPr>
                        <a:t> </a:t>
                      </a:r>
                    </a:p>
                  </a:txBody>
                  <a:tcPr marL="7427" marR="7427" marT="742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r>
              <a:tr h="304525">
                <a:tc gridSpan="2">
                  <a:txBody>
                    <a:bodyPr/>
                    <a:lstStyle/>
                    <a:p>
                      <a:pPr algn="ctr" rtl="0" fontAlgn="ctr"/>
                      <a:r>
                        <a:rPr lang="fr-FR" sz="900" b="1" i="0" u="none" strike="noStrike" dirty="0">
                          <a:solidFill>
                            <a:srgbClr val="000000"/>
                          </a:solidFill>
                          <a:effectLst/>
                          <a:latin typeface="Calibri"/>
                        </a:rPr>
                        <a:t>Taux de programmation au 28/06/2021</a:t>
                      </a:r>
                    </a:p>
                  </a:txBody>
                  <a:tcPr marL="7427" marR="7427" marT="74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algn="l" rtl="0" fontAlgn="ctr"/>
                      <a:r>
                        <a:rPr lang="fr-FR" sz="900" b="0" i="0" u="none" strike="noStrike" dirty="0">
                          <a:solidFill>
                            <a:srgbClr val="000000"/>
                          </a:solidFill>
                          <a:effectLst/>
                          <a:latin typeface="Calibri"/>
                        </a:rPr>
                        <a:t>Maquette modifiée 110 746 406</a:t>
                      </a:r>
                    </a:p>
                  </a:txBody>
                  <a:tcPr marL="7427" marR="7427" marT="74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fr-FR" sz="900" b="0" i="0" u="none" strike="noStrike" dirty="0">
                          <a:solidFill>
                            <a:srgbClr val="000000"/>
                          </a:solidFill>
                          <a:effectLst/>
                          <a:latin typeface="Calibri"/>
                        </a:rPr>
                        <a:t> </a:t>
                      </a:r>
                    </a:p>
                  </a:txBody>
                  <a:tcPr marL="7427" marR="7427" marT="74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fr-FR" sz="900" b="0" i="0" u="none" strike="noStrike" dirty="0">
                          <a:solidFill>
                            <a:srgbClr val="000000"/>
                          </a:solidFill>
                          <a:effectLst/>
                          <a:latin typeface="Calibri"/>
                        </a:rPr>
                        <a:t> </a:t>
                      </a:r>
                    </a:p>
                  </a:txBody>
                  <a:tcPr marL="7427" marR="7427" marT="74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ctr"/>
                      <a:r>
                        <a:rPr lang="fr-FR" sz="900" b="1" i="0" u="none" strike="noStrike" dirty="0">
                          <a:solidFill>
                            <a:srgbClr val="000000"/>
                          </a:solidFill>
                          <a:effectLst/>
                          <a:latin typeface="Calibri"/>
                        </a:rPr>
                        <a:t>127,98%</a:t>
                      </a:r>
                    </a:p>
                  </a:txBody>
                  <a:tcPr marL="7427" marR="7427" marT="742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ctr"/>
                      <a:r>
                        <a:rPr lang="fr-FR" sz="900" b="1" i="0" u="none" strike="noStrike" dirty="0">
                          <a:solidFill>
                            <a:srgbClr val="000000"/>
                          </a:solidFill>
                          <a:effectLst/>
                          <a:latin typeface="Calibri"/>
                        </a:rPr>
                        <a:t> </a:t>
                      </a:r>
                    </a:p>
                  </a:txBody>
                  <a:tcPr marL="7427" marR="7427" marT="742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873">
                <a:tc gridSpan="3">
                  <a:txBody>
                    <a:bodyPr/>
                    <a:lstStyle/>
                    <a:p>
                      <a:pPr algn="l" rtl="0" fontAlgn="ctr"/>
                      <a:r>
                        <a:rPr lang="fr-FR" sz="900" b="1" i="0" u="none" strike="noStrike" dirty="0">
                          <a:solidFill>
                            <a:srgbClr val="FFFFFF"/>
                          </a:solidFill>
                          <a:effectLst/>
                          <a:latin typeface="Calibri"/>
                        </a:rPr>
                        <a:t>Reste à programmer au 28/06/2019 (Maquette - total programmé)</a:t>
                      </a:r>
                    </a:p>
                  </a:txBody>
                  <a:tcPr marL="7427" marR="7427" marT="7427"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9AEB1"/>
                    </a:solidFill>
                  </a:tcPr>
                </a:tc>
                <a:tc hMerge="1">
                  <a:txBody>
                    <a:bodyPr/>
                    <a:lstStyle/>
                    <a:p>
                      <a:endParaRPr lang="fr-FR"/>
                    </a:p>
                  </a:txBody>
                  <a:tcPr/>
                </a:tc>
                <a:tc hMerge="1">
                  <a:txBody>
                    <a:bodyPr/>
                    <a:lstStyle/>
                    <a:p>
                      <a:endParaRPr lang="fr-FR"/>
                    </a:p>
                  </a:txBody>
                  <a:tcPr/>
                </a:tc>
                <a:tc>
                  <a:txBody>
                    <a:bodyPr/>
                    <a:lstStyle/>
                    <a:p>
                      <a:pPr algn="l" rtl="0" fontAlgn="ctr"/>
                      <a:r>
                        <a:rPr lang="fr-FR" sz="900" b="1" i="0" u="none" strike="noStrike" dirty="0">
                          <a:solidFill>
                            <a:srgbClr val="FFFFFF"/>
                          </a:solidFill>
                          <a:effectLst/>
                          <a:latin typeface="Calibri"/>
                        </a:rPr>
                        <a:t> </a:t>
                      </a:r>
                    </a:p>
                  </a:txBody>
                  <a:tcPr marL="7427" marR="7427" marT="7427"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9AEB1"/>
                    </a:solidFill>
                  </a:tcPr>
                </a:tc>
                <a:tc>
                  <a:txBody>
                    <a:bodyPr/>
                    <a:lstStyle/>
                    <a:p>
                      <a:pPr algn="l" rtl="0" fontAlgn="ctr"/>
                      <a:r>
                        <a:rPr lang="fr-FR" sz="900" b="1" i="0" u="none" strike="noStrike" dirty="0">
                          <a:solidFill>
                            <a:srgbClr val="FFFFFF"/>
                          </a:solidFill>
                          <a:effectLst/>
                          <a:latin typeface="Calibri"/>
                        </a:rPr>
                        <a:t> </a:t>
                      </a:r>
                    </a:p>
                  </a:txBody>
                  <a:tcPr marL="7427" marR="7427" marT="7427"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9AEB1"/>
                    </a:solidFill>
                  </a:tcPr>
                </a:tc>
                <a:tc>
                  <a:txBody>
                    <a:bodyPr/>
                    <a:lstStyle/>
                    <a:p>
                      <a:pPr algn="l" fontAlgn="b"/>
                      <a:r>
                        <a:rPr lang="fr-FR" sz="900" b="1" i="0" u="none" strike="noStrike" dirty="0">
                          <a:solidFill>
                            <a:srgbClr val="FFFFFF"/>
                          </a:solidFill>
                          <a:effectLst/>
                          <a:latin typeface="Calibri"/>
                        </a:rPr>
                        <a:t>-                                      30 985 025   </a:t>
                      </a:r>
                    </a:p>
                  </a:txBody>
                  <a:tcPr marL="7427" marR="7427" marT="7427"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l" fontAlgn="b"/>
                      <a:r>
                        <a:rPr lang="fr-FR" sz="900" b="1" i="0" u="none" strike="noStrike" dirty="0">
                          <a:solidFill>
                            <a:srgbClr val="FFFFFF"/>
                          </a:solidFill>
                          <a:effectLst/>
                          <a:latin typeface="Calibri"/>
                        </a:rPr>
                        <a:t> </a:t>
                      </a:r>
                    </a:p>
                  </a:txBody>
                  <a:tcPr marL="7427" marR="7427" marT="7427"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bl>
          </a:graphicData>
        </a:graphic>
      </p:graphicFrame>
    </p:spTree>
    <p:extLst>
      <p:ext uri="{BB962C8B-B14F-4D97-AF65-F5344CB8AC3E}">
        <p14:creationId xmlns:p14="http://schemas.microsoft.com/office/powerpoint/2010/main" val="208708495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Rectangle 10"/>
          <p:cNvSpPr/>
          <p:nvPr/>
        </p:nvSpPr>
        <p:spPr>
          <a:xfrm>
            <a:off x="186601" y="1412778"/>
            <a:ext cx="8568952" cy="538609"/>
          </a:xfrm>
          <a:prstGeom prst="rect">
            <a:avLst/>
          </a:prstGeom>
        </p:spPr>
        <p:txBody>
          <a:bodyPr wrap="square">
            <a:spAutoFit/>
          </a:bodyPr>
          <a:lstStyle/>
          <a:p>
            <a:pPr algn="just">
              <a:spcBef>
                <a:spcPts val="400"/>
              </a:spcBef>
              <a:spcAft>
                <a:spcPts val="200"/>
              </a:spcAft>
            </a:pPr>
            <a:endParaRPr lang="fr-CA" sz="1200" dirty="0" smtClean="0">
              <a:solidFill>
                <a:prstClr val="black"/>
              </a:solidFill>
              <a:latin typeface="Arial"/>
              <a:ea typeface="Times New Roman"/>
            </a:endParaRPr>
          </a:p>
          <a:p>
            <a:pPr algn="just">
              <a:spcBef>
                <a:spcPts val="400"/>
              </a:spcBef>
              <a:spcAft>
                <a:spcPts val="200"/>
              </a:spcAft>
            </a:pPr>
            <a:endParaRPr lang="fr-CA" sz="1200" dirty="0" smtClean="0">
              <a:solidFill>
                <a:prstClr val="black"/>
              </a:solidFill>
              <a:latin typeface="Arial"/>
              <a:ea typeface="Times New Roman"/>
            </a:endParaRPr>
          </a:p>
        </p:txBody>
      </p:sp>
      <p:sp>
        <p:nvSpPr>
          <p:cNvPr id="13" name="Titre 1"/>
          <p:cNvSpPr txBox="1">
            <a:spLocks/>
          </p:cNvSpPr>
          <p:nvPr/>
        </p:nvSpPr>
        <p:spPr>
          <a:xfrm>
            <a:off x="525953" y="1052738"/>
            <a:ext cx="8229600" cy="477054"/>
          </a:xfrm>
          <a:prstGeom prst="rect">
            <a:avLst/>
          </a:prstGeom>
          <a:noFill/>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500" spc="-50" dirty="0" smtClean="0">
                <a:solidFill>
                  <a:srgbClr val="009999"/>
                </a:solidFill>
              </a:rPr>
              <a:t>AXE 3 : </a:t>
            </a:r>
            <a:r>
              <a:rPr lang="fr-FR" sz="2500" b="1" i="1" spc="-50" dirty="0" smtClean="0">
                <a:solidFill>
                  <a:srgbClr val="009999"/>
                </a:solidFill>
              </a:rPr>
              <a:t>État d’avancement des contrôles et certifications</a:t>
            </a:r>
            <a:endParaRPr lang="fr-FR" sz="2500" i="1" spc="-50" dirty="0">
              <a:solidFill>
                <a:srgbClr val="009999"/>
              </a:solidFill>
            </a:endParaRPr>
          </a:p>
        </p:txBody>
      </p:sp>
      <p:sp>
        <p:nvSpPr>
          <p:cNvPr id="8" name="ZoneTexte 7"/>
          <p:cNvSpPr txBox="1"/>
          <p:nvPr/>
        </p:nvSpPr>
        <p:spPr>
          <a:xfrm>
            <a:off x="186604" y="6011998"/>
            <a:ext cx="8705879" cy="615553"/>
          </a:xfrm>
          <a:prstGeom prst="rect">
            <a:avLst/>
          </a:prstGeom>
          <a:noFill/>
        </p:spPr>
        <p:txBody>
          <a:bodyPr wrap="square" rtlCol="0">
            <a:spAutoFit/>
          </a:bodyPr>
          <a:lstStyle/>
          <a:p>
            <a:pPr algn="ctr"/>
            <a:r>
              <a:rPr lang="fr-FR" b="1" dirty="0" smtClean="0">
                <a:solidFill>
                  <a:srgbClr val="05E0DB">
                    <a:lumMod val="50000"/>
                  </a:srgbClr>
                </a:solidFill>
              </a:rPr>
              <a:t>Soit un taux de certification de 47,29% (+2 pts par rapport à décembre 2020)</a:t>
            </a:r>
            <a:endParaRPr lang="fr-FR" b="1" dirty="0">
              <a:solidFill>
                <a:srgbClr val="05E0DB">
                  <a:lumMod val="50000"/>
                </a:srgbClr>
              </a:solidFill>
            </a:endParaRPr>
          </a:p>
          <a:p>
            <a:pPr algn="ctr"/>
            <a:r>
              <a:rPr lang="fr-FR" sz="1600" dirty="0" smtClean="0">
                <a:solidFill>
                  <a:srgbClr val="05E0DB">
                    <a:lumMod val="50000"/>
                  </a:srgbClr>
                </a:solidFill>
              </a:rPr>
              <a:t>Evolution depuis le précédent CRS : les OVM peuvent être déclarés mais pas encore contrôlés</a:t>
            </a:r>
            <a:endParaRPr lang="fr-FR" sz="1600" dirty="0">
              <a:solidFill>
                <a:srgbClr val="05E0DB">
                  <a:lumMod val="50000"/>
                </a:srgbClr>
              </a:solidFill>
            </a:endParaRPr>
          </a:p>
        </p:txBody>
      </p:sp>
      <p:graphicFrame>
        <p:nvGraphicFramePr>
          <p:cNvPr id="3" name="Tableau 2"/>
          <p:cNvGraphicFramePr>
            <a:graphicFrameLocks noGrp="1"/>
          </p:cNvGraphicFramePr>
          <p:nvPr>
            <p:extLst>
              <p:ext uri="{D42A27DB-BD31-4B8C-83A1-F6EECF244321}">
                <p14:modId xmlns:p14="http://schemas.microsoft.com/office/powerpoint/2010/main" val="937539816"/>
              </p:ext>
            </p:extLst>
          </p:nvPr>
        </p:nvGraphicFramePr>
        <p:xfrm>
          <a:off x="457202" y="1529792"/>
          <a:ext cx="8298351" cy="4493221"/>
        </p:xfrm>
        <a:graphic>
          <a:graphicData uri="http://schemas.openxmlformats.org/drawingml/2006/table">
            <a:tbl>
              <a:tblPr/>
              <a:tblGrid>
                <a:gridCol w="1180888"/>
                <a:gridCol w="907757"/>
                <a:gridCol w="843492"/>
                <a:gridCol w="856880"/>
                <a:gridCol w="859557"/>
                <a:gridCol w="731027"/>
                <a:gridCol w="728348"/>
                <a:gridCol w="731027"/>
                <a:gridCol w="728348"/>
                <a:gridCol w="731027"/>
              </a:tblGrid>
              <a:tr h="137955">
                <a:tc rowSpan="2" gridSpan="2">
                  <a:txBody>
                    <a:bodyPr/>
                    <a:lstStyle/>
                    <a:p>
                      <a:pPr algn="ctr" fontAlgn="ctr"/>
                      <a:r>
                        <a:rPr lang="fr-FR" sz="1000" b="1" i="0" u="none" strike="noStrike" dirty="0">
                          <a:solidFill>
                            <a:srgbClr val="000000"/>
                          </a:solidFill>
                          <a:effectLst/>
                          <a:latin typeface="Calibri"/>
                        </a:rPr>
                        <a:t>Organismes gestionnaires</a:t>
                      </a:r>
                    </a:p>
                  </a:txBody>
                  <a:tcPr marL="8467" marR="8467" marT="846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fr-FR"/>
                    </a:p>
                  </a:txBody>
                  <a:tcPr/>
                </a:tc>
                <a:tc gridSpan="2">
                  <a:txBody>
                    <a:bodyPr/>
                    <a:lstStyle/>
                    <a:p>
                      <a:pPr algn="ctr" rtl="0" fontAlgn="ctr"/>
                      <a:r>
                        <a:rPr lang="fr-FR" sz="800" b="1" i="0" u="none" strike="noStrike" dirty="0">
                          <a:solidFill>
                            <a:srgbClr val="FFFFFF"/>
                          </a:solidFill>
                          <a:effectLst/>
                          <a:latin typeface="Calibri"/>
                        </a:rPr>
                        <a:t>Conventionné</a:t>
                      </a:r>
                    </a:p>
                  </a:txBody>
                  <a:tcPr marL="8467" marR="8467" marT="846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gridSpan="2">
                  <a:txBody>
                    <a:bodyPr/>
                    <a:lstStyle/>
                    <a:p>
                      <a:pPr algn="ctr" rtl="0" fontAlgn="ctr"/>
                      <a:r>
                        <a:rPr lang="fr-FR" sz="800" b="1" i="0" u="none" strike="noStrike" dirty="0">
                          <a:solidFill>
                            <a:srgbClr val="FFFFFF"/>
                          </a:solidFill>
                          <a:effectLst/>
                          <a:latin typeface="Calibri"/>
                        </a:rPr>
                        <a:t>Déclaré</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gridSpan="2">
                  <a:txBody>
                    <a:bodyPr/>
                    <a:lstStyle/>
                    <a:p>
                      <a:pPr algn="ctr" rtl="0" fontAlgn="ctr"/>
                      <a:r>
                        <a:rPr lang="fr-FR" sz="800" b="1" i="0" u="none" strike="noStrike" dirty="0">
                          <a:solidFill>
                            <a:srgbClr val="FFFFFF"/>
                          </a:solidFill>
                          <a:effectLst/>
                          <a:latin typeface="Calibri"/>
                        </a:rPr>
                        <a:t>Traité AGD et OI</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gridSpan="2">
                  <a:txBody>
                    <a:bodyPr/>
                    <a:lstStyle/>
                    <a:p>
                      <a:pPr algn="ctr" rtl="0" fontAlgn="ctr"/>
                      <a:r>
                        <a:rPr lang="fr-FR" sz="800" b="1" i="0" u="none" strike="noStrike" dirty="0">
                          <a:solidFill>
                            <a:srgbClr val="FFFFFF"/>
                          </a:solidFill>
                          <a:effectLst/>
                          <a:latin typeface="Calibri"/>
                        </a:rPr>
                        <a:t>Certifié</a:t>
                      </a:r>
                    </a:p>
                  </a:txBody>
                  <a:tcPr marL="8467" marR="8467" marT="846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r>
              <a:tr h="227625">
                <a:tc gridSpan="2" vMerge="1">
                  <a:txBody>
                    <a:bodyPr/>
                    <a:lstStyle/>
                    <a:p>
                      <a:endParaRPr lang="fr-FR"/>
                    </a:p>
                  </a:txBody>
                  <a:tcPr/>
                </a:tc>
                <a:tc hMerge="1" vMerge="1">
                  <a:txBody>
                    <a:bodyPr/>
                    <a:lstStyle/>
                    <a:p>
                      <a:endParaRPr lang="fr-FR"/>
                    </a:p>
                  </a:txBody>
                  <a:tcPr/>
                </a:tc>
                <a:tc>
                  <a:txBody>
                    <a:bodyPr/>
                    <a:lstStyle/>
                    <a:p>
                      <a:pPr algn="ctr" rtl="0" fontAlgn="ctr"/>
                      <a:r>
                        <a:rPr lang="fr-FR" sz="800" b="1" i="0" u="none" strike="noStrike" dirty="0">
                          <a:solidFill>
                            <a:srgbClr val="FFFFFF"/>
                          </a:solidFill>
                          <a:effectLst/>
                          <a:latin typeface="Calibri"/>
                        </a:rPr>
                        <a:t>Nombre de dossiers</a:t>
                      </a:r>
                    </a:p>
                  </a:txBody>
                  <a:tcPr marL="8467" marR="8467" marT="846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800" b="1" i="0" u="none" strike="noStrike" dirty="0">
                          <a:solidFill>
                            <a:srgbClr val="FFFFFF"/>
                          </a:solidFill>
                          <a:effectLst/>
                          <a:latin typeface="Calibri"/>
                        </a:rPr>
                        <a:t>Montant</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800" b="1" i="0" u="none" strike="noStrike" dirty="0">
                          <a:solidFill>
                            <a:srgbClr val="FFFFFF"/>
                          </a:solidFill>
                          <a:effectLst/>
                          <a:latin typeface="Calibri"/>
                        </a:rPr>
                        <a:t>Nombre de bilans</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800" b="1" i="0" u="none" strike="noStrike" dirty="0">
                          <a:solidFill>
                            <a:srgbClr val="FFFFFF"/>
                          </a:solidFill>
                          <a:effectLst/>
                          <a:latin typeface="Calibri"/>
                        </a:rPr>
                        <a:t>Montant</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800" b="1" i="0" u="none" strike="noStrike" dirty="0">
                          <a:solidFill>
                            <a:srgbClr val="FFFFFF"/>
                          </a:solidFill>
                          <a:effectLst/>
                          <a:latin typeface="Calibri"/>
                        </a:rPr>
                        <a:t>Nombre de bilans</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800" b="1" i="0" u="none" strike="noStrike" dirty="0">
                          <a:solidFill>
                            <a:srgbClr val="FFFFFF"/>
                          </a:solidFill>
                          <a:effectLst/>
                          <a:latin typeface="Calibri"/>
                        </a:rPr>
                        <a:t>Montant</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800" b="1" i="0" u="none" strike="noStrike" dirty="0">
                          <a:solidFill>
                            <a:srgbClr val="FFFFFF"/>
                          </a:solidFill>
                          <a:effectLst/>
                          <a:latin typeface="Calibri"/>
                        </a:rPr>
                        <a:t>Nombre de bilans</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800" b="1" i="0" u="none" strike="noStrike" dirty="0">
                          <a:solidFill>
                            <a:srgbClr val="FFFFFF"/>
                          </a:solidFill>
                          <a:effectLst/>
                          <a:latin typeface="Calibri"/>
                        </a:rPr>
                        <a:t>Montant</a:t>
                      </a:r>
                    </a:p>
                  </a:txBody>
                  <a:tcPr marL="8467" marR="8467" marT="846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281578">
                <a:tc rowSpan="13">
                  <a:txBody>
                    <a:bodyPr/>
                    <a:lstStyle/>
                    <a:p>
                      <a:pPr algn="ctr" fontAlgn="ctr"/>
                      <a:r>
                        <a:rPr lang="fr-FR" sz="1000" b="0" i="0" u="none" strike="noStrike" dirty="0">
                          <a:solidFill>
                            <a:srgbClr val="000000"/>
                          </a:solidFill>
                          <a:effectLst/>
                          <a:latin typeface="Calibri"/>
                        </a:rPr>
                        <a:t>OI</a:t>
                      </a:r>
                    </a:p>
                  </a:txBody>
                  <a:tcPr marL="8467" marR="8467" marT="846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fr-FR" sz="1000" b="0" i="0" u="none" strike="noStrike" dirty="0">
                          <a:solidFill>
                            <a:srgbClr val="000000"/>
                          </a:solidFill>
                          <a:effectLst/>
                          <a:latin typeface="Calibri"/>
                        </a:rPr>
                        <a:t>CD06 SG1</a:t>
                      </a:r>
                    </a:p>
                  </a:txBody>
                  <a:tcPr marL="8467" marR="8467" marT="846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7</a:t>
                      </a:r>
                    </a:p>
                  </a:txBody>
                  <a:tcPr marL="8467" marR="8467" marT="846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6 899 138</a:t>
                      </a:r>
                    </a:p>
                  </a:txBody>
                  <a:tcPr marL="8467" marR="8467" marT="846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20</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6 160 394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19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4 916 761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19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4 916 761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1578">
                <a:tc vMerge="1">
                  <a:txBody>
                    <a:bodyPr/>
                    <a:lstStyle/>
                    <a:p>
                      <a:endParaRPr lang="fr-FR"/>
                    </a:p>
                  </a:txBody>
                  <a:tcPr/>
                </a:tc>
                <a:tc>
                  <a:txBody>
                    <a:bodyPr/>
                    <a:lstStyle/>
                    <a:p>
                      <a:pPr algn="l" fontAlgn="ctr"/>
                      <a:r>
                        <a:rPr lang="fr-FR" sz="1000" b="0" i="0" u="none" strike="noStrike" dirty="0">
                          <a:solidFill>
                            <a:srgbClr val="000000"/>
                          </a:solidFill>
                          <a:effectLst/>
                          <a:latin typeface="Calibri"/>
                        </a:rPr>
                        <a:t>CD06 SG2</a:t>
                      </a:r>
                    </a:p>
                  </a:txBody>
                  <a:tcPr marL="8467" marR="8467" marT="846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13</a:t>
                      </a:r>
                    </a:p>
                  </a:txBody>
                  <a:tcPr marL="8467" marR="8467" marT="846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14 380 837</a:t>
                      </a:r>
                    </a:p>
                  </a:txBody>
                  <a:tcPr marL="8467" marR="8467" marT="846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13</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6 666 136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9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3 961 671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9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3 961 672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1578">
                <a:tc vMerge="1">
                  <a:txBody>
                    <a:bodyPr/>
                    <a:lstStyle/>
                    <a:p>
                      <a:endParaRPr lang="fr-FR"/>
                    </a:p>
                  </a:txBody>
                  <a:tcPr/>
                </a:tc>
                <a:tc>
                  <a:txBody>
                    <a:bodyPr/>
                    <a:lstStyle/>
                    <a:p>
                      <a:pPr algn="l" fontAlgn="ctr"/>
                      <a:r>
                        <a:rPr lang="fr-FR" sz="1000" b="0" i="0" u="none" strike="noStrike" dirty="0">
                          <a:solidFill>
                            <a:srgbClr val="000000"/>
                          </a:solidFill>
                          <a:effectLst/>
                          <a:latin typeface="Calibri"/>
                        </a:rPr>
                        <a:t>CD13 SG1</a:t>
                      </a:r>
                    </a:p>
                  </a:txBody>
                  <a:tcPr marL="8467" marR="8467" marT="846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12</a:t>
                      </a:r>
                    </a:p>
                  </a:txBody>
                  <a:tcPr marL="8467" marR="8467" marT="846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11 374 234</a:t>
                      </a:r>
                    </a:p>
                  </a:txBody>
                  <a:tcPr marL="8467" marR="8467" marT="846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25</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8 169 401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25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7 038 633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25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7 038 633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1578">
                <a:tc vMerge="1">
                  <a:txBody>
                    <a:bodyPr/>
                    <a:lstStyle/>
                    <a:p>
                      <a:endParaRPr lang="fr-FR"/>
                    </a:p>
                  </a:txBody>
                  <a:tcPr/>
                </a:tc>
                <a:tc>
                  <a:txBody>
                    <a:bodyPr/>
                    <a:lstStyle/>
                    <a:p>
                      <a:pPr algn="l" fontAlgn="ctr"/>
                      <a:r>
                        <a:rPr lang="fr-FR" sz="1000" b="0" i="0" u="none" strike="noStrike" dirty="0">
                          <a:solidFill>
                            <a:srgbClr val="000000"/>
                          </a:solidFill>
                          <a:effectLst/>
                          <a:latin typeface="Calibri"/>
                        </a:rPr>
                        <a:t>CD13 SG2</a:t>
                      </a:r>
                    </a:p>
                  </a:txBody>
                  <a:tcPr marL="8467" marR="8467" marT="846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13</a:t>
                      </a:r>
                    </a:p>
                  </a:txBody>
                  <a:tcPr marL="8467" marR="8467" marT="846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10 916 818</a:t>
                      </a:r>
                    </a:p>
                  </a:txBody>
                  <a:tcPr marL="8467" marR="8467" marT="846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12</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4 960 614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8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1 877 756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8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1 877 756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1578">
                <a:tc vMerge="1">
                  <a:txBody>
                    <a:bodyPr/>
                    <a:lstStyle/>
                    <a:p>
                      <a:endParaRPr lang="fr-FR"/>
                    </a:p>
                  </a:txBody>
                  <a:tcPr/>
                </a:tc>
                <a:tc>
                  <a:txBody>
                    <a:bodyPr/>
                    <a:lstStyle/>
                    <a:p>
                      <a:pPr algn="l" fontAlgn="ctr"/>
                      <a:r>
                        <a:rPr lang="fr-FR" sz="1000" b="0" i="0" u="none" strike="noStrike" dirty="0">
                          <a:solidFill>
                            <a:srgbClr val="000000"/>
                          </a:solidFill>
                          <a:effectLst/>
                          <a:latin typeface="Calibri"/>
                        </a:rPr>
                        <a:t>CD83 SG1</a:t>
                      </a:r>
                    </a:p>
                  </a:txBody>
                  <a:tcPr marL="8467" marR="8467" marT="846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25</a:t>
                      </a:r>
                    </a:p>
                  </a:txBody>
                  <a:tcPr marL="8467" marR="8467" marT="846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4 561 949</a:t>
                      </a:r>
                    </a:p>
                  </a:txBody>
                  <a:tcPr marL="8467" marR="8467" marT="846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39</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4 221 192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39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3 756 799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39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3 756 799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1578">
                <a:tc vMerge="1">
                  <a:txBody>
                    <a:bodyPr/>
                    <a:lstStyle/>
                    <a:p>
                      <a:endParaRPr lang="fr-FR"/>
                    </a:p>
                  </a:txBody>
                  <a:tcPr/>
                </a:tc>
                <a:tc>
                  <a:txBody>
                    <a:bodyPr/>
                    <a:lstStyle/>
                    <a:p>
                      <a:pPr algn="l" fontAlgn="ctr"/>
                      <a:r>
                        <a:rPr lang="fr-FR" sz="1000" b="0" i="0" u="none" strike="noStrike" dirty="0">
                          <a:solidFill>
                            <a:srgbClr val="000000"/>
                          </a:solidFill>
                          <a:effectLst/>
                          <a:latin typeface="Calibri"/>
                        </a:rPr>
                        <a:t>CD83 SG2</a:t>
                      </a:r>
                    </a:p>
                  </a:txBody>
                  <a:tcPr marL="8467" marR="8467" marT="846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26</a:t>
                      </a:r>
                    </a:p>
                  </a:txBody>
                  <a:tcPr marL="8467" marR="8467" marT="846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10 005 789</a:t>
                      </a:r>
                    </a:p>
                  </a:txBody>
                  <a:tcPr marL="8467" marR="8467" marT="846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63</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9 675 158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61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8 994 089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61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8 994 089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1578">
                <a:tc vMerge="1">
                  <a:txBody>
                    <a:bodyPr/>
                    <a:lstStyle/>
                    <a:p>
                      <a:endParaRPr lang="fr-FR"/>
                    </a:p>
                  </a:txBody>
                  <a:tcPr/>
                </a:tc>
                <a:tc>
                  <a:txBody>
                    <a:bodyPr/>
                    <a:lstStyle/>
                    <a:p>
                      <a:pPr algn="l" fontAlgn="ctr"/>
                      <a:r>
                        <a:rPr lang="fr-FR" sz="1000" b="0" i="0" u="none" strike="noStrike" dirty="0">
                          <a:solidFill>
                            <a:srgbClr val="000000"/>
                          </a:solidFill>
                          <a:effectLst/>
                          <a:latin typeface="Calibri"/>
                        </a:rPr>
                        <a:t>CD83 SG3</a:t>
                      </a:r>
                    </a:p>
                  </a:txBody>
                  <a:tcPr marL="8467" marR="8467" marT="846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15</a:t>
                      </a:r>
                    </a:p>
                  </a:txBody>
                  <a:tcPr marL="8467" marR="8467" marT="846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4 697 396</a:t>
                      </a:r>
                    </a:p>
                  </a:txBody>
                  <a:tcPr marL="8467" marR="8467" marT="846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3</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291 533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3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286 588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3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286 588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1578">
                <a:tc vMerge="1">
                  <a:txBody>
                    <a:bodyPr/>
                    <a:lstStyle/>
                    <a:p>
                      <a:endParaRPr lang="fr-FR"/>
                    </a:p>
                  </a:txBody>
                  <a:tcPr/>
                </a:tc>
                <a:tc>
                  <a:txBody>
                    <a:bodyPr/>
                    <a:lstStyle/>
                    <a:p>
                      <a:pPr algn="l" fontAlgn="ctr"/>
                      <a:r>
                        <a:rPr lang="fr-FR" sz="1000" b="0" i="0" u="none" strike="noStrike" dirty="0">
                          <a:solidFill>
                            <a:srgbClr val="000000"/>
                          </a:solidFill>
                          <a:effectLst/>
                          <a:latin typeface="Calibri"/>
                        </a:rPr>
                        <a:t>CD84 SG1</a:t>
                      </a:r>
                    </a:p>
                  </a:txBody>
                  <a:tcPr marL="8467" marR="8467" marT="846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30</a:t>
                      </a:r>
                    </a:p>
                  </a:txBody>
                  <a:tcPr marL="8467" marR="8467" marT="846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6 355 242</a:t>
                      </a:r>
                    </a:p>
                  </a:txBody>
                  <a:tcPr marL="8467" marR="8467" marT="846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37</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5 744 954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37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5 330 210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37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5 330 210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1578">
                <a:tc vMerge="1">
                  <a:txBody>
                    <a:bodyPr/>
                    <a:lstStyle/>
                    <a:p>
                      <a:endParaRPr lang="fr-FR"/>
                    </a:p>
                  </a:txBody>
                  <a:tcPr/>
                </a:tc>
                <a:tc>
                  <a:txBody>
                    <a:bodyPr/>
                    <a:lstStyle/>
                    <a:p>
                      <a:pPr algn="l" fontAlgn="ctr"/>
                      <a:r>
                        <a:rPr lang="fr-FR" sz="1000" b="0" i="0" u="none" strike="noStrike" dirty="0">
                          <a:solidFill>
                            <a:srgbClr val="000000"/>
                          </a:solidFill>
                          <a:effectLst/>
                          <a:latin typeface="Calibri"/>
                        </a:rPr>
                        <a:t>CD84 SG2</a:t>
                      </a:r>
                    </a:p>
                  </a:txBody>
                  <a:tcPr marL="8467" marR="8467" marT="846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28</a:t>
                      </a:r>
                    </a:p>
                  </a:txBody>
                  <a:tcPr marL="8467" marR="8467" marT="846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8 899 207</a:t>
                      </a:r>
                    </a:p>
                  </a:txBody>
                  <a:tcPr marL="8467" marR="8467" marT="846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17</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4 134 338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15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1 240 667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15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1 240 667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1578">
                <a:tc vMerge="1">
                  <a:txBody>
                    <a:bodyPr/>
                    <a:lstStyle/>
                    <a:p>
                      <a:endParaRPr lang="fr-FR"/>
                    </a:p>
                  </a:txBody>
                  <a:tcPr/>
                </a:tc>
                <a:tc>
                  <a:txBody>
                    <a:bodyPr/>
                    <a:lstStyle/>
                    <a:p>
                      <a:pPr algn="l" fontAlgn="ctr"/>
                      <a:r>
                        <a:rPr lang="fr-FR" sz="1000" b="0" i="0" u="none" strike="noStrike" dirty="0">
                          <a:solidFill>
                            <a:srgbClr val="000000"/>
                          </a:solidFill>
                          <a:effectLst/>
                          <a:latin typeface="Calibri"/>
                        </a:rPr>
                        <a:t>MAMP SG1</a:t>
                      </a:r>
                    </a:p>
                  </a:txBody>
                  <a:tcPr marL="8467" marR="8467" marT="846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10</a:t>
                      </a:r>
                    </a:p>
                  </a:txBody>
                  <a:tcPr marL="8467" marR="8467" marT="846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7 053 428</a:t>
                      </a:r>
                    </a:p>
                  </a:txBody>
                  <a:tcPr marL="8467" marR="8467" marT="846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30</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6 169 972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30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6 074 778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30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6 074 778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1578">
                <a:tc vMerge="1">
                  <a:txBody>
                    <a:bodyPr/>
                    <a:lstStyle/>
                    <a:p>
                      <a:endParaRPr lang="fr-FR"/>
                    </a:p>
                  </a:txBody>
                  <a:tcPr/>
                </a:tc>
                <a:tc>
                  <a:txBody>
                    <a:bodyPr/>
                    <a:lstStyle/>
                    <a:p>
                      <a:pPr algn="l" fontAlgn="ctr"/>
                      <a:r>
                        <a:rPr lang="fr-FR" sz="1000" b="0" i="0" u="none" strike="noStrike" dirty="0">
                          <a:solidFill>
                            <a:srgbClr val="000000"/>
                          </a:solidFill>
                          <a:effectLst/>
                          <a:latin typeface="Calibri"/>
                        </a:rPr>
                        <a:t>MAMP SG2</a:t>
                      </a:r>
                    </a:p>
                  </a:txBody>
                  <a:tcPr marL="8467" marR="8467" marT="846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37</a:t>
                      </a:r>
                    </a:p>
                  </a:txBody>
                  <a:tcPr marL="8467" marR="8467" marT="846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15 254 536</a:t>
                      </a:r>
                    </a:p>
                  </a:txBody>
                  <a:tcPr marL="8467" marR="8467" marT="846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37</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7 101 703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29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5 058 114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29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5 058 114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1578">
                <a:tc vMerge="1">
                  <a:txBody>
                    <a:bodyPr/>
                    <a:lstStyle/>
                    <a:p>
                      <a:endParaRPr lang="fr-FR"/>
                    </a:p>
                  </a:txBody>
                  <a:tcPr/>
                </a:tc>
                <a:tc>
                  <a:txBody>
                    <a:bodyPr/>
                    <a:lstStyle/>
                    <a:p>
                      <a:pPr algn="l" fontAlgn="ctr"/>
                      <a:r>
                        <a:rPr lang="fr-FR" sz="1000" b="0" i="0" u="none" strike="noStrike" dirty="0">
                          <a:solidFill>
                            <a:srgbClr val="000000"/>
                          </a:solidFill>
                          <a:effectLst/>
                          <a:latin typeface="Calibri"/>
                        </a:rPr>
                        <a:t>MNCA SG1</a:t>
                      </a:r>
                    </a:p>
                  </a:txBody>
                  <a:tcPr marL="8467" marR="8467" marT="846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36</a:t>
                      </a:r>
                    </a:p>
                  </a:txBody>
                  <a:tcPr marL="8467" marR="8467" marT="846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2 090 424</a:t>
                      </a:r>
                    </a:p>
                  </a:txBody>
                  <a:tcPr marL="8467" marR="8467" marT="846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36</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1 960 721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36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1 935 324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36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1 935 324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1578">
                <a:tc vMerge="1">
                  <a:txBody>
                    <a:bodyPr/>
                    <a:lstStyle/>
                    <a:p>
                      <a:endParaRPr lang="fr-FR"/>
                    </a:p>
                  </a:txBody>
                  <a:tcPr/>
                </a:tc>
                <a:tc>
                  <a:txBody>
                    <a:bodyPr/>
                    <a:lstStyle/>
                    <a:p>
                      <a:pPr algn="l" fontAlgn="ctr"/>
                      <a:r>
                        <a:rPr lang="fr-FR" sz="1000" b="0" i="0" u="none" strike="noStrike" dirty="0">
                          <a:solidFill>
                            <a:srgbClr val="000000"/>
                          </a:solidFill>
                          <a:effectLst/>
                          <a:latin typeface="Calibri"/>
                        </a:rPr>
                        <a:t>MNCA SG2</a:t>
                      </a:r>
                    </a:p>
                  </a:txBody>
                  <a:tcPr marL="8467" marR="8467" marT="846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41</a:t>
                      </a:r>
                    </a:p>
                  </a:txBody>
                  <a:tcPr marL="8467" marR="8467" marT="846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2 122 499</a:t>
                      </a:r>
                    </a:p>
                  </a:txBody>
                  <a:tcPr marL="8467" marR="8467" marT="846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24</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1 198 188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17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1 002 899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17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1 002 899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1578">
                <a:tc gridSpan="2">
                  <a:txBody>
                    <a:bodyPr/>
                    <a:lstStyle/>
                    <a:p>
                      <a:pPr algn="l" fontAlgn="ctr"/>
                      <a:r>
                        <a:rPr lang="fr-FR" sz="1000" b="0" i="0" u="none" strike="noStrike" dirty="0">
                          <a:solidFill>
                            <a:srgbClr val="000000"/>
                          </a:solidFill>
                          <a:effectLst/>
                          <a:latin typeface="Calibri"/>
                        </a:rPr>
                        <a:t>ETAT (Reste après délégation SG)</a:t>
                      </a:r>
                    </a:p>
                  </a:txBody>
                  <a:tcPr marL="8467" marR="8467" marT="846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algn="r" fontAlgn="ctr"/>
                      <a:r>
                        <a:rPr lang="fr-FR" sz="1000" b="0" i="0" u="none" strike="noStrike" dirty="0">
                          <a:solidFill>
                            <a:srgbClr val="000000"/>
                          </a:solidFill>
                          <a:effectLst/>
                          <a:latin typeface="Calibri"/>
                        </a:rPr>
                        <a:t>59</a:t>
                      </a:r>
                    </a:p>
                  </a:txBody>
                  <a:tcPr marL="8467" marR="8467" marT="846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fr-FR" sz="1000" b="0" i="0" u="none" strike="noStrike" dirty="0">
                          <a:solidFill>
                            <a:srgbClr val="000000"/>
                          </a:solidFill>
                          <a:effectLst/>
                          <a:latin typeface="Calibri"/>
                        </a:rPr>
                        <a:t>14 778 930</a:t>
                      </a:r>
                    </a:p>
                  </a:txBody>
                  <a:tcPr marL="8467" marR="8467" marT="846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30</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6 812 636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27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4 980 444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27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Calibri"/>
                        </a:rPr>
                        <a:t>       4 980 444   </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4851">
                <a:tc>
                  <a:txBody>
                    <a:bodyPr/>
                    <a:lstStyle/>
                    <a:p>
                      <a:pPr algn="l" fontAlgn="ctr"/>
                      <a:r>
                        <a:rPr lang="fr-FR" sz="1000" b="1" i="0" u="none" strike="noStrike" dirty="0">
                          <a:solidFill>
                            <a:srgbClr val="FFFFFF"/>
                          </a:solidFill>
                          <a:effectLst/>
                          <a:latin typeface="Calibri"/>
                        </a:rPr>
                        <a:t>Total </a:t>
                      </a:r>
                    </a:p>
                  </a:txBody>
                  <a:tcPr marL="8467" marR="8467" marT="8467"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l" fontAlgn="ctr"/>
                      <a:r>
                        <a:rPr lang="fr-FR" sz="1000" b="1" i="0" u="none" strike="noStrike" dirty="0">
                          <a:solidFill>
                            <a:srgbClr val="FFFFFF"/>
                          </a:solidFill>
                          <a:effectLst/>
                          <a:latin typeface="Calibri"/>
                        </a:rPr>
                        <a:t> </a:t>
                      </a:r>
                    </a:p>
                  </a:txBody>
                  <a:tcPr marL="8467" marR="8467" marT="8467"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1000" b="1" i="0" u="none" strike="noStrike" dirty="0">
                          <a:solidFill>
                            <a:srgbClr val="FFFFFF"/>
                          </a:solidFill>
                          <a:effectLst/>
                          <a:latin typeface="Calibri"/>
                        </a:rPr>
                        <a:t>352</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1000" b="1" i="0" u="none" strike="noStrike" dirty="0">
                          <a:solidFill>
                            <a:srgbClr val="FFFFFF"/>
                          </a:solidFill>
                          <a:effectLst/>
                          <a:latin typeface="Calibri"/>
                        </a:rPr>
                        <a:t>119 390 426</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1000" b="1" i="0" u="none" strike="noStrike" dirty="0">
                          <a:solidFill>
                            <a:srgbClr val="FFFFFF"/>
                          </a:solidFill>
                          <a:effectLst/>
                          <a:latin typeface="Calibri"/>
                        </a:rPr>
                        <a:t>386</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1000" b="1" i="0" u="none" strike="noStrike" dirty="0">
                          <a:solidFill>
                            <a:srgbClr val="FFFFFF"/>
                          </a:solidFill>
                          <a:effectLst/>
                          <a:latin typeface="Calibri"/>
                        </a:rPr>
                        <a:t>73 266 939</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1000" b="1" i="0" u="none" strike="noStrike" dirty="0">
                          <a:solidFill>
                            <a:srgbClr val="FFFFFF"/>
                          </a:solidFill>
                          <a:effectLst/>
                          <a:latin typeface="Calibri"/>
                        </a:rPr>
                        <a:t>355</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1000" b="1" i="0" u="none" strike="noStrike" dirty="0">
                          <a:solidFill>
                            <a:srgbClr val="FFFFFF"/>
                          </a:solidFill>
                          <a:effectLst/>
                          <a:latin typeface="Calibri"/>
                        </a:rPr>
                        <a:t>56 454 731</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1000" b="1" i="0" u="none" strike="noStrike" dirty="0">
                          <a:solidFill>
                            <a:srgbClr val="FFFFFF"/>
                          </a:solidFill>
                          <a:effectLst/>
                          <a:latin typeface="Calibri"/>
                        </a:rPr>
                        <a:t>355</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fontAlgn="ctr"/>
                      <a:r>
                        <a:rPr lang="fr-FR" sz="1000" b="1" i="0" u="none" strike="noStrike" dirty="0">
                          <a:solidFill>
                            <a:srgbClr val="FFFFFF"/>
                          </a:solidFill>
                          <a:effectLst/>
                          <a:latin typeface="Calibri"/>
                        </a:rPr>
                        <a:t>56 454 732</a:t>
                      </a:r>
                    </a:p>
                  </a:txBody>
                  <a:tcPr marL="8467" marR="8467" marT="846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r>
            </a:tbl>
          </a:graphicData>
        </a:graphic>
      </p:graphicFrame>
    </p:spTree>
    <p:extLst>
      <p:ext uri="{BB962C8B-B14F-4D97-AF65-F5344CB8AC3E}">
        <p14:creationId xmlns:p14="http://schemas.microsoft.com/office/powerpoint/2010/main" val="152092530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290472" y="1196754"/>
            <a:ext cx="8573444" cy="861774"/>
          </a:xfrm>
          <a:noFill/>
        </p:spPr>
        <p:txBody>
          <a:bodyPr wrap="square" rtlCol="0">
            <a:spAutoFit/>
          </a:bodyPr>
          <a:lstStyle/>
          <a:p>
            <a:r>
              <a:rPr lang="fr-FR" sz="2500" b="1" spc="-50" dirty="0" smtClean="0">
                <a:solidFill>
                  <a:srgbClr val="009999"/>
                </a:solidFill>
              </a:rPr>
              <a:t>AXE 3 :</a:t>
            </a:r>
            <a:r>
              <a:rPr lang="fr-FR" sz="2500" spc="-50" dirty="0" smtClean="0">
                <a:solidFill>
                  <a:srgbClr val="009999"/>
                </a:solidFill>
              </a:rPr>
              <a:t> </a:t>
            </a:r>
            <a:r>
              <a:rPr lang="fr-FR" sz="2500" b="1" spc="-50" dirty="0" smtClean="0">
                <a:solidFill>
                  <a:srgbClr val="009999"/>
                </a:solidFill>
              </a:rPr>
              <a:t>Etat d’avancement des contrôles et certifications </a:t>
            </a:r>
            <a:r>
              <a:rPr lang="fr-FR" sz="2500" b="1" spc="-50" dirty="0">
                <a:solidFill>
                  <a:srgbClr val="009999"/>
                </a:solidFill>
              </a:rPr>
              <a:t/>
            </a:r>
            <a:br>
              <a:rPr lang="fr-FR" sz="2500" b="1" spc="-50" dirty="0">
                <a:solidFill>
                  <a:srgbClr val="009999"/>
                </a:solidFill>
              </a:rPr>
            </a:br>
            <a:r>
              <a:rPr lang="fr-FR" sz="2500" b="1" spc="-50" dirty="0" smtClean="0">
                <a:solidFill>
                  <a:srgbClr val="009999"/>
                </a:solidFill>
              </a:rPr>
              <a:t>Focus sur les rejets sur opérations certifiées</a:t>
            </a:r>
            <a:endParaRPr lang="fr-FR" sz="2500" b="1" spc="-50" dirty="0">
              <a:solidFill>
                <a:srgbClr val="009999"/>
              </a:solidFill>
              <a:latin typeface="+mn-lt"/>
              <a:ea typeface="+mn-ea"/>
              <a:cs typeface="+mn-cs"/>
            </a:endParaRPr>
          </a:p>
        </p:txBody>
      </p:sp>
      <p:sp>
        <p:nvSpPr>
          <p:cNvPr id="2" name="Rectangle 1"/>
          <p:cNvSpPr/>
          <p:nvPr/>
        </p:nvSpPr>
        <p:spPr>
          <a:xfrm>
            <a:off x="1229389" y="5893141"/>
            <a:ext cx="6462593" cy="646331"/>
          </a:xfrm>
          <a:prstGeom prst="rect">
            <a:avLst/>
          </a:prstGeom>
        </p:spPr>
        <p:txBody>
          <a:bodyPr wrap="square">
            <a:spAutoFit/>
          </a:bodyPr>
          <a:lstStyle/>
          <a:p>
            <a:pPr algn="ctr"/>
            <a:r>
              <a:rPr lang="fr-FR" dirty="0" smtClean="0">
                <a:solidFill>
                  <a:srgbClr val="03706D"/>
                </a:solidFill>
              </a:rPr>
              <a:t>Un taux de rejet en baisse qui est passé de 7,38% en décembre 2020 à 6,49% en juin 2021</a:t>
            </a:r>
            <a:endParaRPr lang="fr-FR" dirty="0">
              <a:solidFill>
                <a:srgbClr val="03706D"/>
              </a:solidFill>
            </a:endParaRPr>
          </a:p>
        </p:txBody>
      </p:sp>
      <p:graphicFrame>
        <p:nvGraphicFramePr>
          <p:cNvPr id="5" name="Tableau 4"/>
          <p:cNvGraphicFramePr>
            <a:graphicFrameLocks noGrp="1"/>
          </p:cNvGraphicFramePr>
          <p:nvPr>
            <p:extLst>
              <p:ext uri="{D42A27DB-BD31-4B8C-83A1-F6EECF244321}">
                <p14:modId xmlns:p14="http://schemas.microsoft.com/office/powerpoint/2010/main" val="235829712"/>
              </p:ext>
            </p:extLst>
          </p:nvPr>
        </p:nvGraphicFramePr>
        <p:xfrm>
          <a:off x="1207978" y="2060848"/>
          <a:ext cx="6565900" cy="3638550"/>
        </p:xfrm>
        <a:graphic>
          <a:graphicData uri="http://schemas.openxmlformats.org/drawingml/2006/table">
            <a:tbl>
              <a:tblPr/>
              <a:tblGrid>
                <a:gridCol w="1477039"/>
                <a:gridCol w="1477039"/>
                <a:gridCol w="911610"/>
                <a:gridCol w="1003925"/>
                <a:gridCol w="1003925"/>
                <a:gridCol w="692362"/>
              </a:tblGrid>
              <a:tr h="190500">
                <a:tc rowSpan="2" gridSpan="2">
                  <a:txBody>
                    <a:bodyPr/>
                    <a:lstStyle/>
                    <a:p>
                      <a:pPr algn="ctr" fontAlgn="ctr"/>
                      <a:r>
                        <a:rPr lang="fr-FR" sz="1800" b="0" i="0" u="none" strike="noStrike" dirty="0">
                          <a:solidFill>
                            <a:srgbClr val="000000"/>
                          </a:solidFill>
                          <a:effectLst/>
                          <a:latin typeface="Arial"/>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hMerge="1">
                  <a:txBody>
                    <a:bodyPr/>
                    <a:lstStyle/>
                    <a:p>
                      <a:endParaRPr lang="fr-FR"/>
                    </a:p>
                  </a:txBody>
                  <a:tcPr/>
                </a:tc>
                <a:tc gridSpan="2">
                  <a:txBody>
                    <a:bodyPr/>
                    <a:lstStyle/>
                    <a:p>
                      <a:pPr algn="ctr" rtl="0" fontAlgn="ctr"/>
                      <a:r>
                        <a:rPr lang="fr-FR" sz="1100" b="1" i="0" u="none" strike="noStrike" dirty="0">
                          <a:solidFill>
                            <a:srgbClr val="FFFFFF"/>
                          </a:solidFill>
                          <a:effectLst/>
                          <a:latin typeface="Calibri"/>
                        </a:rPr>
                        <a:t>Déclaré bilan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gridSpan="2">
                  <a:txBody>
                    <a:bodyPr/>
                    <a:lstStyle/>
                    <a:p>
                      <a:pPr algn="ctr" rtl="0" fontAlgn="ctr"/>
                      <a:r>
                        <a:rPr lang="fr-FR" sz="1100" b="1" i="0" u="none" strike="noStrike" dirty="0">
                          <a:solidFill>
                            <a:srgbClr val="FFFFFF"/>
                          </a:solidFill>
                          <a:effectLst/>
                          <a:latin typeface="Calibri"/>
                        </a:rPr>
                        <a:t>Retenu CSF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r>
              <a:tr h="571500">
                <a:tc gridSpan="2" vMerge="1">
                  <a:txBody>
                    <a:bodyPr/>
                    <a:lstStyle/>
                    <a:p>
                      <a:endParaRPr lang="fr-FR"/>
                    </a:p>
                  </a:txBody>
                  <a:tcPr/>
                </a:tc>
                <a:tc hMerge="1" vMerge="1">
                  <a:txBody>
                    <a:bodyPr/>
                    <a:lstStyle/>
                    <a:p>
                      <a:endParaRPr lang="fr-FR"/>
                    </a:p>
                  </a:txBody>
                  <a:tcPr/>
                </a:tc>
                <a:tc>
                  <a:txBody>
                    <a:bodyPr/>
                    <a:lstStyle/>
                    <a:p>
                      <a:pPr algn="ctr" rtl="0" fontAlgn="ctr"/>
                      <a:r>
                        <a:rPr lang="fr-FR" sz="1100" b="1" i="0" u="none" strike="noStrike" dirty="0">
                          <a:solidFill>
                            <a:srgbClr val="FFFFFF"/>
                          </a:solidFill>
                          <a:effectLst/>
                          <a:latin typeface="Calibri"/>
                        </a:rPr>
                        <a:t>Nombre de dossiers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1100" b="1" i="0" u="none" strike="noStrike" dirty="0">
                          <a:solidFill>
                            <a:srgbClr val="FFFFFF"/>
                          </a:solidFill>
                          <a:effectLst/>
                          <a:latin typeface="Calibri"/>
                        </a:rPr>
                        <a:t>Montant</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1100" b="1" i="0" u="none" strike="noStrike" dirty="0">
                          <a:solidFill>
                            <a:srgbClr val="FFFFFF"/>
                          </a:solidFill>
                          <a:effectLst/>
                          <a:latin typeface="Calibri"/>
                        </a:rPr>
                        <a:t>Montant</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1100" b="1" i="0" u="none" strike="noStrike" dirty="0">
                          <a:solidFill>
                            <a:srgbClr val="FFFFFF"/>
                          </a:solidFill>
                          <a:effectLst/>
                          <a:latin typeface="Calibri"/>
                        </a:rPr>
                        <a:t>Taux rejet </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BACC6"/>
                    </a:solidFill>
                  </a:tcPr>
                </a:tc>
              </a:tr>
              <a:tr h="190500">
                <a:tc rowSpan="13">
                  <a:txBody>
                    <a:bodyPr/>
                    <a:lstStyle/>
                    <a:p>
                      <a:pPr algn="ctr" rtl="0" fontAlgn="ctr"/>
                      <a:r>
                        <a:rPr lang="fr-FR" sz="1000" b="0" i="0" u="none" strike="noStrike" dirty="0">
                          <a:solidFill>
                            <a:srgbClr val="000000"/>
                          </a:solidFill>
                          <a:effectLst/>
                          <a:latin typeface="Arial"/>
                        </a:rPr>
                        <a:t>OI</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fr-FR" sz="1000" b="0" i="0" u="none" strike="noStrike" dirty="0">
                          <a:solidFill>
                            <a:srgbClr val="000000"/>
                          </a:solidFill>
                          <a:effectLst/>
                          <a:latin typeface="Arial"/>
                        </a:rPr>
                        <a:t>CD06 SG1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5 153 298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          4 916 761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4,59%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90500">
                <a:tc vMerge="1">
                  <a:txBody>
                    <a:bodyPr/>
                    <a:lstStyle/>
                    <a:p>
                      <a:endParaRPr lang="fr-FR"/>
                    </a:p>
                  </a:txBody>
                  <a:tcPr/>
                </a:tc>
                <a:tc>
                  <a:txBody>
                    <a:bodyPr/>
                    <a:lstStyle/>
                    <a:p>
                      <a:pPr algn="l" rtl="0" fontAlgn="ctr"/>
                      <a:r>
                        <a:rPr lang="fr-FR" sz="1000" b="0" i="0" u="none" strike="noStrike" dirty="0">
                          <a:solidFill>
                            <a:srgbClr val="000000"/>
                          </a:solidFill>
                          <a:effectLst/>
                          <a:latin typeface="Arial"/>
                        </a:rPr>
                        <a:t>CD06 SG2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4 074 876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          3 961 671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2,78%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xBody>
                    <a:bodyPr/>
                    <a:lstStyle/>
                    <a:p>
                      <a:endParaRPr lang="fr-FR"/>
                    </a:p>
                  </a:txBody>
                  <a:tcPr/>
                </a:tc>
                <a:tc>
                  <a:txBody>
                    <a:bodyPr/>
                    <a:lstStyle/>
                    <a:p>
                      <a:pPr algn="l" rtl="0" fontAlgn="ctr"/>
                      <a:r>
                        <a:rPr lang="fr-FR" sz="1000" b="0" i="0" u="none" strike="noStrike" dirty="0">
                          <a:solidFill>
                            <a:srgbClr val="000000"/>
                          </a:solidFill>
                          <a:effectLst/>
                          <a:latin typeface="Arial"/>
                        </a:rPr>
                        <a:t>CD13 SG1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8 169 401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          7 038 633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13,84%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90500">
                <a:tc vMerge="1">
                  <a:txBody>
                    <a:bodyPr/>
                    <a:lstStyle/>
                    <a:p>
                      <a:endParaRPr lang="fr-FR"/>
                    </a:p>
                  </a:txBody>
                  <a:tcPr/>
                </a:tc>
                <a:tc>
                  <a:txBody>
                    <a:bodyPr/>
                    <a:lstStyle/>
                    <a:p>
                      <a:pPr algn="l" rtl="0" fontAlgn="ctr"/>
                      <a:r>
                        <a:rPr lang="fr-FR" sz="1000" b="0" i="0" u="none" strike="noStrike" dirty="0">
                          <a:solidFill>
                            <a:srgbClr val="000000"/>
                          </a:solidFill>
                          <a:effectLst/>
                          <a:latin typeface="Arial"/>
                        </a:rPr>
                        <a:t>CD13 SG2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2 090 661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          1 877 756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10,18%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xBody>
                    <a:bodyPr/>
                    <a:lstStyle/>
                    <a:p>
                      <a:endParaRPr lang="fr-FR"/>
                    </a:p>
                  </a:txBody>
                  <a:tcPr/>
                </a:tc>
                <a:tc>
                  <a:txBody>
                    <a:bodyPr/>
                    <a:lstStyle/>
                    <a:p>
                      <a:pPr algn="l" rtl="0" fontAlgn="ctr"/>
                      <a:r>
                        <a:rPr lang="fr-FR" sz="1000" b="0" i="0" u="none" strike="noStrike" dirty="0">
                          <a:solidFill>
                            <a:srgbClr val="000000"/>
                          </a:solidFill>
                          <a:effectLst/>
                          <a:latin typeface="Arial"/>
                        </a:rPr>
                        <a:t>CD83 - SG1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4 221 192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          3 756 799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11,00%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90500">
                <a:tc vMerge="1">
                  <a:txBody>
                    <a:bodyPr/>
                    <a:lstStyle/>
                    <a:p>
                      <a:endParaRPr lang="fr-FR"/>
                    </a:p>
                  </a:txBody>
                  <a:tcPr/>
                </a:tc>
                <a:tc>
                  <a:txBody>
                    <a:bodyPr/>
                    <a:lstStyle/>
                    <a:p>
                      <a:pPr algn="l" rtl="0" fontAlgn="ctr"/>
                      <a:r>
                        <a:rPr lang="fr-FR" sz="1000" b="0" i="0" u="none" strike="noStrike" dirty="0">
                          <a:solidFill>
                            <a:srgbClr val="000000"/>
                          </a:solidFill>
                          <a:effectLst/>
                          <a:latin typeface="Arial"/>
                        </a:rPr>
                        <a:t>CD83 - SG2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61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9 526 752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          8 994 089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5,59%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xBody>
                    <a:bodyPr/>
                    <a:lstStyle/>
                    <a:p>
                      <a:endParaRPr lang="fr-FR"/>
                    </a:p>
                  </a:txBody>
                  <a:tcPr/>
                </a:tc>
                <a:tc>
                  <a:txBody>
                    <a:bodyPr/>
                    <a:lstStyle/>
                    <a:p>
                      <a:pPr algn="l" rtl="0" fontAlgn="ctr"/>
                      <a:r>
                        <a:rPr lang="fr-FR" sz="1000" b="0" i="0" u="none" strike="noStrike" dirty="0">
                          <a:solidFill>
                            <a:srgbClr val="000000"/>
                          </a:solidFill>
                          <a:effectLst/>
                          <a:latin typeface="Arial"/>
                        </a:rPr>
                        <a:t>CD83 - SG3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291 533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             286 588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1,70%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xBody>
                    <a:bodyPr/>
                    <a:lstStyle/>
                    <a:p>
                      <a:endParaRPr lang="fr-FR"/>
                    </a:p>
                  </a:txBody>
                  <a:tcPr/>
                </a:tc>
                <a:tc>
                  <a:txBody>
                    <a:bodyPr/>
                    <a:lstStyle/>
                    <a:p>
                      <a:pPr algn="l" rtl="0" fontAlgn="ctr"/>
                      <a:r>
                        <a:rPr lang="fr-FR" sz="1000" b="0" i="0" u="none" strike="noStrike" dirty="0">
                          <a:solidFill>
                            <a:srgbClr val="000000"/>
                          </a:solidFill>
                          <a:effectLst/>
                          <a:latin typeface="Arial"/>
                        </a:rPr>
                        <a:t>CD84 SG1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37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5 744 954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          5 330 210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7,22%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90500">
                <a:tc vMerge="1">
                  <a:txBody>
                    <a:bodyPr/>
                    <a:lstStyle/>
                    <a:p>
                      <a:endParaRPr lang="fr-FR"/>
                    </a:p>
                  </a:txBody>
                  <a:tcPr/>
                </a:tc>
                <a:tc>
                  <a:txBody>
                    <a:bodyPr/>
                    <a:lstStyle/>
                    <a:p>
                      <a:pPr algn="l" rtl="0" fontAlgn="ctr"/>
                      <a:r>
                        <a:rPr lang="fr-FR" sz="1000" b="0" i="0" u="none" strike="noStrike" dirty="0">
                          <a:solidFill>
                            <a:srgbClr val="000000"/>
                          </a:solidFill>
                          <a:effectLst/>
                          <a:latin typeface="Arial"/>
                        </a:rPr>
                        <a:t>CD84 SG2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1 286 842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          1 240 662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3,59%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xBody>
                    <a:bodyPr/>
                    <a:lstStyle/>
                    <a:p>
                      <a:endParaRPr lang="fr-FR"/>
                    </a:p>
                  </a:txBody>
                  <a:tcPr/>
                </a:tc>
                <a:tc>
                  <a:txBody>
                    <a:bodyPr/>
                    <a:lstStyle/>
                    <a:p>
                      <a:pPr algn="l" rtl="0" fontAlgn="ctr"/>
                      <a:r>
                        <a:rPr lang="fr-FR" sz="1000" b="0" i="0" u="none" strike="noStrike" dirty="0">
                          <a:solidFill>
                            <a:srgbClr val="000000"/>
                          </a:solidFill>
                          <a:effectLst/>
                          <a:latin typeface="Arial"/>
                        </a:rPr>
                        <a:t>MAMP SG1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6 169 972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          6 074 778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1,54%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90500">
                <a:tc vMerge="1">
                  <a:txBody>
                    <a:bodyPr/>
                    <a:lstStyle/>
                    <a:p>
                      <a:endParaRPr lang="fr-FR"/>
                    </a:p>
                  </a:txBody>
                  <a:tcPr/>
                </a:tc>
                <a:tc>
                  <a:txBody>
                    <a:bodyPr/>
                    <a:lstStyle/>
                    <a:p>
                      <a:pPr algn="l" rtl="0" fontAlgn="ctr"/>
                      <a:r>
                        <a:rPr lang="fr-FR" sz="1000" b="0" i="0" u="none" strike="noStrike" dirty="0">
                          <a:solidFill>
                            <a:srgbClr val="000000"/>
                          </a:solidFill>
                          <a:effectLst/>
                          <a:latin typeface="Arial"/>
                        </a:rPr>
                        <a:t>MAMP SG2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29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5 142 070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          5 058 114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1,63%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xBody>
                    <a:bodyPr/>
                    <a:lstStyle/>
                    <a:p>
                      <a:endParaRPr lang="fr-FR"/>
                    </a:p>
                  </a:txBody>
                  <a:tcPr/>
                </a:tc>
                <a:tc>
                  <a:txBody>
                    <a:bodyPr/>
                    <a:lstStyle/>
                    <a:p>
                      <a:pPr algn="l" rtl="0" fontAlgn="ctr"/>
                      <a:r>
                        <a:rPr lang="fr-FR" sz="1000" b="0" i="0" u="none" strike="noStrike" dirty="0">
                          <a:solidFill>
                            <a:srgbClr val="000000"/>
                          </a:solidFill>
                          <a:effectLst/>
                          <a:latin typeface="Arial"/>
                        </a:rPr>
                        <a:t>MNCA SG1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1 960 721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          1 935 324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rtl="0" fontAlgn="ctr"/>
                      <a:r>
                        <a:rPr lang="fr-FR" sz="1000" b="0" i="0" u="none" strike="noStrike" dirty="0">
                          <a:solidFill>
                            <a:srgbClr val="000000"/>
                          </a:solidFill>
                          <a:effectLst/>
                          <a:latin typeface="Arial"/>
                        </a:rPr>
                        <a:t>1,30%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190500">
                <a:tc vMerge="1">
                  <a:txBody>
                    <a:bodyPr/>
                    <a:lstStyle/>
                    <a:p>
                      <a:endParaRPr lang="fr-FR"/>
                    </a:p>
                  </a:txBody>
                  <a:tcPr/>
                </a:tc>
                <a:tc>
                  <a:txBody>
                    <a:bodyPr/>
                    <a:lstStyle/>
                    <a:p>
                      <a:pPr algn="l" rtl="0" fontAlgn="ctr"/>
                      <a:r>
                        <a:rPr lang="fr-FR" sz="1000" b="0" i="0" u="none" strike="noStrike" dirty="0">
                          <a:solidFill>
                            <a:srgbClr val="000000"/>
                          </a:solidFill>
                          <a:effectLst/>
                          <a:latin typeface="Arial"/>
                        </a:rPr>
                        <a:t>MNCA SG2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1 002 900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          1 002 899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025">
                <a:tc>
                  <a:txBody>
                    <a:bodyPr/>
                    <a:lstStyle/>
                    <a:p>
                      <a:pPr algn="ctr" rtl="0" fontAlgn="ctr"/>
                      <a:r>
                        <a:rPr lang="fr-FR" sz="1000" b="0" i="0" u="none" strike="noStrike" dirty="0">
                          <a:solidFill>
                            <a:srgbClr val="000000"/>
                          </a:solidFill>
                          <a:effectLst/>
                          <a:latin typeface="Arial"/>
                        </a:rPr>
                        <a:t>Etat</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fr-FR" sz="1000" b="0" i="0" u="none" strike="noStrike" dirty="0">
                          <a:solidFill>
                            <a:srgbClr val="000000"/>
                          </a:solidFill>
                          <a:effectLst/>
                          <a:latin typeface="Arial"/>
                        </a:rPr>
                        <a:t>DREETS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5 538 327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          4 980 444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ctr"/>
                      <a:r>
                        <a:rPr lang="fr-FR" sz="1000" b="0" i="0" u="none" strike="noStrike" dirty="0">
                          <a:solidFill>
                            <a:srgbClr val="000000"/>
                          </a:solidFill>
                          <a:effectLst/>
                          <a:latin typeface="Arial"/>
                        </a:rPr>
                        <a:t>10,07%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025">
                <a:tc>
                  <a:txBody>
                    <a:bodyPr/>
                    <a:lstStyle/>
                    <a:p>
                      <a:pPr algn="l" rtl="0" fontAlgn="ctr"/>
                      <a:r>
                        <a:rPr lang="fr-FR" sz="1100" b="1" i="0" u="none" strike="noStrike" dirty="0">
                          <a:solidFill>
                            <a:srgbClr val="FFFFFF"/>
                          </a:solidFill>
                          <a:effectLst/>
                          <a:latin typeface="Calibri"/>
                        </a:rPr>
                        <a:t>Total </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l" rtl="0" fontAlgn="ctr"/>
                      <a:r>
                        <a:rPr lang="fr-FR" sz="1100" b="1" i="0" u="none" strike="noStrike" dirty="0">
                          <a:solidFill>
                            <a:srgbClr val="FFFFFF"/>
                          </a:solidFill>
                          <a:effectLst/>
                          <a:latin typeface="Calibri"/>
                        </a:rPr>
                        <a:t> </a:t>
                      </a:r>
                    </a:p>
                  </a:txBody>
                  <a:tcPr marL="9525" marR="9525" marT="9525"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rtl="0" fontAlgn="ctr"/>
                      <a:r>
                        <a:rPr lang="fr-FR" sz="1100" b="1" i="0" u="none" strike="noStrike" dirty="0">
                          <a:solidFill>
                            <a:srgbClr val="FFFFFF"/>
                          </a:solidFill>
                          <a:effectLst/>
                          <a:latin typeface="Calibri"/>
                        </a:rPr>
                        <a:t>355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rtl="0" fontAlgn="ctr"/>
                      <a:r>
                        <a:rPr lang="fr-FR" sz="1100" b="1" i="0" u="none" strike="noStrike" dirty="0">
                          <a:solidFill>
                            <a:srgbClr val="FFFFFF"/>
                          </a:solidFill>
                          <a:effectLst/>
                          <a:latin typeface="Calibri"/>
                        </a:rPr>
                        <a:t>60 373 498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rtl="0" fontAlgn="ctr"/>
                      <a:r>
                        <a:rPr lang="fr-FR" sz="1100" b="1" i="0" u="none" strike="noStrike" dirty="0">
                          <a:solidFill>
                            <a:srgbClr val="FFFFFF"/>
                          </a:solidFill>
                          <a:effectLst/>
                          <a:latin typeface="Calibri"/>
                        </a:rPr>
                        <a:t>56 454 726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c>
                  <a:txBody>
                    <a:bodyPr/>
                    <a:lstStyle/>
                    <a:p>
                      <a:pPr algn="r" rtl="0" fontAlgn="ctr"/>
                      <a:r>
                        <a:rPr lang="fr-FR" sz="1100" b="1" i="0" u="none" strike="noStrike" dirty="0">
                          <a:solidFill>
                            <a:srgbClr val="FFFFFF"/>
                          </a:solidFill>
                          <a:effectLst/>
                          <a:latin typeface="Calibri"/>
                        </a:rPr>
                        <a:t>6,49%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95959"/>
                    </a:solidFill>
                  </a:tcPr>
                </a:tc>
              </a:tr>
            </a:tbl>
          </a:graphicData>
        </a:graphic>
      </p:graphicFrame>
    </p:spTree>
    <p:extLst>
      <p:ext uri="{BB962C8B-B14F-4D97-AF65-F5344CB8AC3E}">
        <p14:creationId xmlns:p14="http://schemas.microsoft.com/office/powerpoint/2010/main" val="80551602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611560" y="836714"/>
            <a:ext cx="8229600" cy="477054"/>
          </a:xfrm>
          <a:noFill/>
        </p:spPr>
        <p:txBody>
          <a:bodyPr wrap="square" rtlCol="0">
            <a:spAutoFit/>
          </a:bodyPr>
          <a:lstStyle/>
          <a:p>
            <a:r>
              <a:rPr lang="fr-FR" sz="2500" b="1" spc="-50" dirty="0">
                <a:solidFill>
                  <a:srgbClr val="009999"/>
                </a:solidFill>
                <a:latin typeface="+mn-lt"/>
                <a:ea typeface="+mn-ea"/>
                <a:cs typeface="+mn-cs"/>
              </a:rPr>
              <a:t>AXE </a:t>
            </a:r>
            <a:r>
              <a:rPr lang="fr-FR" sz="2500" b="1" spc="-50" dirty="0" smtClean="0">
                <a:solidFill>
                  <a:srgbClr val="009999"/>
                </a:solidFill>
                <a:latin typeface="+mn-lt"/>
                <a:ea typeface="+mn-ea"/>
                <a:cs typeface="+mn-cs"/>
              </a:rPr>
              <a:t>3: Estimation des sous-réalisation et du FSE récupérable</a:t>
            </a:r>
            <a:endParaRPr lang="fr-FR" sz="2000" b="1" i="1" spc="-50" dirty="0">
              <a:solidFill>
                <a:srgbClr val="009999"/>
              </a:solidFill>
            </a:endParaRPr>
          </a:p>
        </p:txBody>
      </p:sp>
      <p:graphicFrame>
        <p:nvGraphicFramePr>
          <p:cNvPr id="8" name="Tableau 7"/>
          <p:cNvGraphicFramePr>
            <a:graphicFrameLocks noGrp="1"/>
          </p:cNvGraphicFramePr>
          <p:nvPr>
            <p:extLst>
              <p:ext uri="{D42A27DB-BD31-4B8C-83A1-F6EECF244321}">
                <p14:modId xmlns:p14="http://schemas.microsoft.com/office/powerpoint/2010/main" val="83412626"/>
              </p:ext>
            </p:extLst>
          </p:nvPr>
        </p:nvGraphicFramePr>
        <p:xfrm>
          <a:off x="467544" y="1484785"/>
          <a:ext cx="8280920" cy="2871055"/>
        </p:xfrm>
        <a:graphic>
          <a:graphicData uri="http://schemas.openxmlformats.org/drawingml/2006/table">
            <a:tbl>
              <a:tblPr/>
              <a:tblGrid>
                <a:gridCol w="6017559"/>
                <a:gridCol w="2263361"/>
              </a:tblGrid>
              <a:tr h="142705">
                <a:tc gridSpan="2">
                  <a:txBody>
                    <a:bodyPr/>
                    <a:lstStyle/>
                    <a:p>
                      <a:pPr algn="ctr" fontAlgn="b"/>
                      <a:r>
                        <a:rPr lang="fr-FR" sz="1100" b="1" i="0" u="none" strike="noStrike" dirty="0">
                          <a:solidFill>
                            <a:srgbClr val="FFFFFF"/>
                          </a:solidFill>
                          <a:effectLst/>
                          <a:latin typeface="Calibri"/>
                        </a:rPr>
                        <a:t>TOTAL Axe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fr-FR"/>
                    </a:p>
                  </a:txBody>
                  <a:tcPr/>
                </a:tc>
              </a:tr>
              <a:tr h="258295">
                <a:tc>
                  <a:txBody>
                    <a:bodyPr/>
                    <a:lstStyle/>
                    <a:p>
                      <a:pPr algn="l" fontAlgn="b"/>
                      <a:r>
                        <a:rPr lang="fr-FR" sz="1100" b="0" i="0" u="none" strike="noStrike" dirty="0">
                          <a:solidFill>
                            <a:srgbClr val="000000"/>
                          </a:solidFill>
                          <a:effectLst/>
                          <a:latin typeface="Calibri"/>
                        </a:rPr>
                        <a:t>Opérations terminées : Conventionné</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dirty="0">
                          <a:solidFill>
                            <a:srgbClr val="000000"/>
                          </a:solidFill>
                          <a:effectLst/>
                          <a:latin typeface="Calibri"/>
                        </a:rPr>
                        <a:t>                              54 488 764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295">
                <a:tc>
                  <a:txBody>
                    <a:bodyPr/>
                    <a:lstStyle/>
                    <a:p>
                      <a:pPr algn="l" fontAlgn="b"/>
                      <a:r>
                        <a:rPr lang="fr-FR" sz="1100" b="0" i="0" u="none" strike="noStrike" dirty="0">
                          <a:solidFill>
                            <a:srgbClr val="000000"/>
                          </a:solidFill>
                          <a:effectLst/>
                          <a:latin typeface="Calibri"/>
                        </a:rPr>
                        <a:t>Opérations terminées : Déclaré</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dirty="0">
                          <a:solidFill>
                            <a:srgbClr val="000000"/>
                          </a:solidFill>
                          <a:effectLst/>
                          <a:latin typeface="Calibri"/>
                        </a:rPr>
                        <a:t>                              47 180 804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295">
                <a:tc>
                  <a:txBody>
                    <a:bodyPr/>
                    <a:lstStyle/>
                    <a:p>
                      <a:pPr algn="l" fontAlgn="b"/>
                      <a:r>
                        <a:rPr lang="fr-FR" sz="1100" b="0" i="0" u="none" strike="noStrike" dirty="0">
                          <a:solidFill>
                            <a:srgbClr val="000000"/>
                          </a:solidFill>
                          <a:effectLst/>
                          <a:latin typeface="Calibri"/>
                        </a:rPr>
                        <a:t>Opérations terminées : Sous réalisation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dirty="0">
                          <a:solidFill>
                            <a:srgbClr val="000000"/>
                          </a:solidFill>
                          <a:effectLst/>
                          <a:latin typeface="Calibri"/>
                        </a:rPr>
                        <a:t>                                7 307 959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295">
                <a:tc>
                  <a:txBody>
                    <a:bodyPr/>
                    <a:lstStyle/>
                    <a:p>
                      <a:pPr algn="l" fontAlgn="b"/>
                      <a:r>
                        <a:rPr lang="fr-FR" sz="1100" b="0" i="0" u="none" strike="noStrike" dirty="0">
                          <a:solidFill>
                            <a:srgbClr val="000000"/>
                          </a:solidFill>
                          <a:effectLst/>
                          <a:latin typeface="Calibri"/>
                        </a:rPr>
                        <a:t>Opérations terminées : Rejet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dirty="0">
                          <a:solidFill>
                            <a:srgbClr val="000000"/>
                          </a:solidFill>
                          <a:effectLst/>
                          <a:latin typeface="Calibri"/>
                        </a:rPr>
                        <a:t>                                3 178 184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295">
                <a:tc>
                  <a:txBody>
                    <a:bodyPr/>
                    <a:lstStyle/>
                    <a:p>
                      <a:pPr algn="l" fontAlgn="b"/>
                      <a:r>
                        <a:rPr lang="fr-FR" sz="1100" b="0" i="0" u="none" strike="noStrike" dirty="0">
                          <a:solidFill>
                            <a:srgbClr val="000000"/>
                          </a:solidFill>
                          <a:effectLst/>
                          <a:latin typeface="Calibri"/>
                        </a:rPr>
                        <a:t>Opérations en cours : Rejet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dirty="0">
                          <a:solidFill>
                            <a:srgbClr val="000000"/>
                          </a:solidFill>
                          <a:effectLst/>
                          <a:latin typeface="Calibri"/>
                        </a:rPr>
                        <a:t>                                    343 171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295">
                <a:tc>
                  <a:txBody>
                    <a:bodyPr/>
                    <a:lstStyle/>
                    <a:p>
                      <a:pPr algn="l" fontAlgn="b"/>
                      <a:r>
                        <a:rPr lang="fr-FR" sz="1100" b="0" i="0" u="none" strike="noStrike" dirty="0">
                          <a:solidFill>
                            <a:srgbClr val="000000"/>
                          </a:solidFill>
                          <a:effectLst/>
                          <a:latin typeface="Calibri"/>
                        </a:rPr>
                        <a:t>Opérations terminées : BF déposé mais non certifié : sous réalisation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dirty="0">
                          <a:solidFill>
                            <a:srgbClr val="000000"/>
                          </a:solidFill>
                          <a:effectLst/>
                          <a:latin typeface="Calibri"/>
                        </a:rPr>
                        <a:t>                                1 651 080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8295">
                <a:tc>
                  <a:txBody>
                    <a:bodyPr/>
                    <a:lstStyle/>
                    <a:p>
                      <a:pPr algn="l" fontAlgn="b"/>
                      <a:r>
                        <a:rPr lang="fr-FR" sz="1100" b="0" i="0" u="none" strike="noStrike" dirty="0">
                          <a:solidFill>
                            <a:srgbClr val="000000"/>
                          </a:solidFill>
                          <a:effectLst/>
                          <a:latin typeface="Calibri"/>
                        </a:rPr>
                        <a:t>Total strictement récupéré</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l" fontAlgn="b"/>
                      <a:r>
                        <a:rPr lang="fr-FR" sz="1100" b="0" i="0" u="none" strike="noStrike" dirty="0">
                          <a:solidFill>
                            <a:srgbClr val="000000"/>
                          </a:solidFill>
                          <a:effectLst/>
                          <a:latin typeface="Calibri"/>
                        </a:rPr>
                        <a:t>                              12 480 395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r>
              <a:tr h="142705">
                <a:tc>
                  <a:txBody>
                    <a:bodyPr/>
                    <a:lstStyle/>
                    <a:p>
                      <a:pPr algn="l" fontAlgn="b"/>
                      <a:r>
                        <a:rPr lang="fr-FR" sz="1100" b="0" i="0" u="none" strike="noStrike" dirty="0">
                          <a:solidFill>
                            <a:srgbClr val="000000"/>
                          </a:solidFill>
                          <a:effectLst/>
                          <a:latin typeface="Calibri"/>
                        </a:rPr>
                        <a:t>Taux de sous-réalisation déclaré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rgbClr val="000000"/>
                          </a:solidFill>
                          <a:effectLst/>
                          <a:latin typeface="Calibri"/>
                        </a:rPr>
                        <a:t>12,98%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2705">
                <a:tc>
                  <a:txBody>
                    <a:bodyPr/>
                    <a:lstStyle/>
                    <a:p>
                      <a:pPr algn="l" fontAlgn="b"/>
                      <a:r>
                        <a:rPr lang="fr-FR" sz="1100" b="0" i="0" u="none" strike="noStrike" dirty="0">
                          <a:solidFill>
                            <a:srgbClr val="000000"/>
                          </a:solidFill>
                          <a:effectLst/>
                          <a:latin typeface="Calibri"/>
                        </a:rPr>
                        <a:t>Taux de rejet après contrôle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rgbClr val="000000"/>
                          </a:solidFill>
                          <a:effectLst/>
                          <a:latin typeface="Calibri"/>
                        </a:rPr>
                        <a:t>5,55%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2705">
                <a:tc>
                  <a:txBody>
                    <a:bodyPr/>
                    <a:lstStyle/>
                    <a:p>
                      <a:pPr algn="l" fontAlgn="b"/>
                      <a:r>
                        <a:rPr lang="fr-FR" sz="110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2705">
                <a:tc>
                  <a:txBody>
                    <a:bodyPr/>
                    <a:lstStyle/>
                    <a:p>
                      <a:pPr algn="l" fontAlgn="b"/>
                      <a:r>
                        <a:rPr lang="fr-FR" sz="1100" b="0" i="0" u="none" strike="noStrike" dirty="0">
                          <a:solidFill>
                            <a:srgbClr val="000000"/>
                          </a:solidFill>
                          <a:effectLst/>
                          <a:latin typeface="Calibri"/>
                        </a:rPr>
                        <a:t>Maquette résiduelle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dirty="0">
                          <a:solidFill>
                            <a:srgbClr val="000000"/>
                          </a:solidFill>
                          <a:effectLst/>
                          <a:latin typeface="Calibri"/>
                        </a:rPr>
                        <a:t>-                            30 985 026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2705">
                <a:tc>
                  <a:txBody>
                    <a:bodyPr/>
                    <a:lstStyle/>
                    <a:p>
                      <a:pPr algn="l" fontAlgn="b"/>
                      <a:r>
                        <a:rPr lang="fr-FR" sz="1100" b="1" i="0" u="none" strike="noStrike" dirty="0">
                          <a:solidFill>
                            <a:srgbClr val="000000"/>
                          </a:solidFill>
                          <a:effectLst/>
                          <a:latin typeface="Calibri"/>
                        </a:rPr>
                        <a:t>Maquette résiduelle + sous-réalisation connue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c>
                  <a:txBody>
                    <a:bodyPr/>
                    <a:lstStyle/>
                    <a:p>
                      <a:pPr algn="l" fontAlgn="b"/>
                      <a:r>
                        <a:rPr lang="fr-FR" sz="1100" b="1" i="0" u="none" strike="noStrike" dirty="0">
                          <a:solidFill>
                            <a:srgbClr val="000000"/>
                          </a:solidFill>
                          <a:effectLst/>
                          <a:latin typeface="Calibri"/>
                        </a:rPr>
                        <a:t>-                            18 504 630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A6A6"/>
                    </a:solidFill>
                  </a:tcPr>
                </a:tc>
              </a:tr>
            </a:tbl>
          </a:graphicData>
        </a:graphic>
      </p:graphicFrame>
      <p:graphicFrame>
        <p:nvGraphicFramePr>
          <p:cNvPr id="12" name="Tableau 11"/>
          <p:cNvGraphicFramePr>
            <a:graphicFrameLocks noGrp="1"/>
          </p:cNvGraphicFramePr>
          <p:nvPr>
            <p:extLst>
              <p:ext uri="{D42A27DB-BD31-4B8C-83A1-F6EECF244321}">
                <p14:modId xmlns:p14="http://schemas.microsoft.com/office/powerpoint/2010/main" val="4111596157"/>
              </p:ext>
            </p:extLst>
          </p:nvPr>
        </p:nvGraphicFramePr>
        <p:xfrm>
          <a:off x="467544" y="4509120"/>
          <a:ext cx="8280920" cy="1487805"/>
        </p:xfrm>
        <a:graphic>
          <a:graphicData uri="http://schemas.openxmlformats.org/drawingml/2006/table">
            <a:tbl>
              <a:tblPr/>
              <a:tblGrid>
                <a:gridCol w="5976664"/>
                <a:gridCol w="2304256"/>
              </a:tblGrid>
              <a:tr h="190500">
                <a:tc>
                  <a:txBody>
                    <a:bodyPr/>
                    <a:lstStyle/>
                    <a:p>
                      <a:pPr algn="l" fontAlgn="b"/>
                      <a:r>
                        <a:rPr lang="fr-FR" sz="1100" b="0" i="0" u="none" strike="noStrike" dirty="0">
                          <a:solidFill>
                            <a:srgbClr val="000000"/>
                          </a:solidFill>
                          <a:effectLst/>
                          <a:latin typeface="Calibri"/>
                        </a:rPr>
                        <a:t>Reste à déclarer (total conventionné+ potentiel - conventionné des opérations terminées  - déclaré des opérations en cours)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rgbClr val="000000"/>
                          </a:solidFill>
                          <a:effectLst/>
                          <a:latin typeface="Calibri"/>
                        </a:rPr>
                        <a:t>               63 742 682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fr-FR" sz="1100" b="0" i="0" u="none" strike="noStrike" dirty="0">
                          <a:solidFill>
                            <a:srgbClr val="000000"/>
                          </a:solidFill>
                          <a:effectLst/>
                          <a:latin typeface="Calibri"/>
                        </a:rPr>
                        <a:t>Application taux de sous-réalisation des opérations terminées certifiées ou non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rgbClr val="000000"/>
                          </a:solidFill>
                          <a:effectLst/>
                          <a:latin typeface="Calibri"/>
                        </a:rPr>
                        <a:t>                 8 274 741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fr-FR" sz="1100" b="0" i="0" u="none" strike="noStrike" dirty="0">
                          <a:solidFill>
                            <a:srgbClr val="000000"/>
                          </a:solidFill>
                          <a:effectLst/>
                          <a:latin typeface="Calibri"/>
                        </a:rPr>
                        <a:t>Estimation bilans à venir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rgbClr val="000000"/>
                          </a:solidFill>
                          <a:effectLst/>
                          <a:latin typeface="Calibri"/>
                        </a:rPr>
                        <a:t>               55 467 941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fr-FR" sz="1100" b="0" i="0" u="none" strike="noStrike" dirty="0">
                          <a:solidFill>
                            <a:srgbClr val="000000"/>
                          </a:solidFill>
                          <a:effectLst/>
                          <a:latin typeface="Calibri"/>
                        </a:rPr>
                        <a:t>Application taux de rejet constaté</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rgbClr val="000000"/>
                          </a:solidFill>
                          <a:effectLst/>
                          <a:latin typeface="Calibri"/>
                        </a:rPr>
                        <a:t>                 3 478 239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fr-FR" sz="1100" b="0" i="0" u="none" strike="noStrike" dirty="0">
                          <a:solidFill>
                            <a:srgbClr val="000000"/>
                          </a:solidFill>
                          <a:effectLst/>
                          <a:latin typeface="Calibri"/>
                        </a:rPr>
                        <a:t>Total disponible estimé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rgbClr val="000000"/>
                          </a:solidFill>
                          <a:effectLst/>
                          <a:latin typeface="Calibri"/>
                        </a:rPr>
                        <a:t>               11 752 980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endParaRPr lang="fr-FR" sz="1100" b="0" i="0" u="none" strike="noStrike" dirty="0">
                        <a:solidFill>
                          <a:srgbClr val="000000"/>
                        </a:solidFill>
                        <a:effectLst/>
                        <a:latin typeface="Calibri"/>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endParaRPr lang="fr-FR" sz="1100" b="0" i="0" u="none" strike="noStrike" dirty="0">
                        <a:solidFill>
                          <a:srgbClr val="000000"/>
                        </a:solidFill>
                        <a:effectLst/>
                        <a:latin typeface="Calibri"/>
                      </a:endParaRPr>
                    </a:p>
                  </a:txBody>
                  <a:tcPr marL="9525" marR="9525" marT="9525"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fr-FR" sz="1100" b="0" i="0" u="none" strike="noStrike" dirty="0">
                          <a:solidFill>
                            <a:srgbClr val="000000"/>
                          </a:solidFill>
                          <a:effectLst/>
                          <a:latin typeface="Calibri"/>
                        </a:rPr>
                        <a:t>Disponible  (disponible + disponible estimé)</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solidFill>
                            <a:srgbClr val="000000"/>
                          </a:solidFill>
                          <a:effectLst/>
                          <a:latin typeface="Calibri"/>
                        </a:rPr>
                        <a:t>-                6 751 651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3" name="ZoneTexte 12"/>
          <p:cNvSpPr txBox="1"/>
          <p:nvPr/>
        </p:nvSpPr>
        <p:spPr>
          <a:xfrm>
            <a:off x="467545" y="6165304"/>
            <a:ext cx="8280920" cy="646331"/>
          </a:xfrm>
          <a:prstGeom prst="rect">
            <a:avLst/>
          </a:prstGeom>
          <a:noFill/>
        </p:spPr>
        <p:txBody>
          <a:bodyPr wrap="square" rtlCol="0">
            <a:spAutoFit/>
          </a:bodyPr>
          <a:lstStyle/>
          <a:p>
            <a:pPr algn="ctr"/>
            <a:r>
              <a:rPr lang="fr-FR" dirty="0" smtClean="0">
                <a:solidFill>
                  <a:srgbClr val="03706D"/>
                </a:solidFill>
              </a:rPr>
              <a:t>Avec un disponible estimé de près de -7 millions d’euros, un transfert entre axes de la maquette permettra de compenser la sur-programmation</a:t>
            </a:r>
            <a:endParaRPr lang="fr-FR" dirty="0">
              <a:solidFill>
                <a:srgbClr val="03706D"/>
              </a:solidFill>
            </a:endParaRPr>
          </a:p>
        </p:txBody>
      </p:sp>
    </p:spTree>
    <p:extLst>
      <p:ext uri="{BB962C8B-B14F-4D97-AF65-F5344CB8AC3E}">
        <p14:creationId xmlns:p14="http://schemas.microsoft.com/office/powerpoint/2010/main" val="62242536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0" name="Titre 1"/>
          <p:cNvSpPr>
            <a:spLocks noGrp="1"/>
          </p:cNvSpPr>
          <p:nvPr>
            <p:ph type="title"/>
          </p:nvPr>
        </p:nvSpPr>
        <p:spPr>
          <a:xfrm>
            <a:off x="539552" y="784446"/>
            <a:ext cx="8203790" cy="861774"/>
          </a:xfrm>
          <a:noFill/>
        </p:spPr>
        <p:txBody>
          <a:bodyPr wrap="square" rtlCol="0">
            <a:spAutoFit/>
          </a:bodyPr>
          <a:lstStyle/>
          <a:p>
            <a:r>
              <a:rPr lang="fr-FR" sz="2500" b="1" spc="-50" dirty="0" smtClean="0">
                <a:solidFill>
                  <a:srgbClr val="2A8686"/>
                </a:solidFill>
                <a:latin typeface="+mn-lt"/>
                <a:ea typeface="+mn-ea"/>
                <a:cs typeface="+mn-cs"/>
              </a:rPr>
              <a:t>Mise en œuvre du programme : indicateurs Axe 3</a:t>
            </a:r>
            <a:br>
              <a:rPr lang="fr-FR" sz="2500" b="1" spc="-50" dirty="0" smtClean="0">
                <a:solidFill>
                  <a:srgbClr val="2A8686"/>
                </a:solidFill>
                <a:latin typeface="+mn-lt"/>
                <a:ea typeface="+mn-ea"/>
                <a:cs typeface="+mn-cs"/>
              </a:rPr>
            </a:br>
            <a:endParaRPr lang="fr-FR" sz="2500" b="1" spc="-50" dirty="0">
              <a:solidFill>
                <a:srgbClr val="FF0000"/>
              </a:solidFill>
              <a:latin typeface="+mn-lt"/>
              <a:ea typeface="+mn-ea"/>
              <a:cs typeface="+mn-cs"/>
            </a:endParaRPr>
          </a:p>
        </p:txBody>
      </p:sp>
      <p:graphicFrame>
        <p:nvGraphicFramePr>
          <p:cNvPr id="2" name="Tableau 1"/>
          <p:cNvGraphicFramePr>
            <a:graphicFrameLocks noGrp="1"/>
          </p:cNvGraphicFramePr>
          <p:nvPr>
            <p:extLst>
              <p:ext uri="{D42A27DB-BD31-4B8C-83A1-F6EECF244321}">
                <p14:modId xmlns:p14="http://schemas.microsoft.com/office/powerpoint/2010/main" val="3076824637"/>
              </p:ext>
            </p:extLst>
          </p:nvPr>
        </p:nvGraphicFramePr>
        <p:xfrm>
          <a:off x="251520" y="1484784"/>
          <a:ext cx="8640960" cy="4217196"/>
        </p:xfrm>
        <a:graphic>
          <a:graphicData uri="http://schemas.openxmlformats.org/drawingml/2006/table">
            <a:tbl>
              <a:tblPr/>
              <a:tblGrid>
                <a:gridCol w="720080"/>
                <a:gridCol w="720080"/>
                <a:gridCol w="720080"/>
                <a:gridCol w="720080"/>
                <a:gridCol w="720080"/>
                <a:gridCol w="720080"/>
                <a:gridCol w="720080"/>
                <a:gridCol w="720080"/>
                <a:gridCol w="720080"/>
                <a:gridCol w="720080"/>
                <a:gridCol w="720080"/>
                <a:gridCol w="720080"/>
              </a:tblGrid>
              <a:tr h="324399">
                <a:tc>
                  <a:txBody>
                    <a:bodyPr/>
                    <a:lstStyle/>
                    <a:p>
                      <a:pPr algn="l" fontAlgn="ctr"/>
                      <a:r>
                        <a:rPr lang="fr-FR" sz="1600" b="0" i="0" u="none" strike="noStrike" dirty="0">
                          <a:solidFill>
                            <a:srgbClr val="000000"/>
                          </a:solidFill>
                          <a:effectLst/>
                          <a:latin typeface="Arial"/>
                        </a:rPr>
                        <a:t> </a:t>
                      </a:r>
                    </a:p>
                  </a:txBody>
                  <a:tcPr marL="8572" marR="8572" marT="857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l" rtl="0" fontAlgn="ctr"/>
                      <a:r>
                        <a:rPr lang="fr-FR" sz="1400" b="0" i="0" u="none" strike="noStrike" dirty="0">
                          <a:solidFill>
                            <a:srgbClr val="000000"/>
                          </a:solidFill>
                          <a:effectLst/>
                          <a:latin typeface="Arial"/>
                        </a:rPr>
                        <a:t> </a:t>
                      </a:r>
                    </a:p>
                  </a:txBody>
                  <a:tcPr marL="8572" marR="8572" marT="857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rtl="0" fontAlgn="ctr"/>
                      <a:r>
                        <a:rPr lang="fr-FR" sz="800" b="1" i="0" u="none" strike="noStrike" dirty="0">
                          <a:solidFill>
                            <a:srgbClr val="FFFFFF"/>
                          </a:solidFill>
                          <a:effectLst/>
                          <a:latin typeface="Calibri"/>
                        </a:rPr>
                        <a:t>Cibles conventionnées</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hMerge="1">
                  <a:txBody>
                    <a:bodyPr/>
                    <a:lstStyle/>
                    <a:p>
                      <a:endParaRPr lang="fr-FR"/>
                    </a:p>
                  </a:txBody>
                  <a:tcPr/>
                </a:tc>
                <a:tc gridSpan="3">
                  <a:txBody>
                    <a:bodyPr/>
                    <a:lstStyle/>
                    <a:p>
                      <a:pPr algn="ctr" rtl="0" fontAlgn="ctr"/>
                      <a:r>
                        <a:rPr lang="fr-FR" sz="800" b="1" i="0" u="none" strike="noStrike" dirty="0">
                          <a:solidFill>
                            <a:srgbClr val="FFFFFF"/>
                          </a:solidFill>
                          <a:effectLst/>
                          <a:latin typeface="Calibri"/>
                        </a:rPr>
                        <a:t>Chiffres atteints selon </a:t>
                      </a:r>
                      <a:r>
                        <a:rPr lang="fr-FR" sz="800" b="1" i="0" u="none" strike="noStrike" dirty="0" err="1">
                          <a:solidFill>
                            <a:srgbClr val="FFFFFF"/>
                          </a:solidFill>
                          <a:effectLst/>
                          <a:latin typeface="Calibri"/>
                        </a:rPr>
                        <a:t>BiMDFSE</a:t>
                      </a:r>
                      <a:endParaRPr lang="fr-FR" sz="800" b="1" i="0" u="none" strike="noStrike" dirty="0">
                        <a:solidFill>
                          <a:srgbClr val="FFFFFF"/>
                        </a:solidFill>
                        <a:effectLst/>
                        <a:latin typeface="Calibri"/>
                      </a:endParaRP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hMerge="1">
                  <a:txBody>
                    <a:bodyPr/>
                    <a:lstStyle/>
                    <a:p>
                      <a:endParaRPr lang="fr-FR"/>
                    </a:p>
                  </a:txBody>
                  <a:tcPr/>
                </a:tc>
                <a:tc gridSpan="3">
                  <a:txBody>
                    <a:bodyPr/>
                    <a:lstStyle/>
                    <a:p>
                      <a:pPr algn="ctr" rtl="0" fontAlgn="ctr"/>
                      <a:r>
                        <a:rPr lang="fr-FR" sz="800" b="1" i="0" u="none" strike="noStrike">
                          <a:solidFill>
                            <a:srgbClr val="FFFFFF"/>
                          </a:solidFill>
                          <a:effectLst/>
                          <a:latin typeface="Calibri"/>
                        </a:rPr>
                        <a:t>Écart de réalisation</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hMerge="1">
                  <a:txBody>
                    <a:bodyPr/>
                    <a:lstStyle/>
                    <a:p>
                      <a:endParaRPr lang="fr-FR"/>
                    </a:p>
                  </a:txBody>
                  <a:tcPr/>
                </a:tc>
                <a:tc>
                  <a:txBody>
                    <a:bodyPr/>
                    <a:lstStyle/>
                    <a:p>
                      <a:pPr algn="ctr" rtl="0" fontAlgn="ctr"/>
                      <a:r>
                        <a:rPr lang="fr-FR" sz="800" b="1" i="0" u="none" strike="noStrike">
                          <a:solidFill>
                            <a:srgbClr val="FFFFFF"/>
                          </a:solidFill>
                          <a:effectLst/>
                          <a:latin typeface="Calibri"/>
                        </a:rPr>
                        <a:t>% par rapport à la cible </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r h="481685">
                <a:tc>
                  <a:txBody>
                    <a:bodyPr/>
                    <a:lstStyle/>
                    <a:p>
                      <a:pPr algn="l" rtl="0" fontAlgn="ctr"/>
                      <a:r>
                        <a:rPr lang="fr-FR" sz="1400" b="0" i="0" u="none" strike="noStrike">
                          <a:solidFill>
                            <a:srgbClr val="000000"/>
                          </a:solidFill>
                          <a:effectLst/>
                          <a:latin typeface="Arial"/>
                        </a:rPr>
                        <a:t> </a:t>
                      </a:r>
                    </a:p>
                  </a:txBody>
                  <a:tcPr marL="8572" marR="8572" marT="8572"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rtl="0" fontAlgn="ctr"/>
                      <a:r>
                        <a:rPr lang="fr-FR" sz="1400" b="0" i="0" u="none" strike="noStrike">
                          <a:solidFill>
                            <a:srgbClr val="000000"/>
                          </a:solidFill>
                          <a:effectLst/>
                          <a:latin typeface="Arial"/>
                        </a:rPr>
                        <a:t> </a:t>
                      </a:r>
                    </a:p>
                  </a:txBody>
                  <a:tcPr marL="8572" marR="8572" marT="8572"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fontAlgn="ctr"/>
                      <a:r>
                        <a:rPr lang="fr-FR" sz="800" b="1" i="0" u="none" strike="noStrike">
                          <a:solidFill>
                            <a:srgbClr val="000000"/>
                          </a:solidFill>
                          <a:effectLst/>
                          <a:latin typeface="Calibri"/>
                        </a:rPr>
                        <a:t>Chômeurs</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EA7"/>
                    </a:solidFill>
                  </a:tcPr>
                </a:tc>
                <a:tc>
                  <a:txBody>
                    <a:bodyPr/>
                    <a:lstStyle/>
                    <a:p>
                      <a:pPr algn="ctr" rtl="0" fontAlgn="ctr"/>
                      <a:r>
                        <a:rPr lang="fr-FR" sz="800" b="1" i="0" u="none" strike="noStrike">
                          <a:solidFill>
                            <a:srgbClr val="000000"/>
                          </a:solidFill>
                          <a:effectLst/>
                          <a:latin typeface="Calibri"/>
                        </a:rPr>
                        <a:t>Inactifs</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EA7"/>
                    </a:solidFill>
                  </a:tcPr>
                </a:tc>
                <a:tc>
                  <a:txBody>
                    <a:bodyPr/>
                    <a:lstStyle/>
                    <a:p>
                      <a:pPr algn="ctr" rtl="0" fontAlgn="ctr"/>
                      <a:r>
                        <a:rPr lang="fr-FR" sz="800" b="1" i="0" u="none" strike="noStrike">
                          <a:solidFill>
                            <a:srgbClr val="000000"/>
                          </a:solidFill>
                          <a:effectLst/>
                          <a:latin typeface="Calibri"/>
                        </a:rPr>
                        <a:t>Nombre de participants total</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EA7"/>
                    </a:solidFill>
                  </a:tcPr>
                </a:tc>
                <a:tc>
                  <a:txBody>
                    <a:bodyPr/>
                    <a:lstStyle/>
                    <a:p>
                      <a:pPr algn="ctr" rtl="0" fontAlgn="ctr"/>
                      <a:r>
                        <a:rPr lang="fr-FR" sz="800" b="1" i="0" u="none" strike="noStrike">
                          <a:solidFill>
                            <a:srgbClr val="000000"/>
                          </a:solidFill>
                          <a:effectLst/>
                          <a:latin typeface="Calibri"/>
                        </a:rPr>
                        <a:t>Chômeurs</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EA7"/>
                    </a:solidFill>
                  </a:tcPr>
                </a:tc>
                <a:tc>
                  <a:txBody>
                    <a:bodyPr/>
                    <a:lstStyle/>
                    <a:p>
                      <a:pPr algn="ctr" rtl="0" fontAlgn="ctr"/>
                      <a:r>
                        <a:rPr lang="fr-FR" sz="800" b="1" i="0" u="none" strike="noStrike">
                          <a:solidFill>
                            <a:srgbClr val="000000"/>
                          </a:solidFill>
                          <a:effectLst/>
                          <a:latin typeface="Calibri"/>
                        </a:rPr>
                        <a:t>Inactifs</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EA7"/>
                    </a:solidFill>
                  </a:tcPr>
                </a:tc>
                <a:tc>
                  <a:txBody>
                    <a:bodyPr/>
                    <a:lstStyle/>
                    <a:p>
                      <a:pPr algn="ctr" rtl="0" fontAlgn="ctr"/>
                      <a:r>
                        <a:rPr lang="fr-FR" sz="800" b="1" i="0" u="none" strike="noStrike">
                          <a:solidFill>
                            <a:srgbClr val="000000"/>
                          </a:solidFill>
                          <a:effectLst/>
                          <a:latin typeface="Calibri"/>
                        </a:rPr>
                        <a:t>Nombre de participants total</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EA7"/>
                    </a:solidFill>
                  </a:tcPr>
                </a:tc>
                <a:tc>
                  <a:txBody>
                    <a:bodyPr/>
                    <a:lstStyle/>
                    <a:p>
                      <a:pPr algn="ctr" rtl="0" fontAlgn="ctr"/>
                      <a:r>
                        <a:rPr lang="fr-FR" sz="800" b="1" i="0" u="none" strike="noStrike">
                          <a:solidFill>
                            <a:srgbClr val="000000"/>
                          </a:solidFill>
                          <a:effectLst/>
                          <a:latin typeface="Calibri"/>
                        </a:rPr>
                        <a:t>Chômeurs</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EA7"/>
                    </a:solidFill>
                  </a:tcPr>
                </a:tc>
                <a:tc>
                  <a:txBody>
                    <a:bodyPr/>
                    <a:lstStyle/>
                    <a:p>
                      <a:pPr algn="ctr" rtl="0" fontAlgn="ctr"/>
                      <a:r>
                        <a:rPr lang="fr-FR" sz="800" b="1" i="0" u="none" strike="noStrike">
                          <a:solidFill>
                            <a:srgbClr val="000000"/>
                          </a:solidFill>
                          <a:effectLst/>
                          <a:latin typeface="Calibri"/>
                        </a:rPr>
                        <a:t>Inactifs</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EA7"/>
                    </a:solidFill>
                  </a:tcPr>
                </a:tc>
                <a:tc>
                  <a:txBody>
                    <a:bodyPr/>
                    <a:lstStyle/>
                    <a:p>
                      <a:pPr algn="ctr" rtl="0" fontAlgn="ctr"/>
                      <a:r>
                        <a:rPr lang="fr-FR" sz="800" b="1" i="0" u="none" strike="noStrike">
                          <a:solidFill>
                            <a:srgbClr val="000000"/>
                          </a:solidFill>
                          <a:effectLst/>
                          <a:latin typeface="Calibri"/>
                        </a:rPr>
                        <a:t>Ecart de participants total</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EA7"/>
                    </a:solidFill>
                  </a:tcPr>
                </a:tc>
                <a:tc>
                  <a:txBody>
                    <a:bodyPr/>
                    <a:lstStyle/>
                    <a:p>
                      <a:pPr algn="ctr" rtl="0" fontAlgn="ctr"/>
                      <a:r>
                        <a:rPr lang="fr-FR" sz="800" b="1" i="0" u="none" strike="noStrike">
                          <a:solidFill>
                            <a:srgbClr val="000000"/>
                          </a:solidFill>
                          <a:effectLst/>
                          <a:latin typeface="Calibri"/>
                        </a:rPr>
                        <a:t>Total</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EA7"/>
                    </a:solidFill>
                  </a:tcPr>
                </a:tc>
              </a:tr>
              <a:tr h="196606">
                <a:tc rowSpan="6">
                  <a:txBody>
                    <a:bodyPr/>
                    <a:lstStyle/>
                    <a:p>
                      <a:pPr algn="ctr" rtl="0" fontAlgn="ctr"/>
                      <a:r>
                        <a:rPr lang="fr-FR" sz="700" b="0" i="0" u="none" strike="noStrike">
                          <a:solidFill>
                            <a:srgbClr val="000000"/>
                          </a:solidFill>
                          <a:effectLst/>
                          <a:latin typeface="Calibri"/>
                        </a:rPr>
                        <a:t>OI SG1</a:t>
                      </a:r>
                    </a:p>
                  </a:txBody>
                  <a:tcPr marL="8572" marR="8572" marT="8572"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fr-FR" sz="700" b="0" i="0" u="none" strike="noStrike">
                          <a:solidFill>
                            <a:srgbClr val="000000"/>
                          </a:solidFill>
                          <a:effectLst/>
                          <a:latin typeface="Calibri"/>
                        </a:rPr>
                        <a:t>CD 06 </a:t>
                      </a:r>
                    </a:p>
                  </a:txBody>
                  <a:tcPr marL="8572" marR="8572" marT="8572"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3 600</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1 136</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4 736</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5 650</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2 290</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7 940</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2 050</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1 154</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3 204</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167,65%</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r>
              <a:tr h="196606">
                <a:tc vMerge="1">
                  <a:txBody>
                    <a:bodyPr/>
                    <a:lstStyle/>
                    <a:p>
                      <a:endParaRPr lang="fr-FR"/>
                    </a:p>
                  </a:txBody>
                  <a:tcPr/>
                </a:tc>
                <a:tc>
                  <a:txBody>
                    <a:bodyPr/>
                    <a:lstStyle/>
                    <a:p>
                      <a:pPr algn="l" rtl="0" fontAlgn="ctr"/>
                      <a:r>
                        <a:rPr lang="fr-FR" sz="700" b="0" i="0" u="none" strike="noStrike">
                          <a:solidFill>
                            <a:srgbClr val="000000"/>
                          </a:solidFill>
                          <a:effectLst/>
                          <a:latin typeface="Calibri"/>
                        </a:rPr>
                        <a:t>CD 13 </a:t>
                      </a:r>
                    </a:p>
                  </a:txBody>
                  <a:tcPr marL="8572" marR="8572" marT="8572"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6 571</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3 984</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10 555</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16 707</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4 269</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20 976</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10 136</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285</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10 421</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198,73%</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96606">
                <a:tc vMerge="1">
                  <a:txBody>
                    <a:bodyPr/>
                    <a:lstStyle/>
                    <a:p>
                      <a:endParaRPr lang="fr-FR"/>
                    </a:p>
                  </a:txBody>
                  <a:tcPr/>
                </a:tc>
                <a:tc>
                  <a:txBody>
                    <a:bodyPr/>
                    <a:lstStyle/>
                    <a:p>
                      <a:pPr algn="l" rtl="0" fontAlgn="ctr"/>
                      <a:r>
                        <a:rPr lang="fr-FR" sz="700" b="0" i="0" u="none" strike="noStrike">
                          <a:solidFill>
                            <a:srgbClr val="000000"/>
                          </a:solidFill>
                          <a:effectLst/>
                          <a:latin typeface="Calibri"/>
                        </a:rPr>
                        <a:t>CD 83</a:t>
                      </a:r>
                    </a:p>
                  </a:txBody>
                  <a:tcPr marL="8572" marR="8572" marT="8572"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4 631</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4 044</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8 675</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5 073</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2 460</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7 533</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442</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-1 584</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-1 142</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86,84%</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96606">
                <a:tc vMerge="1">
                  <a:txBody>
                    <a:bodyPr/>
                    <a:lstStyle/>
                    <a:p>
                      <a:endParaRPr lang="fr-FR"/>
                    </a:p>
                  </a:txBody>
                  <a:tcPr/>
                </a:tc>
                <a:tc>
                  <a:txBody>
                    <a:bodyPr/>
                    <a:lstStyle/>
                    <a:p>
                      <a:pPr algn="l" rtl="0" fontAlgn="ctr"/>
                      <a:r>
                        <a:rPr lang="fr-FR" sz="700" b="0" i="0" u="none" strike="noStrike">
                          <a:solidFill>
                            <a:srgbClr val="000000"/>
                          </a:solidFill>
                          <a:effectLst/>
                          <a:latin typeface="Calibri"/>
                        </a:rPr>
                        <a:t>CD 84 </a:t>
                      </a:r>
                    </a:p>
                  </a:txBody>
                  <a:tcPr marL="8572" marR="8572" marT="8572"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5 766</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2 780</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8 546</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12 879</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3 770</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16 649</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7 113</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990</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8 103</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194,82%</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96606">
                <a:tc vMerge="1">
                  <a:txBody>
                    <a:bodyPr/>
                    <a:lstStyle/>
                    <a:p>
                      <a:endParaRPr lang="fr-FR"/>
                    </a:p>
                  </a:txBody>
                  <a:tcPr/>
                </a:tc>
                <a:tc>
                  <a:txBody>
                    <a:bodyPr/>
                    <a:lstStyle/>
                    <a:p>
                      <a:pPr algn="l" rtl="0" fontAlgn="ctr"/>
                      <a:r>
                        <a:rPr lang="fr-FR" sz="700" b="0" i="0" u="none" strike="noStrike">
                          <a:solidFill>
                            <a:srgbClr val="000000"/>
                          </a:solidFill>
                          <a:effectLst/>
                          <a:latin typeface="Calibri"/>
                        </a:rPr>
                        <a:t>MNCA</a:t>
                      </a:r>
                    </a:p>
                  </a:txBody>
                  <a:tcPr marL="8572" marR="8572" marT="8572"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499</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2 694</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3 193</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1 815</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3 627</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5 442</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1 316</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933</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2 249</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170,44%</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06436">
                <a:tc vMerge="1">
                  <a:txBody>
                    <a:bodyPr/>
                    <a:lstStyle/>
                    <a:p>
                      <a:endParaRPr lang="fr-FR"/>
                    </a:p>
                  </a:txBody>
                  <a:tcPr/>
                </a:tc>
                <a:tc>
                  <a:txBody>
                    <a:bodyPr/>
                    <a:lstStyle/>
                    <a:p>
                      <a:pPr algn="l" rtl="0" fontAlgn="ctr"/>
                      <a:r>
                        <a:rPr lang="fr-FR" sz="700" b="0" i="0" u="none" strike="noStrike">
                          <a:solidFill>
                            <a:srgbClr val="000000"/>
                          </a:solidFill>
                          <a:effectLst/>
                          <a:latin typeface="Calibri"/>
                        </a:rPr>
                        <a:t>MAMP</a:t>
                      </a:r>
                    </a:p>
                  </a:txBody>
                  <a:tcPr marL="8572" marR="8572" marT="8572"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1" u="none" strike="noStrike">
                          <a:solidFill>
                            <a:srgbClr val="000000"/>
                          </a:solidFill>
                          <a:effectLst/>
                          <a:latin typeface="Calibri"/>
                        </a:rPr>
                        <a:t>11947</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1" u="none" strike="noStrike">
                          <a:solidFill>
                            <a:srgbClr val="000000"/>
                          </a:solidFill>
                          <a:effectLst/>
                          <a:latin typeface="Calibri"/>
                        </a:rPr>
                        <a:t>815</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1" u="none" strike="noStrike">
                          <a:solidFill>
                            <a:srgbClr val="000000"/>
                          </a:solidFill>
                          <a:effectLst/>
                          <a:latin typeface="Calibri"/>
                        </a:rPr>
                        <a:t>12 762</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1" u="none" strike="noStrike">
                          <a:solidFill>
                            <a:srgbClr val="000000"/>
                          </a:solidFill>
                          <a:effectLst/>
                          <a:latin typeface="Calibri"/>
                        </a:rPr>
                        <a:t>719</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1" u="none" strike="noStrike">
                          <a:solidFill>
                            <a:srgbClr val="000000"/>
                          </a:solidFill>
                          <a:effectLst/>
                          <a:latin typeface="Calibri"/>
                        </a:rPr>
                        <a:t>6 477</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1" u="none" strike="noStrike">
                          <a:solidFill>
                            <a:srgbClr val="000000"/>
                          </a:solidFill>
                          <a:effectLst/>
                          <a:latin typeface="Calibri"/>
                        </a:rPr>
                        <a:t>7 196</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1" u="none" strike="noStrike">
                          <a:solidFill>
                            <a:srgbClr val="000000"/>
                          </a:solidFill>
                          <a:effectLst/>
                          <a:latin typeface="Calibri"/>
                        </a:rPr>
                        <a:t>-11 228</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1" u="none" strike="noStrike">
                          <a:solidFill>
                            <a:srgbClr val="000000"/>
                          </a:solidFill>
                          <a:effectLst/>
                          <a:latin typeface="Calibri"/>
                        </a:rPr>
                        <a:t>5 662</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1" u="none" strike="noStrike">
                          <a:solidFill>
                            <a:srgbClr val="000000"/>
                          </a:solidFill>
                          <a:effectLst/>
                          <a:latin typeface="Calibri"/>
                        </a:rPr>
                        <a:t>-5 566</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1" u="none" strike="noStrike">
                          <a:solidFill>
                            <a:srgbClr val="000000"/>
                          </a:solidFill>
                          <a:effectLst/>
                          <a:latin typeface="Calibri"/>
                        </a:rPr>
                        <a:t>56,39%</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r>
              <a:tr h="206436">
                <a:tc gridSpan="2">
                  <a:txBody>
                    <a:bodyPr/>
                    <a:lstStyle/>
                    <a:p>
                      <a:pPr algn="ctr" rtl="0" fontAlgn="ctr"/>
                      <a:r>
                        <a:rPr lang="fr-FR" sz="700" b="1" i="0" u="none" strike="noStrike">
                          <a:solidFill>
                            <a:srgbClr val="000000"/>
                          </a:solidFill>
                          <a:effectLst/>
                          <a:latin typeface="Calibri"/>
                        </a:rPr>
                        <a:t>Sous total OI SG1</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algn="ctr" rtl="0" fontAlgn="ctr"/>
                      <a:r>
                        <a:rPr lang="fr-FR" sz="800" b="1" i="1" u="none" strike="noStrike">
                          <a:solidFill>
                            <a:srgbClr val="000000"/>
                          </a:solidFill>
                          <a:effectLst/>
                          <a:latin typeface="Calibri"/>
                        </a:rPr>
                        <a:t>33 014</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15 453</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48 467</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42 843</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22 893</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65 736</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9 829</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7 440</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17 269</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0" u="none" strike="noStrike">
                          <a:solidFill>
                            <a:srgbClr val="000000"/>
                          </a:solidFill>
                          <a:effectLst/>
                          <a:latin typeface="Calibri"/>
                        </a:rPr>
                        <a:t>135,63%</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606">
                <a:tc rowSpan="6">
                  <a:txBody>
                    <a:bodyPr/>
                    <a:lstStyle/>
                    <a:p>
                      <a:pPr algn="ctr" rtl="0" fontAlgn="ctr"/>
                      <a:r>
                        <a:rPr lang="fr-FR" sz="700" b="0" i="0" u="none" strike="noStrike">
                          <a:solidFill>
                            <a:srgbClr val="000000"/>
                          </a:solidFill>
                          <a:effectLst/>
                          <a:latin typeface="Calibri"/>
                        </a:rPr>
                        <a:t>OI SG2</a:t>
                      </a:r>
                    </a:p>
                  </a:txBody>
                  <a:tcPr marL="8572" marR="8572" marT="8572"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fr-FR" sz="700" b="0" i="0" u="none" strike="noStrike">
                          <a:solidFill>
                            <a:srgbClr val="000000"/>
                          </a:solidFill>
                          <a:effectLst/>
                          <a:latin typeface="Calibri"/>
                        </a:rPr>
                        <a:t>CD 06 </a:t>
                      </a:r>
                    </a:p>
                  </a:txBody>
                  <a:tcPr marL="8572" marR="8572" marT="8572"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12 500</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4 500</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17 000</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18 957</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6 264</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25 221</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6 457</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1 764</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8 221</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148,36%</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r>
              <a:tr h="196606">
                <a:tc vMerge="1">
                  <a:txBody>
                    <a:bodyPr/>
                    <a:lstStyle/>
                    <a:p>
                      <a:endParaRPr lang="fr-FR"/>
                    </a:p>
                  </a:txBody>
                  <a:tcPr/>
                </a:tc>
                <a:tc>
                  <a:txBody>
                    <a:bodyPr/>
                    <a:lstStyle/>
                    <a:p>
                      <a:pPr algn="l" rtl="0" fontAlgn="ctr"/>
                      <a:r>
                        <a:rPr lang="fr-FR" sz="700" b="0" i="0" u="none" strike="noStrike">
                          <a:solidFill>
                            <a:srgbClr val="000000"/>
                          </a:solidFill>
                          <a:effectLst/>
                          <a:latin typeface="Calibri"/>
                        </a:rPr>
                        <a:t>CD 13 </a:t>
                      </a:r>
                    </a:p>
                  </a:txBody>
                  <a:tcPr marL="8572" marR="8572" marT="8572"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14 390</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1 565</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15 955</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22 009</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4 451</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26 460</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7 619</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2 886</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10 505</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165,84%</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96606">
                <a:tc vMerge="1">
                  <a:txBody>
                    <a:bodyPr/>
                    <a:lstStyle/>
                    <a:p>
                      <a:endParaRPr lang="fr-FR"/>
                    </a:p>
                  </a:txBody>
                  <a:tcPr/>
                </a:tc>
                <a:tc>
                  <a:txBody>
                    <a:bodyPr/>
                    <a:lstStyle/>
                    <a:p>
                      <a:pPr algn="l" rtl="0" fontAlgn="ctr"/>
                      <a:r>
                        <a:rPr lang="fr-FR" sz="700" b="0" i="0" u="none" strike="noStrike">
                          <a:solidFill>
                            <a:srgbClr val="000000"/>
                          </a:solidFill>
                          <a:effectLst/>
                          <a:latin typeface="Calibri"/>
                        </a:rPr>
                        <a:t>CD 83</a:t>
                      </a:r>
                    </a:p>
                  </a:txBody>
                  <a:tcPr marL="8572" marR="8572" marT="8572"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6 141</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5 843</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11 984</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4 439</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7 073</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11 512</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-1 702</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1 230</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-472</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96,06%</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96606">
                <a:tc vMerge="1">
                  <a:txBody>
                    <a:bodyPr/>
                    <a:lstStyle/>
                    <a:p>
                      <a:endParaRPr lang="fr-FR"/>
                    </a:p>
                  </a:txBody>
                  <a:tcPr/>
                </a:tc>
                <a:tc>
                  <a:txBody>
                    <a:bodyPr/>
                    <a:lstStyle/>
                    <a:p>
                      <a:pPr algn="l" rtl="0" fontAlgn="ctr"/>
                      <a:r>
                        <a:rPr lang="fr-FR" sz="700" b="0" i="0" u="none" strike="noStrike">
                          <a:solidFill>
                            <a:srgbClr val="000000"/>
                          </a:solidFill>
                          <a:effectLst/>
                          <a:latin typeface="Calibri"/>
                        </a:rPr>
                        <a:t>CD 84 </a:t>
                      </a:r>
                    </a:p>
                  </a:txBody>
                  <a:tcPr marL="8572" marR="8572" marT="8572"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5 766</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2 780</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8 546</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4799</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4 198</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8 997</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-967</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1 418</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451</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105,28%</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96606">
                <a:tc vMerge="1">
                  <a:txBody>
                    <a:bodyPr/>
                    <a:lstStyle/>
                    <a:p>
                      <a:endParaRPr lang="fr-FR"/>
                    </a:p>
                  </a:txBody>
                  <a:tcPr/>
                </a:tc>
                <a:tc>
                  <a:txBody>
                    <a:bodyPr/>
                    <a:lstStyle/>
                    <a:p>
                      <a:pPr algn="l" rtl="0" fontAlgn="ctr"/>
                      <a:r>
                        <a:rPr lang="fr-FR" sz="700" b="0" i="0" u="none" strike="noStrike">
                          <a:solidFill>
                            <a:srgbClr val="000000"/>
                          </a:solidFill>
                          <a:effectLst/>
                          <a:latin typeface="Calibri"/>
                        </a:rPr>
                        <a:t>MNCA</a:t>
                      </a:r>
                    </a:p>
                  </a:txBody>
                  <a:tcPr marL="8572" marR="8572" marT="8572"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1665</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3326</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4991</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1 806</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2 469</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4275</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141</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-857</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-716</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1" u="none" strike="noStrike">
                          <a:solidFill>
                            <a:srgbClr val="000000"/>
                          </a:solidFill>
                          <a:effectLst/>
                          <a:latin typeface="Calibri"/>
                        </a:rPr>
                        <a:t>85,65%</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06436">
                <a:tc vMerge="1">
                  <a:txBody>
                    <a:bodyPr/>
                    <a:lstStyle/>
                    <a:p>
                      <a:endParaRPr lang="fr-FR"/>
                    </a:p>
                  </a:txBody>
                  <a:tcPr/>
                </a:tc>
                <a:tc>
                  <a:txBody>
                    <a:bodyPr/>
                    <a:lstStyle/>
                    <a:p>
                      <a:pPr algn="l" rtl="0" fontAlgn="ctr"/>
                      <a:r>
                        <a:rPr lang="fr-FR" sz="700" b="0" i="0" u="none" strike="noStrike">
                          <a:solidFill>
                            <a:srgbClr val="000000"/>
                          </a:solidFill>
                          <a:effectLst/>
                          <a:latin typeface="Calibri"/>
                        </a:rPr>
                        <a:t>MAMP</a:t>
                      </a:r>
                    </a:p>
                  </a:txBody>
                  <a:tcPr marL="8572" marR="8572" marT="8572"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1" u="none" strike="noStrike">
                          <a:solidFill>
                            <a:srgbClr val="000000"/>
                          </a:solidFill>
                          <a:effectLst/>
                          <a:latin typeface="Calibri"/>
                        </a:rPr>
                        <a:t>3589</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1" u="none" strike="noStrike">
                          <a:solidFill>
                            <a:srgbClr val="000000"/>
                          </a:solidFill>
                          <a:effectLst/>
                          <a:latin typeface="Calibri"/>
                        </a:rPr>
                        <a:t>14328</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1" u="none" strike="noStrike">
                          <a:solidFill>
                            <a:srgbClr val="000000"/>
                          </a:solidFill>
                          <a:effectLst/>
                          <a:latin typeface="Calibri"/>
                        </a:rPr>
                        <a:t>17917</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1" u="none" strike="noStrike">
                          <a:solidFill>
                            <a:srgbClr val="000000"/>
                          </a:solidFill>
                          <a:effectLst/>
                          <a:latin typeface="Calibri"/>
                        </a:rPr>
                        <a:t>1554</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1" u="none" strike="noStrike">
                          <a:solidFill>
                            <a:srgbClr val="000000"/>
                          </a:solidFill>
                          <a:effectLst/>
                          <a:latin typeface="Calibri"/>
                        </a:rPr>
                        <a:t>9 389</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1" u="none" strike="noStrike">
                          <a:solidFill>
                            <a:srgbClr val="000000"/>
                          </a:solidFill>
                          <a:effectLst/>
                          <a:latin typeface="Calibri"/>
                        </a:rPr>
                        <a:t>10943</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1" u="none" strike="noStrike">
                          <a:solidFill>
                            <a:srgbClr val="000000"/>
                          </a:solidFill>
                          <a:effectLst/>
                          <a:latin typeface="Calibri"/>
                        </a:rPr>
                        <a:t>-2035</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1" u="none" strike="noStrike">
                          <a:solidFill>
                            <a:srgbClr val="000000"/>
                          </a:solidFill>
                          <a:effectLst/>
                          <a:latin typeface="Calibri"/>
                        </a:rPr>
                        <a:t>-4939</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1" u="none" strike="noStrike">
                          <a:solidFill>
                            <a:srgbClr val="000000"/>
                          </a:solidFill>
                          <a:effectLst/>
                          <a:latin typeface="Calibri"/>
                        </a:rPr>
                        <a:t>-6974</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1" u="none" strike="noStrike">
                          <a:solidFill>
                            <a:srgbClr val="000000"/>
                          </a:solidFill>
                          <a:effectLst/>
                          <a:latin typeface="Calibri"/>
                        </a:rPr>
                        <a:t>61,08%</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r>
              <a:tr h="206436">
                <a:tc gridSpan="2">
                  <a:txBody>
                    <a:bodyPr/>
                    <a:lstStyle/>
                    <a:p>
                      <a:pPr algn="ctr" rtl="0" fontAlgn="ctr"/>
                      <a:r>
                        <a:rPr lang="fr-FR" sz="700" b="1" i="0" u="none" strike="noStrike">
                          <a:solidFill>
                            <a:srgbClr val="000000"/>
                          </a:solidFill>
                          <a:effectLst/>
                          <a:latin typeface="Calibri"/>
                        </a:rPr>
                        <a:t>Sous total OI SG2</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algn="ctr" rtl="0" fontAlgn="ctr"/>
                      <a:r>
                        <a:rPr lang="fr-FR" sz="800" b="1" i="1" u="none" strike="noStrike">
                          <a:solidFill>
                            <a:srgbClr val="000000"/>
                          </a:solidFill>
                          <a:effectLst/>
                          <a:latin typeface="Calibri"/>
                        </a:rPr>
                        <a:t>44 051</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32 342</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76 393</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53 564</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33 844</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87 408</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9 513</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1" i="1" u="none" strike="noStrike">
                          <a:solidFill>
                            <a:srgbClr val="000000"/>
                          </a:solidFill>
                          <a:effectLst/>
                          <a:latin typeface="Calibri"/>
                        </a:rPr>
                        <a:t>1 502</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1" i="1" u="none" strike="noStrike">
                          <a:solidFill>
                            <a:srgbClr val="000000"/>
                          </a:solidFill>
                          <a:effectLst/>
                          <a:latin typeface="Calibri"/>
                        </a:rPr>
                        <a:t>11 015</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rtl="0" fontAlgn="ctr"/>
                      <a:r>
                        <a:rPr lang="fr-FR" sz="800" b="0" i="0" u="none" strike="noStrike">
                          <a:solidFill>
                            <a:srgbClr val="000000"/>
                          </a:solidFill>
                          <a:effectLst/>
                          <a:latin typeface="Calibri"/>
                        </a:rPr>
                        <a:t>114,42%</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436">
                <a:tc>
                  <a:txBody>
                    <a:bodyPr/>
                    <a:lstStyle/>
                    <a:p>
                      <a:pPr algn="ctr" rtl="0" fontAlgn="ctr"/>
                      <a:r>
                        <a:rPr lang="fr-FR" sz="700" b="0" i="0" u="none" strike="noStrike">
                          <a:solidFill>
                            <a:srgbClr val="000000"/>
                          </a:solidFill>
                          <a:effectLst/>
                          <a:latin typeface="Calibri"/>
                        </a:rPr>
                        <a:t>OI SG3</a:t>
                      </a:r>
                    </a:p>
                  </a:txBody>
                  <a:tcPr marL="8572" marR="8572" marT="8572"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fr-FR" sz="700" b="0" i="0" u="none" strike="noStrike">
                          <a:solidFill>
                            <a:srgbClr val="000000"/>
                          </a:solidFill>
                          <a:effectLst/>
                          <a:latin typeface="Calibri"/>
                        </a:rPr>
                        <a:t>CD 83</a:t>
                      </a:r>
                    </a:p>
                  </a:txBody>
                  <a:tcPr marL="8572" marR="8572" marT="8572"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3 345</a:t>
                      </a:r>
                    </a:p>
                  </a:txBody>
                  <a:tcPr marL="8572" marR="8572" marT="857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2 330</a:t>
                      </a:r>
                    </a:p>
                  </a:txBody>
                  <a:tcPr marL="8572" marR="8572" marT="8572"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5 675</a:t>
                      </a:r>
                    </a:p>
                  </a:txBody>
                  <a:tcPr marL="8572" marR="8572" marT="857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1 530</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2 681</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4 211</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-1815</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351</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-1464</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0" u="none" strike="noStrike">
                          <a:solidFill>
                            <a:srgbClr val="000000"/>
                          </a:solidFill>
                          <a:effectLst/>
                          <a:latin typeface="Calibri"/>
                        </a:rPr>
                        <a:t>74,20%</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436">
                <a:tc gridSpan="2">
                  <a:txBody>
                    <a:bodyPr/>
                    <a:lstStyle/>
                    <a:p>
                      <a:pPr algn="ctr" rtl="0" fontAlgn="ctr"/>
                      <a:r>
                        <a:rPr lang="fr-FR" sz="700" b="1" i="0" u="none" strike="noStrike">
                          <a:solidFill>
                            <a:srgbClr val="000000"/>
                          </a:solidFill>
                          <a:effectLst/>
                          <a:latin typeface="Calibri"/>
                        </a:rPr>
                        <a:t>Etat</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gridSpan="2">
                  <a:txBody>
                    <a:bodyPr/>
                    <a:lstStyle/>
                    <a:p>
                      <a:pPr algn="ctr" rtl="0" fontAlgn="ctr"/>
                      <a:r>
                        <a:rPr lang="fr-FR" sz="800" b="1" i="1" u="none" strike="noStrike">
                          <a:solidFill>
                            <a:srgbClr val="000000"/>
                          </a:solidFill>
                          <a:effectLst/>
                          <a:latin typeface="Calibri"/>
                        </a:rPr>
                        <a:t> </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hMerge="1">
                  <a:txBody>
                    <a:bodyPr/>
                    <a:lstStyle/>
                    <a:p>
                      <a:endParaRPr lang="fr-FR"/>
                    </a:p>
                  </a:txBody>
                  <a:tcPr/>
                </a:tc>
                <a:tc>
                  <a:txBody>
                    <a:bodyPr/>
                    <a:lstStyle/>
                    <a:p>
                      <a:pPr algn="ctr" rtl="0" fontAlgn="ctr"/>
                      <a:r>
                        <a:rPr lang="fr-FR" sz="800" b="1" i="1" u="none" strike="noStrike">
                          <a:solidFill>
                            <a:srgbClr val="000000"/>
                          </a:solidFill>
                          <a:effectLst/>
                          <a:latin typeface="Calibri"/>
                        </a:rPr>
                        <a:t>12 752</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3 770</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1" u="none" strike="noStrike">
                          <a:solidFill>
                            <a:srgbClr val="000000"/>
                          </a:solidFill>
                          <a:effectLst/>
                          <a:latin typeface="Calibri"/>
                        </a:rPr>
                        <a:t>10 398</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1" i="0" u="none" strike="noStrike">
                          <a:solidFill>
                            <a:srgbClr val="000000"/>
                          </a:solidFill>
                          <a:effectLst/>
                          <a:latin typeface="Calibri"/>
                        </a:rPr>
                        <a:t>14 168</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1" u="none" strike="noStrike">
                          <a:solidFill>
                            <a:srgbClr val="000000"/>
                          </a:solidFill>
                          <a:effectLst/>
                          <a:latin typeface="Calibri"/>
                        </a:rPr>
                        <a:t> </a:t>
                      </a:r>
                    </a:p>
                  </a:txBody>
                  <a:tcPr marL="8572" marR="8572" marT="8572"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rtl="0" fontAlgn="ctr"/>
                      <a:r>
                        <a:rPr lang="fr-FR" sz="800" b="0" i="1" u="none" strike="noStrike">
                          <a:solidFill>
                            <a:srgbClr val="000000"/>
                          </a:solidFill>
                          <a:effectLst/>
                          <a:latin typeface="Calibri"/>
                        </a:rPr>
                        <a:t> </a:t>
                      </a:r>
                    </a:p>
                  </a:txBody>
                  <a:tcPr marL="8572" marR="8572" marT="8572"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rtl="0" fontAlgn="ctr"/>
                      <a:r>
                        <a:rPr lang="fr-FR" sz="800" b="0" i="1" u="none" strike="noStrike">
                          <a:solidFill>
                            <a:srgbClr val="000000"/>
                          </a:solidFill>
                          <a:effectLst/>
                          <a:latin typeface="Calibri"/>
                        </a:rPr>
                        <a:t>1 416</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fr-FR" sz="800" b="0" i="0" u="none" strike="noStrike">
                          <a:solidFill>
                            <a:srgbClr val="000000"/>
                          </a:solidFill>
                          <a:effectLst/>
                          <a:latin typeface="Calibri"/>
                        </a:rPr>
                        <a:t>111,10%</a:t>
                      </a:r>
                    </a:p>
                  </a:txBody>
                  <a:tcPr marL="8572" marR="8572" marT="857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436">
                <a:tc gridSpan="2">
                  <a:txBody>
                    <a:bodyPr/>
                    <a:lstStyle/>
                    <a:p>
                      <a:pPr algn="l" rtl="0" fontAlgn="ctr"/>
                      <a:r>
                        <a:rPr lang="fr-FR" sz="800" b="1" i="0" u="none" strike="noStrike">
                          <a:solidFill>
                            <a:srgbClr val="FFFFFF"/>
                          </a:solidFill>
                          <a:effectLst/>
                          <a:latin typeface="Calibri"/>
                        </a:rPr>
                        <a:t> Total </a:t>
                      </a:r>
                    </a:p>
                  </a:txBody>
                  <a:tcPr marL="8572" marR="8572" marT="8572"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hMerge="1">
                  <a:txBody>
                    <a:bodyPr/>
                    <a:lstStyle/>
                    <a:p>
                      <a:endParaRPr lang="fr-FR"/>
                    </a:p>
                  </a:txBody>
                  <a:tcPr/>
                </a:tc>
                <a:tc>
                  <a:txBody>
                    <a:bodyPr/>
                    <a:lstStyle/>
                    <a:p>
                      <a:pPr algn="ctr" rtl="0" fontAlgn="ctr"/>
                      <a:r>
                        <a:rPr lang="fr-FR" sz="800" b="1" i="0" u="none" strike="noStrike">
                          <a:solidFill>
                            <a:srgbClr val="FFFFFF"/>
                          </a:solidFill>
                          <a:effectLst/>
                          <a:latin typeface="Calibri"/>
                        </a:rPr>
                        <a:t>80 410</a:t>
                      </a:r>
                    </a:p>
                  </a:txBody>
                  <a:tcPr marL="8572" marR="8572" marT="857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800" b="1" i="0" u="none" strike="noStrike">
                          <a:solidFill>
                            <a:srgbClr val="FFFFFF"/>
                          </a:solidFill>
                          <a:effectLst/>
                          <a:latin typeface="Calibri"/>
                        </a:rPr>
                        <a:t>50 125</a:t>
                      </a:r>
                    </a:p>
                  </a:txBody>
                  <a:tcPr marL="8572" marR="8572" marT="857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800" b="1" i="0" u="none" strike="noStrike">
                          <a:solidFill>
                            <a:srgbClr val="FFFFFF"/>
                          </a:solidFill>
                          <a:effectLst/>
                          <a:latin typeface="Calibri"/>
                        </a:rPr>
                        <a:t>143 287</a:t>
                      </a:r>
                    </a:p>
                  </a:txBody>
                  <a:tcPr marL="8572" marR="8572" marT="857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800" b="1" i="0" u="none" strike="noStrike">
                          <a:solidFill>
                            <a:srgbClr val="FFFFFF"/>
                          </a:solidFill>
                          <a:effectLst/>
                          <a:latin typeface="Calibri"/>
                        </a:rPr>
                        <a:t>101 707</a:t>
                      </a:r>
                    </a:p>
                  </a:txBody>
                  <a:tcPr marL="8572" marR="8572" marT="857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800" b="1" i="0" u="none" strike="noStrike">
                          <a:solidFill>
                            <a:srgbClr val="FFFFFF"/>
                          </a:solidFill>
                          <a:effectLst/>
                          <a:latin typeface="Calibri"/>
                        </a:rPr>
                        <a:t>69 816</a:t>
                      </a:r>
                    </a:p>
                  </a:txBody>
                  <a:tcPr marL="8572" marR="8572" marT="857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800" b="1" i="0" u="none" strike="noStrike">
                          <a:solidFill>
                            <a:srgbClr val="FFFFFF"/>
                          </a:solidFill>
                          <a:effectLst/>
                          <a:latin typeface="Calibri"/>
                        </a:rPr>
                        <a:t>171 523</a:t>
                      </a:r>
                    </a:p>
                  </a:txBody>
                  <a:tcPr marL="8572" marR="8572" marT="857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800" b="1" i="0" u="none" strike="noStrike">
                          <a:solidFill>
                            <a:srgbClr val="FFFFFF"/>
                          </a:solidFill>
                          <a:effectLst/>
                          <a:latin typeface="Calibri"/>
                        </a:rPr>
                        <a:t> </a:t>
                      </a:r>
                    </a:p>
                  </a:txBody>
                  <a:tcPr marL="8572" marR="8572" marT="857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800" b="1" i="0" u="none" strike="noStrike">
                          <a:solidFill>
                            <a:srgbClr val="FFFFFF"/>
                          </a:solidFill>
                          <a:effectLst/>
                          <a:latin typeface="Calibri"/>
                        </a:rPr>
                        <a:t> </a:t>
                      </a:r>
                    </a:p>
                  </a:txBody>
                  <a:tcPr marL="8572" marR="8572" marT="857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800" b="1" i="0" u="none" strike="noStrike">
                          <a:solidFill>
                            <a:srgbClr val="FFFFFF"/>
                          </a:solidFill>
                          <a:effectLst/>
                          <a:latin typeface="Calibri"/>
                        </a:rPr>
                        <a:t>28 236</a:t>
                      </a:r>
                    </a:p>
                  </a:txBody>
                  <a:tcPr marL="8572" marR="8572" marT="8572"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rtl="0" fontAlgn="ctr"/>
                      <a:r>
                        <a:rPr lang="fr-FR" sz="800" b="1" i="0" u="none" strike="noStrike" dirty="0">
                          <a:solidFill>
                            <a:srgbClr val="FFFFFF"/>
                          </a:solidFill>
                          <a:effectLst/>
                          <a:latin typeface="Calibri"/>
                        </a:rPr>
                        <a:t>119,71%</a:t>
                      </a:r>
                    </a:p>
                  </a:txBody>
                  <a:tcPr marL="8572" marR="8572" marT="8572"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bl>
          </a:graphicData>
        </a:graphic>
      </p:graphicFrame>
    </p:spTree>
    <p:extLst>
      <p:ext uri="{BB962C8B-B14F-4D97-AF65-F5344CB8AC3E}">
        <p14:creationId xmlns:p14="http://schemas.microsoft.com/office/powerpoint/2010/main" val="317847808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23" y="260648"/>
            <a:ext cx="5870849"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www.incubateur-aquitaine.com/wp-content/uploads/2013/09/C_logoUE_FSE_2012.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72" y="5877368"/>
            <a:ext cx="1021449" cy="864000"/>
          </a:xfrm>
          <a:prstGeom prst="rect">
            <a:avLst/>
          </a:prstGeom>
          <a:noFill/>
          <a:ln>
            <a:noFill/>
          </a:ln>
        </p:spPr>
      </p:pic>
      <p:pic>
        <p:nvPicPr>
          <p:cNvPr id="10"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40265"/>
          <a:stretch/>
        </p:blipFill>
        <p:spPr bwMode="auto">
          <a:xfrm>
            <a:off x="4549642" y="738997"/>
            <a:ext cx="4621115" cy="709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56503"/>
          <a:stretch/>
        </p:blipFill>
        <p:spPr bwMode="auto">
          <a:xfrm>
            <a:off x="-11704" y="5373216"/>
            <a:ext cx="9155704" cy="26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C:\Users\david.hericotte\Desktop\nié.png"/>
          <p:cNvPicPr>
            <a:picLocks noChangeAspect="1" noChangeArrowheads="1"/>
          </p:cNvPicPr>
          <p:nvPr/>
        </p:nvPicPr>
        <p:blipFill>
          <a:blip r:embed="rId6">
            <a:clrChange>
              <a:clrFrom>
                <a:srgbClr val="FF3366"/>
              </a:clrFrom>
              <a:clrTo>
                <a:srgbClr val="FF3366">
                  <a:alpha val="0"/>
                </a:srgbClr>
              </a:clrTo>
            </a:clrChange>
            <a:extLst>
              <a:ext uri="{BEBA8EAE-BF5A-486C-A8C5-ECC9F3942E4B}">
                <a14:imgProps xmlns:a14="http://schemas.microsoft.com/office/drawing/2010/main">
                  <a14:imgLayer r:embed="rId7">
                    <a14:imgEffect>
                      <a14:backgroundRemoval t="288" b="100000" l="0" r="100000">
                        <a14:foregroundMark x1="93903" y1="56052" x2="93903" y2="56052"/>
                        <a14:foregroundMark x1="85874" y1="76801" x2="85874" y2="76801"/>
                        <a14:foregroundMark x1="90112" y1="64121" x2="90112" y2="64121"/>
                        <a14:foregroundMark x1="70186" y1="93804" x2="70186" y2="93804"/>
                      </a14:backgroundRemoval>
                    </a14:imgEffect>
                  </a14:imgLayer>
                </a14:imgProps>
              </a:ext>
              <a:ext uri="{28A0092B-C50C-407E-A947-70E740481C1C}">
                <a14:useLocalDpi xmlns:a14="http://schemas.microsoft.com/office/drawing/2010/main" val="0"/>
              </a:ext>
            </a:extLst>
          </a:blip>
          <a:srcRect/>
          <a:stretch>
            <a:fillRect/>
          </a:stretch>
        </p:blipFill>
        <p:spPr bwMode="auto">
          <a:xfrm>
            <a:off x="-11704" y="1419499"/>
            <a:ext cx="9155704" cy="3953719"/>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descr="Afficher l'image d'origine"/>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19065" y="5661376"/>
            <a:ext cx="960701" cy="1152000"/>
          </a:xfrm>
          <a:prstGeom prst="rect">
            <a:avLst/>
          </a:prstGeom>
          <a:noFill/>
          <a:ln>
            <a:noFill/>
          </a:ln>
        </p:spPr>
      </p:pic>
      <p:pic>
        <p:nvPicPr>
          <p:cNvPr id="17" name="Image 16"/>
          <p:cNvPicPr/>
          <p:nvPr/>
        </p:nvPicPr>
        <p:blipFill>
          <a:blip r:embed="rId9">
            <a:extLst>
              <a:ext uri="{28A0092B-C50C-407E-A947-70E740481C1C}">
                <a14:useLocalDpi xmlns:a14="http://schemas.microsoft.com/office/drawing/2010/main" val="0"/>
              </a:ext>
            </a:extLst>
          </a:blip>
          <a:srcRect/>
          <a:stretch>
            <a:fillRect/>
          </a:stretch>
        </p:blipFill>
        <p:spPr bwMode="auto">
          <a:xfrm>
            <a:off x="6451033" y="476674"/>
            <a:ext cx="2657475" cy="266700"/>
          </a:xfrm>
          <a:prstGeom prst="rect">
            <a:avLst/>
          </a:prstGeom>
          <a:noFill/>
          <a:ln>
            <a:noFill/>
          </a:ln>
        </p:spPr>
      </p:pic>
      <p:graphicFrame>
        <p:nvGraphicFramePr>
          <p:cNvPr id="3" name="Diagramme 2"/>
          <p:cNvGraphicFramePr/>
          <p:nvPr>
            <p:extLst>
              <p:ext uri="{D42A27DB-BD31-4B8C-83A1-F6EECF244321}">
                <p14:modId xmlns:p14="http://schemas.microsoft.com/office/powerpoint/2010/main" val="4252105987"/>
              </p:ext>
            </p:extLst>
          </p:nvPr>
        </p:nvGraphicFramePr>
        <p:xfrm>
          <a:off x="467544" y="1588270"/>
          <a:ext cx="8280920" cy="364093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Diagramme 3"/>
          <p:cNvGraphicFramePr/>
          <p:nvPr>
            <p:extLst>
              <p:ext uri="{D42A27DB-BD31-4B8C-83A1-F6EECF244321}">
                <p14:modId xmlns:p14="http://schemas.microsoft.com/office/powerpoint/2010/main" val="1412387539"/>
              </p:ext>
            </p:extLst>
          </p:nvPr>
        </p:nvGraphicFramePr>
        <p:xfrm>
          <a:off x="474212" y="1448648"/>
          <a:ext cx="7920880" cy="3780552"/>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Tree>
    <p:extLst>
      <p:ext uri="{BB962C8B-B14F-4D97-AF65-F5344CB8AC3E}">
        <p14:creationId xmlns:p14="http://schemas.microsoft.com/office/powerpoint/2010/main" val="291711383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251520" y="1006713"/>
            <a:ext cx="8573444" cy="861774"/>
          </a:xfrm>
          <a:noFill/>
        </p:spPr>
        <p:txBody>
          <a:bodyPr wrap="square" rtlCol="0">
            <a:spAutoFit/>
          </a:bodyPr>
          <a:lstStyle/>
          <a:p>
            <a:r>
              <a:rPr lang="fr-FR" sz="2500" spc="-50" dirty="0">
                <a:solidFill>
                  <a:srgbClr val="009999"/>
                </a:solidFill>
              </a:rPr>
              <a:t>PON FSE 2014 - 2020</a:t>
            </a:r>
            <a:br>
              <a:rPr lang="fr-FR" sz="2500" spc="-50" dirty="0">
                <a:solidFill>
                  <a:srgbClr val="009999"/>
                </a:solidFill>
              </a:rPr>
            </a:br>
            <a:r>
              <a:rPr lang="fr-FR" sz="2500" i="1" spc="-50" dirty="0" smtClean="0">
                <a:solidFill>
                  <a:srgbClr val="009999"/>
                </a:solidFill>
              </a:rPr>
              <a:t>Etat de la programmation globale</a:t>
            </a:r>
            <a:endParaRPr lang="fr-FR" sz="2500" i="1" spc="-50" dirty="0">
              <a:solidFill>
                <a:srgbClr val="FF0000"/>
              </a:solidFill>
              <a:latin typeface="+mn-lt"/>
              <a:ea typeface="+mn-ea"/>
              <a:cs typeface="+mn-cs"/>
            </a:endParaRPr>
          </a:p>
        </p:txBody>
      </p:sp>
      <p:graphicFrame>
        <p:nvGraphicFramePr>
          <p:cNvPr id="3" name="Objet 2"/>
          <p:cNvGraphicFramePr>
            <a:graphicFrameLocks noChangeAspect="1"/>
          </p:cNvGraphicFramePr>
          <p:nvPr>
            <p:extLst>
              <p:ext uri="{D42A27DB-BD31-4B8C-83A1-F6EECF244321}">
                <p14:modId xmlns:p14="http://schemas.microsoft.com/office/powerpoint/2010/main" val="2151816125"/>
              </p:ext>
            </p:extLst>
          </p:nvPr>
        </p:nvGraphicFramePr>
        <p:xfrm>
          <a:off x="179512" y="1988840"/>
          <a:ext cx="8674136" cy="4108921"/>
        </p:xfrm>
        <a:graphic>
          <a:graphicData uri="http://schemas.openxmlformats.org/presentationml/2006/ole">
            <mc:AlternateContent xmlns:mc="http://schemas.openxmlformats.org/markup-compatibility/2006">
              <mc:Choice xmlns:v="urn:schemas-microsoft-com:vml" Requires="v">
                <p:oleObj spid="_x0000_s1076" name="Feuille de calcul" r:id="rId8" imgW="9191772" imgH="4353113" progId="Excel.Sheet.12">
                  <p:embed/>
                </p:oleObj>
              </mc:Choice>
              <mc:Fallback>
                <p:oleObj name="Feuille de calcul" r:id="rId8" imgW="9191772" imgH="4353113" progId="Excel.Sheet.12">
                  <p:embed/>
                  <p:pic>
                    <p:nvPicPr>
                      <p:cNvPr id="0" name=""/>
                      <p:cNvPicPr/>
                      <p:nvPr/>
                    </p:nvPicPr>
                    <p:blipFill>
                      <a:blip r:embed="rId9"/>
                      <a:stretch>
                        <a:fillRect/>
                      </a:stretch>
                    </p:blipFill>
                    <p:spPr>
                      <a:xfrm>
                        <a:off x="179512" y="1988840"/>
                        <a:ext cx="8674136" cy="4108921"/>
                      </a:xfrm>
                      <a:prstGeom prst="rect">
                        <a:avLst/>
                      </a:prstGeom>
                    </p:spPr>
                  </p:pic>
                </p:oleObj>
              </mc:Fallback>
            </mc:AlternateContent>
          </a:graphicData>
        </a:graphic>
      </p:graphicFrame>
    </p:spTree>
    <p:extLst>
      <p:ext uri="{BB962C8B-B14F-4D97-AF65-F5344CB8AC3E}">
        <p14:creationId xmlns:p14="http://schemas.microsoft.com/office/powerpoint/2010/main" val="156975459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11560" y="1189182"/>
            <a:ext cx="7772400" cy="477054"/>
          </a:xfrm>
          <a:noFill/>
        </p:spPr>
        <p:txBody>
          <a:bodyPr vert="horz" wrap="square" lIns="91440" tIns="45720" rIns="91440" bIns="45720" rtlCol="0" anchor="ctr">
            <a:spAutoFit/>
          </a:bodyPr>
          <a:lstStyle/>
          <a:p>
            <a:r>
              <a:rPr lang="fr-FR" sz="2500" b="1" spc="-50" dirty="0" smtClean="0">
                <a:solidFill>
                  <a:srgbClr val="009999"/>
                </a:solidFill>
              </a:rPr>
              <a:t>Dossiers FSE et IEJ strictement gérés par la DREETS</a:t>
            </a:r>
            <a:endParaRPr lang="fr-FR" sz="2500" b="1" spc="-50" dirty="0">
              <a:solidFill>
                <a:srgbClr val="009999"/>
              </a:solidFill>
            </a:endParaRPr>
          </a:p>
        </p:txBody>
      </p:sp>
      <p:grpSp>
        <p:nvGrpSpPr>
          <p:cNvPr id="6" name="Groupe 5"/>
          <p:cNvGrpSpPr/>
          <p:nvPr/>
        </p:nvGrpSpPr>
        <p:grpSpPr>
          <a:xfrm>
            <a:off x="3026" y="87709"/>
            <a:ext cx="9140975" cy="749003"/>
            <a:chOff x="3025" y="44624"/>
            <a:chExt cx="9140975" cy="749002"/>
          </a:xfrm>
        </p:grpSpPr>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aphicFrame>
        <p:nvGraphicFramePr>
          <p:cNvPr id="4" name="Diagramme 3"/>
          <p:cNvGraphicFramePr/>
          <p:nvPr>
            <p:extLst>
              <p:ext uri="{D42A27DB-BD31-4B8C-83A1-F6EECF244321}">
                <p14:modId xmlns:p14="http://schemas.microsoft.com/office/powerpoint/2010/main" val="4126820445"/>
              </p:ext>
            </p:extLst>
          </p:nvPr>
        </p:nvGraphicFramePr>
        <p:xfrm>
          <a:off x="1043608" y="2420888"/>
          <a:ext cx="3840088" cy="354416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cxnSp>
        <p:nvCxnSpPr>
          <p:cNvPr id="15" name="Connecteur droit avec flèche 14"/>
          <p:cNvCxnSpPr/>
          <p:nvPr/>
        </p:nvCxnSpPr>
        <p:spPr>
          <a:xfrm>
            <a:off x="3419872" y="2870084"/>
            <a:ext cx="2304256" cy="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7" name="Connecteur droit avec flèche 16"/>
          <p:cNvCxnSpPr/>
          <p:nvPr/>
        </p:nvCxnSpPr>
        <p:spPr>
          <a:xfrm>
            <a:off x="3563888" y="3517837"/>
            <a:ext cx="2160240" cy="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9" name="Connecteur droit avec flèche 18"/>
          <p:cNvCxnSpPr/>
          <p:nvPr/>
        </p:nvCxnSpPr>
        <p:spPr>
          <a:xfrm>
            <a:off x="3404106" y="4293096"/>
            <a:ext cx="2536046" cy="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21" name="Connecteur droit avec flèche 20"/>
          <p:cNvCxnSpPr/>
          <p:nvPr/>
        </p:nvCxnSpPr>
        <p:spPr>
          <a:xfrm>
            <a:off x="3419872" y="5229200"/>
            <a:ext cx="2520280" cy="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23" name="ZoneTexte 22"/>
          <p:cNvSpPr txBox="1"/>
          <p:nvPr/>
        </p:nvSpPr>
        <p:spPr>
          <a:xfrm>
            <a:off x="5868144" y="2678419"/>
            <a:ext cx="2376264" cy="369332"/>
          </a:xfrm>
          <a:prstGeom prst="rect">
            <a:avLst/>
          </a:prstGeom>
          <a:noFill/>
        </p:spPr>
        <p:txBody>
          <a:bodyPr wrap="square" rtlCol="0">
            <a:spAutoFit/>
          </a:bodyPr>
          <a:lstStyle/>
          <a:p>
            <a:r>
              <a:rPr lang="fr-FR" dirty="0" smtClean="0"/>
              <a:t>Demandes créées</a:t>
            </a:r>
            <a:endParaRPr lang="fr-FR" dirty="0"/>
          </a:p>
        </p:txBody>
      </p:sp>
      <p:sp>
        <p:nvSpPr>
          <p:cNvPr id="24" name="Rectangle 23"/>
          <p:cNvSpPr/>
          <p:nvPr/>
        </p:nvSpPr>
        <p:spPr>
          <a:xfrm>
            <a:off x="5868148" y="3316342"/>
            <a:ext cx="1791709" cy="369332"/>
          </a:xfrm>
          <a:prstGeom prst="rect">
            <a:avLst/>
          </a:prstGeom>
        </p:spPr>
        <p:txBody>
          <a:bodyPr wrap="none">
            <a:spAutoFit/>
          </a:bodyPr>
          <a:lstStyle/>
          <a:p>
            <a:r>
              <a:rPr lang="fr-FR" dirty="0"/>
              <a:t>D</a:t>
            </a:r>
            <a:r>
              <a:rPr lang="fr-FR" dirty="0" smtClean="0"/>
              <a:t>ossiers déposés</a:t>
            </a:r>
            <a:endParaRPr lang="fr-FR" dirty="0"/>
          </a:p>
        </p:txBody>
      </p:sp>
      <p:sp>
        <p:nvSpPr>
          <p:cNvPr id="25" name="Rectangle 24"/>
          <p:cNvSpPr/>
          <p:nvPr/>
        </p:nvSpPr>
        <p:spPr>
          <a:xfrm>
            <a:off x="5983560" y="4099141"/>
            <a:ext cx="3262240" cy="646331"/>
          </a:xfrm>
          <a:prstGeom prst="rect">
            <a:avLst/>
          </a:prstGeom>
        </p:spPr>
        <p:txBody>
          <a:bodyPr wrap="none">
            <a:spAutoFit/>
          </a:bodyPr>
          <a:lstStyle/>
          <a:p>
            <a:r>
              <a:rPr lang="fr-FR" dirty="0"/>
              <a:t>D</a:t>
            </a:r>
            <a:r>
              <a:rPr lang="fr-FR" dirty="0" smtClean="0"/>
              <a:t>ossiers instruits et programmés</a:t>
            </a:r>
          </a:p>
          <a:p>
            <a:r>
              <a:rPr lang="fr-FR" dirty="0" smtClean="0"/>
              <a:t>  refus inclus </a:t>
            </a:r>
            <a:endParaRPr lang="fr-FR" dirty="0"/>
          </a:p>
        </p:txBody>
      </p:sp>
      <p:sp>
        <p:nvSpPr>
          <p:cNvPr id="26" name="Rectangle 25"/>
          <p:cNvSpPr/>
          <p:nvPr/>
        </p:nvSpPr>
        <p:spPr>
          <a:xfrm>
            <a:off x="5983560" y="5044535"/>
            <a:ext cx="2564292" cy="646331"/>
          </a:xfrm>
          <a:prstGeom prst="rect">
            <a:avLst/>
          </a:prstGeom>
        </p:spPr>
        <p:txBody>
          <a:bodyPr wrap="none">
            <a:spAutoFit/>
          </a:bodyPr>
          <a:lstStyle/>
          <a:p>
            <a:r>
              <a:rPr lang="fr-FR" dirty="0"/>
              <a:t>D</a:t>
            </a:r>
            <a:r>
              <a:rPr lang="fr-FR" dirty="0" smtClean="0"/>
              <a:t>ossiers restant à traiter</a:t>
            </a:r>
          </a:p>
          <a:p>
            <a:r>
              <a:rPr lang="fr-FR" dirty="0" smtClean="0"/>
              <a:t> (hors avenants attendus)</a:t>
            </a:r>
            <a:endParaRPr lang="fr-FR" dirty="0"/>
          </a:p>
        </p:txBody>
      </p:sp>
      <p:sp>
        <p:nvSpPr>
          <p:cNvPr id="28" name="ZoneTexte 27"/>
          <p:cNvSpPr txBox="1"/>
          <p:nvPr/>
        </p:nvSpPr>
        <p:spPr>
          <a:xfrm>
            <a:off x="1543209" y="6165307"/>
            <a:ext cx="6480720" cy="276999"/>
          </a:xfrm>
          <a:prstGeom prst="rect">
            <a:avLst/>
          </a:prstGeom>
          <a:noFill/>
        </p:spPr>
        <p:txBody>
          <a:bodyPr wrap="square" rtlCol="0">
            <a:spAutoFit/>
          </a:bodyPr>
          <a:lstStyle/>
          <a:p>
            <a:r>
              <a:rPr lang="fr-FR" sz="1200" dirty="0" smtClean="0"/>
              <a:t>* Les données suivantes sont issues d’une extraction MDFSE datant du 25/06/2021</a:t>
            </a:r>
            <a:endParaRPr lang="fr-FR" sz="1200" b="1" dirty="0"/>
          </a:p>
        </p:txBody>
      </p:sp>
      <p:sp>
        <p:nvSpPr>
          <p:cNvPr id="29" name="ZoneTexte 28"/>
          <p:cNvSpPr txBox="1"/>
          <p:nvPr/>
        </p:nvSpPr>
        <p:spPr>
          <a:xfrm>
            <a:off x="3041830" y="1851760"/>
            <a:ext cx="3060340" cy="369332"/>
          </a:xfrm>
          <a:prstGeom prst="rect">
            <a:avLst/>
          </a:prstGeom>
          <a:noFill/>
        </p:spPr>
        <p:txBody>
          <a:bodyPr wrap="square" rtlCol="0">
            <a:spAutoFit/>
          </a:bodyPr>
          <a:lstStyle/>
          <a:p>
            <a:pPr algn="ctr"/>
            <a:r>
              <a:rPr lang="fr-FR" spc="-50" dirty="0" smtClean="0"/>
              <a:t>Année 2015 à juin 2021</a:t>
            </a:r>
            <a:endParaRPr lang="fr-FR" dirty="0"/>
          </a:p>
        </p:txBody>
      </p:sp>
    </p:spTree>
    <p:extLst>
      <p:ext uri="{BB962C8B-B14F-4D97-AF65-F5344CB8AC3E}">
        <p14:creationId xmlns:p14="http://schemas.microsoft.com/office/powerpoint/2010/main" val="334128329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solidFill>
                  <a:srgbClr val="009999"/>
                </a:solidFill>
              </a:rPr>
              <a:t/>
            </a:r>
            <a:br>
              <a:rPr lang="fr-FR" b="1" dirty="0" smtClean="0">
                <a:solidFill>
                  <a:srgbClr val="009999"/>
                </a:solidFill>
              </a:rPr>
            </a:br>
            <a:r>
              <a:rPr lang="fr-FR" b="1" dirty="0" smtClean="0">
                <a:solidFill>
                  <a:srgbClr val="009999"/>
                </a:solidFill>
              </a:rPr>
              <a:t/>
            </a:r>
            <a:br>
              <a:rPr lang="fr-FR" b="1" dirty="0" smtClean="0">
                <a:solidFill>
                  <a:srgbClr val="009999"/>
                </a:solidFill>
              </a:rPr>
            </a:br>
            <a:r>
              <a:rPr lang="fr-FR" sz="2700" b="1" dirty="0" smtClean="0">
                <a:solidFill>
                  <a:srgbClr val="009999"/>
                </a:solidFill>
              </a:rPr>
              <a:t>Histogramme du taux de programmation</a:t>
            </a:r>
            <a:endParaRPr lang="fr-FR" sz="2700" b="1" dirty="0">
              <a:solidFill>
                <a:srgbClr val="009999"/>
              </a:solidFill>
            </a:endParaRPr>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val="679337952"/>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grpSp>
        <p:nvGrpSpPr>
          <p:cNvPr id="5" name="Groupe 4"/>
          <p:cNvGrpSpPr/>
          <p:nvPr/>
        </p:nvGrpSpPr>
        <p:grpSpPr>
          <a:xfrm>
            <a:off x="3026" y="87709"/>
            <a:ext cx="9140975" cy="749003"/>
            <a:chOff x="3025" y="44624"/>
            <a:chExt cx="9140975" cy="749002"/>
          </a:xfrm>
        </p:grpSpPr>
        <p:pic>
          <p:nvPicPr>
            <p:cNvPr id="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42864779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e 5"/>
          <p:cNvGrpSpPr/>
          <p:nvPr/>
        </p:nvGrpSpPr>
        <p:grpSpPr>
          <a:xfrm>
            <a:off x="3026" y="87709"/>
            <a:ext cx="9140975" cy="749003"/>
            <a:chOff x="3025" y="44624"/>
            <a:chExt cx="9140975" cy="749002"/>
          </a:xfrm>
        </p:grpSpPr>
        <p:pic>
          <p:nvPicPr>
            <p:cNvPr id="7"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0" name="Titre 1"/>
          <p:cNvSpPr txBox="1">
            <a:spLocks/>
          </p:cNvSpPr>
          <p:nvPr/>
        </p:nvSpPr>
        <p:spPr>
          <a:xfrm>
            <a:off x="513742" y="1052736"/>
            <a:ext cx="8229600" cy="722709"/>
          </a:xfrm>
          <a:prstGeom prst="rect">
            <a:avLst/>
          </a:prstGeom>
        </p:spPr>
        <p:txBody>
          <a:bodyPr>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400" b="1" dirty="0" smtClean="0">
                <a:solidFill>
                  <a:srgbClr val="009999"/>
                </a:solidFill>
              </a:rPr>
              <a:t>Taux de programmation </a:t>
            </a:r>
            <a:r>
              <a:rPr lang="fr-FR" sz="2400" b="1" u="sng" dirty="0" smtClean="0">
                <a:solidFill>
                  <a:srgbClr val="009999"/>
                </a:solidFill>
              </a:rPr>
              <a:t>avant maquette modifiée</a:t>
            </a:r>
          </a:p>
          <a:p>
            <a:r>
              <a:rPr lang="fr-FR" sz="2400" i="1" dirty="0" smtClean="0">
                <a:solidFill>
                  <a:srgbClr val="009999"/>
                </a:solidFill>
              </a:rPr>
              <a:t>Synthèse</a:t>
            </a:r>
            <a:endParaRPr lang="fr-FR" sz="2400" i="1" dirty="0">
              <a:solidFill>
                <a:srgbClr val="009999"/>
              </a:solidFill>
            </a:endParaRPr>
          </a:p>
        </p:txBody>
      </p:sp>
      <p:graphicFrame>
        <p:nvGraphicFramePr>
          <p:cNvPr id="11" name="Diagramme 10"/>
          <p:cNvGraphicFramePr/>
          <p:nvPr>
            <p:extLst>
              <p:ext uri="{D42A27DB-BD31-4B8C-83A1-F6EECF244321}">
                <p14:modId xmlns:p14="http://schemas.microsoft.com/office/powerpoint/2010/main" val="987984924"/>
              </p:ext>
            </p:extLst>
          </p:nvPr>
        </p:nvGraphicFramePr>
        <p:xfrm>
          <a:off x="778675" y="2060848"/>
          <a:ext cx="7586650" cy="432048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ZoneTexte 1"/>
          <p:cNvSpPr txBox="1"/>
          <p:nvPr/>
        </p:nvSpPr>
        <p:spPr>
          <a:xfrm>
            <a:off x="647564" y="6525344"/>
            <a:ext cx="7848872" cy="261610"/>
          </a:xfrm>
          <a:prstGeom prst="rect">
            <a:avLst/>
          </a:prstGeom>
          <a:noFill/>
        </p:spPr>
        <p:txBody>
          <a:bodyPr wrap="square" rtlCol="0">
            <a:spAutoFit/>
          </a:bodyPr>
          <a:lstStyle/>
          <a:p>
            <a:r>
              <a:rPr lang="fr-FR" sz="1100" dirty="0" smtClean="0"/>
              <a:t>Axe 1 et 2: taux théoriques = dossiers en cours de programmation inclus. Axe 3 et 4: taux théoriques = crédits bloqués par les SG inclus</a:t>
            </a:r>
            <a:endParaRPr lang="fr-FR" sz="1100" dirty="0"/>
          </a:p>
        </p:txBody>
      </p:sp>
    </p:spTree>
    <p:extLst>
      <p:ext uri="{BB962C8B-B14F-4D97-AF65-F5344CB8AC3E}">
        <p14:creationId xmlns:p14="http://schemas.microsoft.com/office/powerpoint/2010/main" val="337740389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179512" y="1005262"/>
            <a:ext cx="8573444" cy="861774"/>
          </a:xfrm>
          <a:noFill/>
        </p:spPr>
        <p:txBody>
          <a:bodyPr wrap="square" rtlCol="0">
            <a:spAutoFit/>
          </a:bodyPr>
          <a:lstStyle/>
          <a:p>
            <a:r>
              <a:rPr lang="fr-FR" sz="2500" b="1" spc="-50" dirty="0">
                <a:solidFill>
                  <a:srgbClr val="009999"/>
                </a:solidFill>
              </a:rPr>
              <a:t>PON FSE 2014 - 2020</a:t>
            </a:r>
            <a:br>
              <a:rPr lang="fr-FR" sz="2500" b="1" spc="-50" dirty="0">
                <a:solidFill>
                  <a:srgbClr val="009999"/>
                </a:solidFill>
              </a:rPr>
            </a:br>
            <a:r>
              <a:rPr lang="fr-FR" sz="2500" b="1" i="1" spc="-50" dirty="0" smtClean="0">
                <a:solidFill>
                  <a:srgbClr val="009999"/>
                </a:solidFill>
              </a:rPr>
              <a:t>Constats et perspectives finales</a:t>
            </a:r>
            <a:endParaRPr lang="fr-FR" sz="2500" b="1" i="1" spc="-50" dirty="0">
              <a:solidFill>
                <a:srgbClr val="009999"/>
              </a:solidFill>
              <a:latin typeface="+mn-lt"/>
              <a:ea typeface="+mn-ea"/>
              <a:cs typeface="+mn-cs"/>
            </a:endParaRPr>
          </a:p>
        </p:txBody>
      </p:sp>
      <p:graphicFrame>
        <p:nvGraphicFramePr>
          <p:cNvPr id="2" name="Diagramme 1"/>
          <p:cNvGraphicFramePr/>
          <p:nvPr>
            <p:extLst>
              <p:ext uri="{D42A27DB-BD31-4B8C-83A1-F6EECF244321}">
                <p14:modId xmlns:p14="http://schemas.microsoft.com/office/powerpoint/2010/main" val="4087867391"/>
              </p:ext>
            </p:extLst>
          </p:nvPr>
        </p:nvGraphicFramePr>
        <p:xfrm>
          <a:off x="1475656" y="2794000"/>
          <a:ext cx="6096000"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3" name="Rectangle 2"/>
          <p:cNvSpPr/>
          <p:nvPr/>
        </p:nvSpPr>
        <p:spPr>
          <a:xfrm>
            <a:off x="323528" y="1844824"/>
            <a:ext cx="4995874" cy="369332"/>
          </a:xfrm>
          <a:prstGeom prst="rect">
            <a:avLst/>
          </a:prstGeom>
        </p:spPr>
        <p:txBody>
          <a:bodyPr wrap="square">
            <a:spAutoFit/>
          </a:bodyPr>
          <a:lstStyle/>
          <a:p>
            <a:pPr lvl="0"/>
            <a:r>
              <a:rPr lang="fr-FR" b="1" dirty="0"/>
              <a:t>Maquette (Hors AT) </a:t>
            </a:r>
            <a:r>
              <a:rPr lang="fr-FR" b="1" dirty="0" smtClean="0"/>
              <a:t>: 151 </a:t>
            </a:r>
            <a:r>
              <a:rPr lang="fr-FR" b="1" dirty="0"/>
              <a:t>280 </a:t>
            </a:r>
            <a:r>
              <a:rPr lang="fr-FR" b="1" dirty="0" smtClean="0"/>
              <a:t>830 €  </a:t>
            </a:r>
            <a:endParaRPr lang="fr-FR" dirty="0"/>
          </a:p>
        </p:txBody>
      </p:sp>
      <p:sp>
        <p:nvSpPr>
          <p:cNvPr id="5" name="Rectangle 4"/>
          <p:cNvSpPr/>
          <p:nvPr/>
        </p:nvSpPr>
        <p:spPr>
          <a:xfrm>
            <a:off x="323528" y="2201268"/>
            <a:ext cx="5976664" cy="369332"/>
          </a:xfrm>
          <a:prstGeom prst="rect">
            <a:avLst/>
          </a:prstGeom>
        </p:spPr>
        <p:txBody>
          <a:bodyPr wrap="square">
            <a:spAutoFit/>
          </a:bodyPr>
          <a:lstStyle/>
          <a:p>
            <a:pPr lvl="0"/>
            <a:r>
              <a:rPr lang="fr-FR" b="1" dirty="0"/>
              <a:t>Montant programmé </a:t>
            </a:r>
            <a:r>
              <a:rPr lang="fr-FR" b="1" dirty="0" smtClean="0"/>
              <a:t>:  </a:t>
            </a:r>
            <a:r>
              <a:rPr lang="fr-FR" b="1" dirty="0"/>
              <a:t>147 699 829 </a:t>
            </a:r>
            <a:r>
              <a:rPr lang="fr-FR" b="1" dirty="0" smtClean="0"/>
              <a:t>€</a:t>
            </a:r>
            <a:endParaRPr lang="fr-FR" b="1" dirty="0"/>
          </a:p>
        </p:txBody>
      </p:sp>
      <p:sp>
        <p:nvSpPr>
          <p:cNvPr id="10" name="Rectangle 9"/>
          <p:cNvSpPr/>
          <p:nvPr/>
        </p:nvSpPr>
        <p:spPr>
          <a:xfrm>
            <a:off x="323528" y="2538334"/>
            <a:ext cx="5976664" cy="369332"/>
          </a:xfrm>
          <a:prstGeom prst="rect">
            <a:avLst/>
          </a:prstGeom>
        </p:spPr>
        <p:txBody>
          <a:bodyPr wrap="square">
            <a:spAutoFit/>
          </a:bodyPr>
          <a:lstStyle/>
          <a:p>
            <a:pPr lvl="0"/>
            <a:r>
              <a:rPr lang="fr-FR" b="1" dirty="0"/>
              <a:t>Montant </a:t>
            </a:r>
            <a:r>
              <a:rPr lang="fr-FR" b="1" dirty="0" smtClean="0"/>
              <a:t>potentiel :  22 602 146 €</a:t>
            </a:r>
            <a:endParaRPr lang="fr-FR" b="1" dirty="0"/>
          </a:p>
        </p:txBody>
      </p:sp>
    </p:spTree>
    <p:extLst>
      <p:ext uri="{BB962C8B-B14F-4D97-AF65-F5344CB8AC3E}">
        <p14:creationId xmlns:p14="http://schemas.microsoft.com/office/powerpoint/2010/main" val="343565319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251520" y="1173088"/>
            <a:ext cx="8573444" cy="861774"/>
          </a:xfrm>
          <a:noFill/>
        </p:spPr>
        <p:txBody>
          <a:bodyPr wrap="square" rtlCol="0">
            <a:spAutoFit/>
          </a:bodyPr>
          <a:lstStyle/>
          <a:p>
            <a:r>
              <a:rPr lang="fr-FR" sz="2500" b="1" spc="-50" dirty="0">
                <a:solidFill>
                  <a:srgbClr val="009999"/>
                </a:solidFill>
              </a:rPr>
              <a:t>PON FSE 2014 - 2020</a:t>
            </a:r>
            <a:br>
              <a:rPr lang="fr-FR" sz="2500" b="1" spc="-50" dirty="0">
                <a:solidFill>
                  <a:srgbClr val="009999"/>
                </a:solidFill>
              </a:rPr>
            </a:br>
            <a:r>
              <a:rPr lang="fr-FR" sz="2500" b="1" i="1" spc="-50" dirty="0" smtClean="0">
                <a:solidFill>
                  <a:srgbClr val="009999"/>
                </a:solidFill>
              </a:rPr>
              <a:t>Point sur la certification</a:t>
            </a:r>
            <a:endParaRPr lang="fr-FR" sz="2500" b="1" i="1" spc="-50" dirty="0">
              <a:solidFill>
                <a:srgbClr val="009999"/>
              </a:solidFill>
              <a:latin typeface="+mn-lt"/>
              <a:ea typeface="+mn-ea"/>
              <a:cs typeface="+mn-cs"/>
            </a:endParaRPr>
          </a:p>
        </p:txBody>
      </p:sp>
      <p:graphicFrame>
        <p:nvGraphicFramePr>
          <p:cNvPr id="10" name="Diagramme 9"/>
          <p:cNvGraphicFramePr/>
          <p:nvPr>
            <p:extLst>
              <p:ext uri="{D42A27DB-BD31-4B8C-83A1-F6EECF244321}">
                <p14:modId xmlns:p14="http://schemas.microsoft.com/office/powerpoint/2010/main" val="2521891954"/>
              </p:ext>
            </p:extLst>
          </p:nvPr>
        </p:nvGraphicFramePr>
        <p:xfrm>
          <a:off x="683567" y="2132856"/>
          <a:ext cx="7992889" cy="424847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385422684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16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2483768" y="836712"/>
            <a:ext cx="4032448" cy="1077218"/>
          </a:xfrm>
          <a:noFill/>
        </p:spPr>
        <p:txBody>
          <a:bodyPr wrap="square" rtlCol="0">
            <a:spAutoFit/>
          </a:bodyPr>
          <a:lstStyle/>
          <a:p>
            <a:r>
              <a:rPr lang="fr-FR" sz="3200" b="1" spc="-50" dirty="0" smtClean="0">
                <a:solidFill>
                  <a:srgbClr val="009999"/>
                </a:solidFill>
              </a:rPr>
              <a:t>Indicateurs</a:t>
            </a:r>
            <a:r>
              <a:rPr lang="fr-FR" sz="3200" b="1" spc="-50" dirty="0" smtClean="0"/>
              <a:t/>
            </a:r>
            <a:br>
              <a:rPr lang="fr-FR" sz="3200" b="1" spc="-50" dirty="0" smtClean="0"/>
            </a:br>
            <a:endParaRPr lang="fr-FR" sz="3200" b="1" i="1" spc="-50" dirty="0">
              <a:latin typeface="+mn-lt"/>
              <a:ea typeface="+mn-ea"/>
              <a:cs typeface="+mn-cs"/>
            </a:endParaRPr>
          </a:p>
        </p:txBody>
      </p:sp>
      <p:graphicFrame>
        <p:nvGraphicFramePr>
          <p:cNvPr id="10" name="Diagramme 9"/>
          <p:cNvGraphicFramePr/>
          <p:nvPr>
            <p:extLst>
              <p:ext uri="{D42A27DB-BD31-4B8C-83A1-F6EECF244321}">
                <p14:modId xmlns:p14="http://schemas.microsoft.com/office/powerpoint/2010/main" val="3425994590"/>
              </p:ext>
            </p:extLst>
          </p:nvPr>
        </p:nvGraphicFramePr>
        <p:xfrm>
          <a:off x="539552" y="2351127"/>
          <a:ext cx="3960440" cy="410445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2" name="Rectangle 11"/>
          <p:cNvSpPr/>
          <p:nvPr/>
        </p:nvSpPr>
        <p:spPr>
          <a:xfrm>
            <a:off x="4566341" y="2453658"/>
            <a:ext cx="2775814" cy="998820"/>
          </a:xfrm>
          <a:prstGeom prst="rect">
            <a:avLst/>
          </a:prstGeom>
          <a:solidFill>
            <a:schemeClr val="accent5">
              <a:lumMod val="20000"/>
              <a:lumOff val="80000"/>
            </a:schemeClr>
          </a:solidFill>
          <a:ln>
            <a:noFill/>
          </a:ln>
        </p:spPr>
        <p:style>
          <a:lnRef idx="3">
            <a:schemeClr val="lt1"/>
          </a:lnRef>
          <a:fillRef idx="1">
            <a:schemeClr val="accent6"/>
          </a:fillRef>
          <a:effectRef idx="1">
            <a:schemeClr val="accent6"/>
          </a:effectRef>
          <a:fontRef idx="minor">
            <a:schemeClr val="lt1"/>
          </a:fontRef>
        </p:style>
        <p:txBody>
          <a:bodyPr rtlCol="0" anchor="ctr"/>
          <a:lstStyle/>
          <a:p>
            <a:pPr algn="ctr"/>
            <a:r>
              <a:rPr lang="fr-FR" sz="1600" b="1" dirty="0" smtClean="0">
                <a:solidFill>
                  <a:prstClr val="black"/>
                </a:solidFill>
              </a:rPr>
              <a:t/>
            </a:r>
            <a:br>
              <a:rPr lang="fr-FR" sz="1600" b="1" dirty="0" smtClean="0">
                <a:solidFill>
                  <a:prstClr val="black"/>
                </a:solidFill>
              </a:rPr>
            </a:br>
            <a:r>
              <a:rPr lang="fr-FR" sz="1600" b="1" dirty="0" smtClean="0">
                <a:solidFill>
                  <a:prstClr val="black"/>
                </a:solidFill>
              </a:rPr>
              <a:t>7122 jeunes</a:t>
            </a:r>
            <a:br>
              <a:rPr lang="fr-FR" sz="1600" b="1" dirty="0" smtClean="0">
                <a:solidFill>
                  <a:prstClr val="black"/>
                </a:solidFill>
              </a:rPr>
            </a:br>
            <a:r>
              <a:rPr lang="fr-FR" sz="1600" b="1" dirty="0" smtClean="0">
                <a:solidFill>
                  <a:prstClr val="black"/>
                </a:solidFill>
              </a:rPr>
              <a:t/>
            </a:r>
            <a:br>
              <a:rPr lang="fr-FR" sz="1600" b="1" dirty="0" smtClean="0">
                <a:solidFill>
                  <a:prstClr val="black"/>
                </a:solidFill>
              </a:rPr>
            </a:br>
            <a:r>
              <a:rPr lang="fr-FR" sz="1600" b="1" dirty="0" smtClean="0">
                <a:solidFill>
                  <a:prstClr val="black"/>
                </a:solidFill>
              </a:rPr>
              <a:t>15126 chômeurs</a:t>
            </a:r>
            <a:endParaRPr lang="fr-FR" sz="1600" b="1" dirty="0">
              <a:solidFill>
                <a:prstClr val="black"/>
              </a:solidFill>
            </a:endParaRPr>
          </a:p>
          <a:p>
            <a:pPr algn="ctr"/>
            <a:endParaRPr lang="fr-FR" sz="1600" b="1" dirty="0">
              <a:solidFill>
                <a:prstClr val="black"/>
              </a:solidFill>
            </a:endParaRPr>
          </a:p>
        </p:txBody>
      </p:sp>
      <p:sp>
        <p:nvSpPr>
          <p:cNvPr id="16" name="ZoneTexte 15"/>
          <p:cNvSpPr txBox="1"/>
          <p:nvPr/>
        </p:nvSpPr>
        <p:spPr>
          <a:xfrm>
            <a:off x="7783962" y="2464379"/>
            <a:ext cx="882352" cy="3693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fr-FR" b="1" dirty="0" smtClean="0">
                <a:solidFill>
                  <a:prstClr val="black"/>
                </a:solidFill>
              </a:rPr>
              <a:t>31  %</a:t>
            </a:r>
            <a:endParaRPr lang="fr-FR" b="1" dirty="0">
              <a:solidFill>
                <a:prstClr val="black"/>
              </a:solidFill>
            </a:endParaRPr>
          </a:p>
        </p:txBody>
      </p:sp>
      <p:sp>
        <p:nvSpPr>
          <p:cNvPr id="17" name="ZoneTexte 16"/>
          <p:cNvSpPr txBox="1"/>
          <p:nvPr/>
        </p:nvSpPr>
        <p:spPr>
          <a:xfrm>
            <a:off x="7783965" y="3083144"/>
            <a:ext cx="882352" cy="3693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fr-FR" b="1" dirty="0" smtClean="0">
                <a:solidFill>
                  <a:prstClr val="black"/>
                </a:solidFill>
              </a:rPr>
              <a:t>91  %</a:t>
            </a:r>
            <a:endParaRPr lang="fr-FR" b="1" dirty="0">
              <a:solidFill>
                <a:prstClr val="black"/>
              </a:solidFill>
            </a:endParaRPr>
          </a:p>
        </p:txBody>
      </p:sp>
      <p:sp>
        <p:nvSpPr>
          <p:cNvPr id="18" name="ZoneTexte 17"/>
          <p:cNvSpPr txBox="1"/>
          <p:nvPr/>
        </p:nvSpPr>
        <p:spPr>
          <a:xfrm>
            <a:off x="7803425" y="4218688"/>
            <a:ext cx="882352" cy="3693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fr-FR" b="1" dirty="0" smtClean="0">
                <a:solidFill>
                  <a:prstClr val="black"/>
                </a:solidFill>
              </a:rPr>
              <a:t>28  %</a:t>
            </a:r>
            <a:endParaRPr lang="fr-FR" b="1" dirty="0">
              <a:solidFill>
                <a:prstClr val="black"/>
              </a:solidFill>
            </a:endParaRPr>
          </a:p>
        </p:txBody>
      </p:sp>
      <p:sp>
        <p:nvSpPr>
          <p:cNvPr id="19" name="ZoneTexte 18"/>
          <p:cNvSpPr txBox="1"/>
          <p:nvPr/>
        </p:nvSpPr>
        <p:spPr>
          <a:xfrm>
            <a:off x="7089667" y="1632413"/>
            <a:ext cx="2051720" cy="584775"/>
          </a:xfrm>
          <a:prstGeom prst="rect">
            <a:avLst/>
          </a:prstGeom>
          <a:noFill/>
        </p:spPr>
        <p:txBody>
          <a:bodyPr wrap="square" rtlCol="0">
            <a:spAutoFit/>
          </a:bodyPr>
          <a:lstStyle/>
          <a:p>
            <a:pPr algn="ctr"/>
            <a:r>
              <a:rPr lang="fr-FR" sz="1600" b="1" i="1" dirty="0" smtClean="0">
                <a:solidFill>
                  <a:prstClr val="black"/>
                </a:solidFill>
              </a:rPr>
              <a:t>Taux d’atteinte par rapport à la cible</a:t>
            </a:r>
            <a:endParaRPr lang="fr-FR" sz="1600" b="1" i="1" dirty="0">
              <a:solidFill>
                <a:prstClr val="black"/>
              </a:solidFill>
            </a:endParaRPr>
          </a:p>
        </p:txBody>
      </p:sp>
      <p:sp>
        <p:nvSpPr>
          <p:cNvPr id="3" name="Rectangle 2"/>
          <p:cNvSpPr/>
          <p:nvPr/>
        </p:nvSpPr>
        <p:spPr>
          <a:xfrm>
            <a:off x="4566341" y="5373218"/>
            <a:ext cx="2781474" cy="991711"/>
          </a:xfrm>
          <a:prstGeom prst="rect">
            <a:avLst/>
          </a:prstGeom>
          <a:solidFill>
            <a:schemeClr val="accent5">
              <a:lumMod val="20000"/>
              <a:lumOff val="80000"/>
            </a:schemeClr>
          </a:solidFill>
          <a:ln>
            <a:noFill/>
          </a:ln>
        </p:spPr>
        <p:style>
          <a:lnRef idx="3">
            <a:schemeClr val="lt1"/>
          </a:lnRef>
          <a:fillRef idx="1">
            <a:schemeClr val="accent6"/>
          </a:fillRef>
          <a:effectRef idx="1">
            <a:schemeClr val="accent6"/>
          </a:effectRef>
          <a:fontRef idx="minor">
            <a:schemeClr val="lt1"/>
          </a:fontRef>
        </p:style>
        <p:txBody>
          <a:bodyPr rtlCol="0" anchor="ctr"/>
          <a:lstStyle/>
          <a:p>
            <a:pPr algn="ctr"/>
            <a:r>
              <a:rPr lang="fr-FR" sz="1600" b="1" dirty="0" smtClean="0">
                <a:solidFill>
                  <a:prstClr val="black"/>
                </a:solidFill>
              </a:rPr>
              <a:t>101 707 chômeurs</a:t>
            </a:r>
            <a:r>
              <a:rPr lang="fr-FR" sz="1600" b="1" dirty="0">
                <a:solidFill>
                  <a:prstClr val="black"/>
                </a:solidFill>
              </a:rPr>
              <a:t/>
            </a:r>
            <a:br>
              <a:rPr lang="fr-FR" sz="1600" b="1" dirty="0">
                <a:solidFill>
                  <a:prstClr val="black"/>
                </a:solidFill>
              </a:rPr>
            </a:br>
            <a:r>
              <a:rPr lang="fr-FR" sz="1600" b="1" dirty="0">
                <a:solidFill>
                  <a:prstClr val="black"/>
                </a:solidFill>
              </a:rPr>
              <a:t/>
            </a:r>
            <a:br>
              <a:rPr lang="fr-FR" sz="1600" b="1" dirty="0">
                <a:solidFill>
                  <a:prstClr val="black"/>
                </a:solidFill>
              </a:rPr>
            </a:br>
            <a:r>
              <a:rPr lang="fr-FR" sz="1600" b="1" dirty="0" smtClean="0">
                <a:solidFill>
                  <a:prstClr val="black"/>
                </a:solidFill>
              </a:rPr>
              <a:t>69 816 inactifs</a:t>
            </a:r>
            <a:endParaRPr lang="fr-FR" sz="1600" b="1" dirty="0">
              <a:solidFill>
                <a:prstClr val="black"/>
              </a:solidFill>
            </a:endParaRPr>
          </a:p>
        </p:txBody>
      </p:sp>
      <p:sp>
        <p:nvSpPr>
          <p:cNvPr id="5" name="Rectangle 4"/>
          <p:cNvSpPr/>
          <p:nvPr/>
        </p:nvSpPr>
        <p:spPr>
          <a:xfrm>
            <a:off x="4699403" y="4155973"/>
            <a:ext cx="2775814" cy="494763"/>
          </a:xfrm>
          <a:prstGeom prst="rect">
            <a:avLst/>
          </a:prstGeom>
          <a:solidFill>
            <a:schemeClr val="accent5">
              <a:lumMod val="20000"/>
              <a:lumOff val="80000"/>
            </a:schemeClr>
          </a:solidFill>
          <a:ln>
            <a:noFill/>
          </a:ln>
        </p:spPr>
        <p:style>
          <a:lnRef idx="3">
            <a:schemeClr val="lt1"/>
          </a:lnRef>
          <a:fillRef idx="1">
            <a:schemeClr val="accent6"/>
          </a:fillRef>
          <a:effectRef idx="1">
            <a:schemeClr val="accent6"/>
          </a:effectRef>
          <a:fontRef idx="minor">
            <a:schemeClr val="lt1"/>
          </a:fontRef>
        </p:style>
        <p:txBody>
          <a:bodyPr rtlCol="0" anchor="ctr"/>
          <a:lstStyle/>
          <a:p>
            <a:pPr algn="ctr"/>
            <a:r>
              <a:rPr lang="fr-FR" sz="1600" b="1" dirty="0" smtClean="0">
                <a:solidFill>
                  <a:prstClr val="black"/>
                </a:solidFill>
              </a:rPr>
              <a:t>3 053 salariés</a:t>
            </a:r>
            <a:endParaRPr lang="fr-FR" sz="1600" b="1" dirty="0">
              <a:solidFill>
                <a:prstClr val="black"/>
              </a:solidFill>
            </a:endParaRPr>
          </a:p>
        </p:txBody>
      </p:sp>
      <p:sp>
        <p:nvSpPr>
          <p:cNvPr id="8" name="Rectangle 7"/>
          <p:cNvSpPr/>
          <p:nvPr/>
        </p:nvSpPr>
        <p:spPr>
          <a:xfrm>
            <a:off x="7783967" y="5373216"/>
            <a:ext cx="882351" cy="432048"/>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b="1" dirty="0" smtClean="0">
                <a:solidFill>
                  <a:prstClr val="black"/>
                </a:solidFill>
              </a:rPr>
              <a:t>146  %</a:t>
            </a:r>
            <a:endParaRPr lang="fr-FR" b="1" dirty="0">
              <a:solidFill>
                <a:prstClr val="black"/>
              </a:solidFill>
            </a:endParaRPr>
          </a:p>
        </p:txBody>
      </p:sp>
      <p:sp>
        <p:nvSpPr>
          <p:cNvPr id="13" name="Rectangle 12"/>
          <p:cNvSpPr/>
          <p:nvPr/>
        </p:nvSpPr>
        <p:spPr>
          <a:xfrm>
            <a:off x="7783965" y="5932879"/>
            <a:ext cx="882352" cy="432048"/>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fr-FR" b="1" dirty="0" smtClean="0">
                <a:solidFill>
                  <a:prstClr val="black"/>
                </a:solidFill>
              </a:rPr>
              <a:t>134  %</a:t>
            </a:r>
            <a:endParaRPr lang="fr-FR" b="1" dirty="0">
              <a:solidFill>
                <a:prstClr val="black"/>
              </a:solidFill>
            </a:endParaRPr>
          </a:p>
        </p:txBody>
      </p:sp>
      <p:sp>
        <p:nvSpPr>
          <p:cNvPr id="15" name="ZoneTexte 14"/>
          <p:cNvSpPr txBox="1"/>
          <p:nvPr/>
        </p:nvSpPr>
        <p:spPr>
          <a:xfrm>
            <a:off x="2195736" y="1743670"/>
            <a:ext cx="1156760" cy="338554"/>
          </a:xfrm>
          <a:prstGeom prst="rect">
            <a:avLst/>
          </a:prstGeom>
          <a:noFill/>
        </p:spPr>
        <p:txBody>
          <a:bodyPr wrap="square" rtlCol="0">
            <a:spAutoFit/>
          </a:bodyPr>
          <a:lstStyle/>
          <a:p>
            <a:pPr algn="ctr"/>
            <a:r>
              <a:rPr lang="fr-FR" sz="1600" b="1" i="1" dirty="0" smtClean="0">
                <a:solidFill>
                  <a:prstClr val="black"/>
                </a:solidFill>
              </a:rPr>
              <a:t>Cibles 2023 </a:t>
            </a:r>
            <a:endParaRPr lang="fr-FR" sz="1600" b="1" i="1" dirty="0">
              <a:solidFill>
                <a:prstClr val="black"/>
              </a:solidFill>
            </a:endParaRPr>
          </a:p>
        </p:txBody>
      </p:sp>
      <p:sp>
        <p:nvSpPr>
          <p:cNvPr id="20" name="ZoneTexte 19"/>
          <p:cNvSpPr txBox="1"/>
          <p:nvPr/>
        </p:nvSpPr>
        <p:spPr>
          <a:xfrm>
            <a:off x="5090152" y="1620562"/>
            <a:ext cx="1728192" cy="584775"/>
          </a:xfrm>
          <a:prstGeom prst="rect">
            <a:avLst/>
          </a:prstGeom>
          <a:noFill/>
        </p:spPr>
        <p:txBody>
          <a:bodyPr wrap="square" rtlCol="0">
            <a:spAutoFit/>
          </a:bodyPr>
          <a:lstStyle/>
          <a:p>
            <a:pPr algn="ctr"/>
            <a:r>
              <a:rPr lang="fr-FR" sz="1600" b="1" i="1" dirty="0" smtClean="0">
                <a:solidFill>
                  <a:prstClr val="black"/>
                </a:solidFill>
              </a:rPr>
              <a:t>Participants </a:t>
            </a:r>
            <a:r>
              <a:rPr lang="fr-FR" sz="1600" b="1" i="1" u="sng" dirty="0" smtClean="0">
                <a:solidFill>
                  <a:prstClr val="black"/>
                </a:solidFill>
              </a:rPr>
              <a:t>saisis</a:t>
            </a:r>
            <a:r>
              <a:rPr lang="fr-FR" sz="1600" b="1" i="1" dirty="0" smtClean="0">
                <a:solidFill>
                  <a:prstClr val="black"/>
                </a:solidFill>
              </a:rPr>
              <a:t> à juin 2021</a:t>
            </a:r>
            <a:endParaRPr lang="fr-FR" sz="1600" b="1" i="1" dirty="0">
              <a:solidFill>
                <a:prstClr val="black"/>
              </a:solidFill>
            </a:endParaRPr>
          </a:p>
        </p:txBody>
      </p:sp>
      <p:sp>
        <p:nvSpPr>
          <p:cNvPr id="21" name="ZoneTexte 20"/>
          <p:cNvSpPr txBox="1"/>
          <p:nvPr/>
        </p:nvSpPr>
        <p:spPr>
          <a:xfrm>
            <a:off x="827584" y="1743670"/>
            <a:ext cx="1152128" cy="338554"/>
          </a:xfrm>
          <a:prstGeom prst="rect">
            <a:avLst/>
          </a:prstGeom>
          <a:noFill/>
        </p:spPr>
        <p:txBody>
          <a:bodyPr wrap="square" rtlCol="0">
            <a:spAutoFit/>
          </a:bodyPr>
          <a:lstStyle/>
          <a:p>
            <a:r>
              <a:rPr lang="fr-FR" sz="1600" b="1" i="1" dirty="0" smtClean="0">
                <a:solidFill>
                  <a:prstClr val="black"/>
                </a:solidFill>
              </a:rPr>
              <a:t>Axe</a:t>
            </a:r>
            <a:endParaRPr lang="fr-FR" sz="1600" b="1" i="1" dirty="0">
              <a:solidFill>
                <a:prstClr val="black"/>
              </a:solidFill>
            </a:endParaRPr>
          </a:p>
        </p:txBody>
      </p:sp>
      <p:sp>
        <p:nvSpPr>
          <p:cNvPr id="2" name="ZoneTexte 1"/>
          <p:cNvSpPr txBox="1"/>
          <p:nvPr/>
        </p:nvSpPr>
        <p:spPr>
          <a:xfrm>
            <a:off x="5999053" y="6577531"/>
            <a:ext cx="2952328" cy="276999"/>
          </a:xfrm>
          <a:prstGeom prst="rect">
            <a:avLst/>
          </a:prstGeom>
          <a:noFill/>
        </p:spPr>
        <p:txBody>
          <a:bodyPr wrap="square" rtlCol="0">
            <a:spAutoFit/>
          </a:bodyPr>
          <a:lstStyle/>
          <a:p>
            <a:r>
              <a:rPr lang="fr-FR" sz="1200" i="1" dirty="0" smtClean="0">
                <a:solidFill>
                  <a:prstClr val="black"/>
                </a:solidFill>
              </a:rPr>
              <a:t>Chiffres issus de Bi-</a:t>
            </a:r>
            <a:r>
              <a:rPr lang="fr-FR" sz="1200" i="1" dirty="0" err="1" smtClean="0">
                <a:solidFill>
                  <a:prstClr val="black"/>
                </a:solidFill>
              </a:rPr>
              <a:t>MadémarcheFSE</a:t>
            </a:r>
            <a:endParaRPr lang="fr-FR" sz="1200" i="1" dirty="0">
              <a:solidFill>
                <a:prstClr val="black"/>
              </a:solidFill>
            </a:endParaRPr>
          </a:p>
        </p:txBody>
      </p:sp>
    </p:spTree>
    <p:extLst>
      <p:ext uri="{BB962C8B-B14F-4D97-AF65-F5344CB8AC3E}">
        <p14:creationId xmlns:p14="http://schemas.microsoft.com/office/powerpoint/2010/main" val="182953229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16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2483768" y="836712"/>
            <a:ext cx="4032448" cy="1077218"/>
          </a:xfrm>
          <a:noFill/>
        </p:spPr>
        <p:txBody>
          <a:bodyPr wrap="square" rtlCol="0">
            <a:spAutoFit/>
          </a:bodyPr>
          <a:lstStyle/>
          <a:p>
            <a:r>
              <a:rPr lang="fr-FR" sz="3200" b="1" spc="-50" dirty="0" smtClean="0">
                <a:solidFill>
                  <a:srgbClr val="009999"/>
                </a:solidFill>
              </a:rPr>
              <a:t>Indicateurs (suite)</a:t>
            </a:r>
            <a:r>
              <a:rPr lang="fr-FR" sz="3200" b="1" spc="-50" dirty="0" smtClean="0"/>
              <a:t/>
            </a:r>
            <a:br>
              <a:rPr lang="fr-FR" sz="3200" b="1" spc="-50" dirty="0" smtClean="0"/>
            </a:br>
            <a:endParaRPr lang="fr-FR" sz="3200" b="1" i="1" spc="-50" dirty="0">
              <a:latin typeface="+mn-lt"/>
              <a:ea typeface="+mn-ea"/>
              <a:cs typeface="+mn-cs"/>
            </a:endParaRPr>
          </a:p>
        </p:txBody>
      </p:sp>
      <p:sp>
        <p:nvSpPr>
          <p:cNvPr id="2" name="ZoneTexte 1"/>
          <p:cNvSpPr txBox="1"/>
          <p:nvPr/>
        </p:nvSpPr>
        <p:spPr>
          <a:xfrm>
            <a:off x="5999053" y="6577531"/>
            <a:ext cx="2952328" cy="276999"/>
          </a:xfrm>
          <a:prstGeom prst="rect">
            <a:avLst/>
          </a:prstGeom>
          <a:noFill/>
        </p:spPr>
        <p:txBody>
          <a:bodyPr wrap="square" rtlCol="0">
            <a:spAutoFit/>
          </a:bodyPr>
          <a:lstStyle/>
          <a:p>
            <a:r>
              <a:rPr lang="fr-FR" sz="1200" i="1" dirty="0" smtClean="0">
                <a:solidFill>
                  <a:prstClr val="black"/>
                </a:solidFill>
              </a:rPr>
              <a:t>Chiffres issus de Bi-</a:t>
            </a:r>
            <a:r>
              <a:rPr lang="fr-FR" sz="1200" i="1" dirty="0" err="1" smtClean="0">
                <a:solidFill>
                  <a:prstClr val="black"/>
                </a:solidFill>
              </a:rPr>
              <a:t>MadémarcheFSE</a:t>
            </a:r>
            <a:endParaRPr lang="fr-FR" sz="1200" i="1" dirty="0">
              <a:solidFill>
                <a:prstClr val="black"/>
              </a:solidFill>
            </a:endParaRPr>
          </a:p>
        </p:txBody>
      </p:sp>
      <p:graphicFrame>
        <p:nvGraphicFramePr>
          <p:cNvPr id="23" name="Graphique 22"/>
          <p:cNvGraphicFramePr/>
          <p:nvPr>
            <p:extLst>
              <p:ext uri="{D42A27DB-BD31-4B8C-83A1-F6EECF244321}">
                <p14:modId xmlns:p14="http://schemas.microsoft.com/office/powerpoint/2010/main" val="2446592512"/>
              </p:ext>
            </p:extLst>
          </p:nvPr>
        </p:nvGraphicFramePr>
        <p:xfrm>
          <a:off x="280324" y="1484784"/>
          <a:ext cx="4128120" cy="3256136"/>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4" name="Graphique 23"/>
          <p:cNvGraphicFramePr/>
          <p:nvPr>
            <p:extLst>
              <p:ext uri="{D42A27DB-BD31-4B8C-83A1-F6EECF244321}">
                <p14:modId xmlns:p14="http://schemas.microsoft.com/office/powerpoint/2010/main" val="4294058521"/>
              </p:ext>
            </p:extLst>
          </p:nvPr>
        </p:nvGraphicFramePr>
        <p:xfrm>
          <a:off x="4689075" y="1412776"/>
          <a:ext cx="4262306" cy="3024336"/>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6" name="Graphique 25"/>
          <p:cNvGraphicFramePr/>
          <p:nvPr>
            <p:extLst>
              <p:ext uri="{D42A27DB-BD31-4B8C-83A1-F6EECF244321}">
                <p14:modId xmlns:p14="http://schemas.microsoft.com/office/powerpoint/2010/main" val="1065014757"/>
              </p:ext>
            </p:extLst>
          </p:nvPr>
        </p:nvGraphicFramePr>
        <p:xfrm>
          <a:off x="1475656" y="4113483"/>
          <a:ext cx="6552727" cy="2464048"/>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33984509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16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2483768" y="836712"/>
            <a:ext cx="4032448" cy="1077218"/>
          </a:xfrm>
          <a:noFill/>
        </p:spPr>
        <p:txBody>
          <a:bodyPr wrap="square" rtlCol="0">
            <a:spAutoFit/>
          </a:bodyPr>
          <a:lstStyle/>
          <a:p>
            <a:r>
              <a:rPr lang="fr-FR" sz="3200" b="1" spc="-50" dirty="0" smtClean="0">
                <a:solidFill>
                  <a:srgbClr val="009999"/>
                </a:solidFill>
              </a:rPr>
              <a:t>Indicateurs (suite)</a:t>
            </a:r>
            <a:r>
              <a:rPr lang="fr-FR" sz="3200" b="1" spc="-50" dirty="0" smtClean="0"/>
              <a:t/>
            </a:r>
            <a:br>
              <a:rPr lang="fr-FR" sz="3200" b="1" spc="-50" dirty="0" smtClean="0"/>
            </a:br>
            <a:endParaRPr lang="fr-FR" sz="3200" b="1" i="1" spc="-50" dirty="0">
              <a:latin typeface="+mn-lt"/>
              <a:ea typeface="+mn-ea"/>
              <a:cs typeface="+mn-cs"/>
            </a:endParaRPr>
          </a:p>
        </p:txBody>
      </p:sp>
      <p:sp>
        <p:nvSpPr>
          <p:cNvPr id="2" name="ZoneTexte 1"/>
          <p:cNvSpPr txBox="1"/>
          <p:nvPr/>
        </p:nvSpPr>
        <p:spPr>
          <a:xfrm>
            <a:off x="5999053" y="6577531"/>
            <a:ext cx="2952328" cy="276999"/>
          </a:xfrm>
          <a:prstGeom prst="rect">
            <a:avLst/>
          </a:prstGeom>
          <a:noFill/>
        </p:spPr>
        <p:txBody>
          <a:bodyPr wrap="square" rtlCol="0">
            <a:spAutoFit/>
          </a:bodyPr>
          <a:lstStyle/>
          <a:p>
            <a:r>
              <a:rPr lang="fr-FR" sz="1200" i="1" dirty="0" smtClean="0">
                <a:solidFill>
                  <a:prstClr val="black"/>
                </a:solidFill>
              </a:rPr>
              <a:t>Chiffres issus de Bi-</a:t>
            </a:r>
            <a:r>
              <a:rPr lang="fr-FR" sz="1200" i="1" dirty="0" err="1" smtClean="0">
                <a:solidFill>
                  <a:prstClr val="black"/>
                </a:solidFill>
              </a:rPr>
              <a:t>MadémarcheFSE</a:t>
            </a:r>
            <a:endParaRPr lang="fr-FR" sz="1200" i="1" dirty="0">
              <a:solidFill>
                <a:prstClr val="black"/>
              </a:solidFill>
            </a:endParaRPr>
          </a:p>
        </p:txBody>
      </p:sp>
      <p:graphicFrame>
        <p:nvGraphicFramePr>
          <p:cNvPr id="5" name="Graphique 4"/>
          <p:cNvGraphicFramePr/>
          <p:nvPr>
            <p:extLst>
              <p:ext uri="{D42A27DB-BD31-4B8C-83A1-F6EECF244321}">
                <p14:modId xmlns:p14="http://schemas.microsoft.com/office/powerpoint/2010/main" val="3777222501"/>
              </p:ext>
            </p:extLst>
          </p:nvPr>
        </p:nvGraphicFramePr>
        <p:xfrm>
          <a:off x="467544" y="1397000"/>
          <a:ext cx="8352928" cy="4984328"/>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84746732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1626" y="87709"/>
            <a:ext cx="9140975" cy="749003"/>
            <a:chOff x="3025" y="44624"/>
            <a:chExt cx="9140975" cy="749002"/>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 name="Imag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47815" y="282211"/>
            <a:ext cx="1793572" cy="180000"/>
          </a:xfrm>
          <a:prstGeom prst="rect">
            <a:avLst/>
          </a:prstGeom>
          <a:noFill/>
          <a:ln>
            <a:noFill/>
          </a:ln>
        </p:spPr>
      </p:pic>
      <p:sp>
        <p:nvSpPr>
          <p:cNvPr id="11" name="Titre 1"/>
          <p:cNvSpPr>
            <a:spLocks noGrp="1"/>
          </p:cNvSpPr>
          <p:nvPr>
            <p:ph type="title"/>
          </p:nvPr>
        </p:nvSpPr>
        <p:spPr>
          <a:xfrm>
            <a:off x="2483768" y="836712"/>
            <a:ext cx="4032448" cy="1077218"/>
          </a:xfrm>
          <a:noFill/>
        </p:spPr>
        <p:txBody>
          <a:bodyPr wrap="square" rtlCol="0">
            <a:spAutoFit/>
          </a:bodyPr>
          <a:lstStyle/>
          <a:p>
            <a:r>
              <a:rPr lang="fr-FR" sz="3200" b="1" spc="-50" dirty="0" smtClean="0">
                <a:solidFill>
                  <a:srgbClr val="009999"/>
                </a:solidFill>
              </a:rPr>
              <a:t>Indicateurs (suite)</a:t>
            </a:r>
            <a:r>
              <a:rPr lang="fr-FR" sz="3200" b="1" spc="-50" dirty="0" smtClean="0"/>
              <a:t/>
            </a:r>
            <a:br>
              <a:rPr lang="fr-FR" sz="3200" b="1" spc="-50" dirty="0" smtClean="0"/>
            </a:br>
            <a:endParaRPr lang="fr-FR" sz="3200" b="1" i="1" spc="-50" dirty="0">
              <a:latin typeface="+mn-lt"/>
              <a:ea typeface="+mn-ea"/>
              <a:cs typeface="+mn-cs"/>
            </a:endParaRPr>
          </a:p>
        </p:txBody>
      </p:sp>
      <p:sp>
        <p:nvSpPr>
          <p:cNvPr id="2" name="ZoneTexte 1"/>
          <p:cNvSpPr txBox="1"/>
          <p:nvPr/>
        </p:nvSpPr>
        <p:spPr>
          <a:xfrm>
            <a:off x="5999053" y="6577531"/>
            <a:ext cx="2952328" cy="276999"/>
          </a:xfrm>
          <a:prstGeom prst="rect">
            <a:avLst/>
          </a:prstGeom>
          <a:noFill/>
        </p:spPr>
        <p:txBody>
          <a:bodyPr wrap="square" rtlCol="0">
            <a:spAutoFit/>
          </a:bodyPr>
          <a:lstStyle/>
          <a:p>
            <a:r>
              <a:rPr lang="fr-FR" sz="1200" i="1" dirty="0" smtClean="0">
                <a:solidFill>
                  <a:prstClr val="black"/>
                </a:solidFill>
              </a:rPr>
              <a:t>Chiffres issus de Bi-</a:t>
            </a:r>
            <a:r>
              <a:rPr lang="fr-FR" sz="1200" i="1" dirty="0" err="1" smtClean="0">
                <a:solidFill>
                  <a:prstClr val="black"/>
                </a:solidFill>
              </a:rPr>
              <a:t>MadémarcheFSE</a:t>
            </a:r>
            <a:endParaRPr lang="fr-FR" sz="1200" i="1" dirty="0">
              <a:solidFill>
                <a:prstClr val="black"/>
              </a:solidFill>
            </a:endParaRPr>
          </a:p>
        </p:txBody>
      </p:sp>
      <p:graphicFrame>
        <p:nvGraphicFramePr>
          <p:cNvPr id="3" name="Graphique 2"/>
          <p:cNvGraphicFramePr/>
          <p:nvPr>
            <p:extLst>
              <p:ext uri="{D42A27DB-BD31-4B8C-83A1-F6EECF244321}">
                <p14:modId xmlns:p14="http://schemas.microsoft.com/office/powerpoint/2010/main" val="1631392198"/>
              </p:ext>
            </p:extLst>
          </p:nvPr>
        </p:nvGraphicFramePr>
        <p:xfrm>
          <a:off x="1609143" y="1700808"/>
          <a:ext cx="6096000" cy="40640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10471522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13742" y="620688"/>
            <a:ext cx="8229600" cy="1143000"/>
          </a:xfrm>
        </p:spPr>
        <p:txBody>
          <a:bodyPr>
            <a:noAutofit/>
          </a:bodyPr>
          <a:lstStyle/>
          <a:p>
            <a:r>
              <a:rPr lang="fr-FR" sz="2800" b="1" dirty="0" smtClean="0">
                <a:solidFill>
                  <a:srgbClr val="009999"/>
                </a:solidFill>
              </a:rPr>
              <a:t>Contentieux: l’inquiétude… </a:t>
            </a:r>
            <a:endParaRPr lang="fr-FR" sz="2800" b="1" dirty="0">
              <a:solidFill>
                <a:srgbClr val="009999"/>
              </a:solidFill>
            </a:endParaRPr>
          </a:p>
        </p:txBody>
      </p:sp>
      <p:grpSp>
        <p:nvGrpSpPr>
          <p:cNvPr id="5" name="Groupe 4"/>
          <p:cNvGrpSpPr/>
          <p:nvPr/>
        </p:nvGrpSpPr>
        <p:grpSpPr>
          <a:xfrm>
            <a:off x="3025" y="87710"/>
            <a:ext cx="9140975" cy="749002"/>
            <a:chOff x="3025" y="44624"/>
            <a:chExt cx="9140975" cy="749002"/>
          </a:xfrm>
        </p:grpSpPr>
        <p:pic>
          <p:nvPicPr>
            <p:cNvPr id="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aphicFrame>
        <p:nvGraphicFramePr>
          <p:cNvPr id="8" name="Espace réservé du contenu 7"/>
          <p:cNvGraphicFramePr>
            <a:graphicFrameLocks noGrp="1"/>
          </p:cNvGraphicFramePr>
          <p:nvPr>
            <p:ph idx="1"/>
            <p:extLst>
              <p:ext uri="{D42A27DB-BD31-4B8C-83A1-F6EECF244321}">
                <p14:modId xmlns:p14="http://schemas.microsoft.com/office/powerpoint/2010/main" val="2987008157"/>
              </p:ext>
            </p:extLst>
          </p:nvPr>
        </p:nvGraphicFramePr>
        <p:xfrm>
          <a:off x="-1116632" y="903774"/>
          <a:ext cx="8229600" cy="452596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9" name="ZoneTexte 8"/>
          <p:cNvSpPr txBox="1"/>
          <p:nvPr/>
        </p:nvSpPr>
        <p:spPr>
          <a:xfrm>
            <a:off x="611560" y="1463030"/>
            <a:ext cx="7920880" cy="369332"/>
          </a:xfrm>
          <a:prstGeom prst="rect">
            <a:avLst/>
          </a:prstGeom>
          <a:noFill/>
        </p:spPr>
        <p:txBody>
          <a:bodyPr wrap="square" rtlCol="0">
            <a:spAutoFit/>
          </a:bodyPr>
          <a:lstStyle/>
          <a:p>
            <a:r>
              <a:rPr lang="fr-FR" b="1" dirty="0" smtClean="0">
                <a:solidFill>
                  <a:srgbClr val="009999"/>
                </a:solidFill>
              </a:rPr>
              <a:t>Mise </a:t>
            </a:r>
            <a:r>
              <a:rPr lang="fr-FR" b="1" dirty="0">
                <a:solidFill>
                  <a:srgbClr val="009999"/>
                </a:solidFill>
              </a:rPr>
              <a:t>à l’écart du règlement de 95 et réintégration de dépenses sans fondement</a:t>
            </a:r>
            <a:endParaRPr lang="fr-FR" dirty="0">
              <a:solidFill>
                <a:prstClr val="black"/>
              </a:solidFill>
            </a:endParaRPr>
          </a:p>
        </p:txBody>
      </p:sp>
      <p:graphicFrame>
        <p:nvGraphicFramePr>
          <p:cNvPr id="10" name="Diagramme 9"/>
          <p:cNvGraphicFramePr/>
          <p:nvPr>
            <p:extLst>
              <p:ext uri="{D42A27DB-BD31-4B8C-83A1-F6EECF244321}">
                <p14:modId xmlns:p14="http://schemas.microsoft.com/office/powerpoint/2010/main" val="291319897"/>
              </p:ext>
            </p:extLst>
          </p:nvPr>
        </p:nvGraphicFramePr>
        <p:xfrm>
          <a:off x="5796136" y="2060848"/>
          <a:ext cx="2736304" cy="432048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12" name="Rectangle 11"/>
          <p:cNvSpPr/>
          <p:nvPr/>
        </p:nvSpPr>
        <p:spPr>
          <a:xfrm>
            <a:off x="179512" y="5589240"/>
            <a:ext cx="5472608" cy="1938992"/>
          </a:xfrm>
          <a:prstGeom prst="rect">
            <a:avLst/>
          </a:prstGeom>
        </p:spPr>
        <p:txBody>
          <a:bodyPr wrap="square">
            <a:spAutoFit/>
          </a:bodyPr>
          <a:lstStyle/>
          <a:p>
            <a:r>
              <a:rPr lang="fr-FR" sz="1200" dirty="0">
                <a:solidFill>
                  <a:prstClr val="black"/>
                </a:solidFill>
              </a:rPr>
              <a:t>Tous les mémoires ont été </a:t>
            </a:r>
            <a:r>
              <a:rPr lang="fr-FR" sz="1200" dirty="0" smtClean="0">
                <a:solidFill>
                  <a:prstClr val="black"/>
                </a:solidFill>
              </a:rPr>
              <a:t>rédigés, soit:76 </a:t>
            </a:r>
            <a:r>
              <a:rPr lang="fr-FR" sz="1200" dirty="0">
                <a:solidFill>
                  <a:prstClr val="black"/>
                </a:solidFill>
              </a:rPr>
              <a:t>requêtes qui concernent 92 opérations FSE ainsi </a:t>
            </a:r>
            <a:r>
              <a:rPr lang="fr-FR" sz="1200" dirty="0" smtClean="0">
                <a:solidFill>
                  <a:prstClr val="black"/>
                </a:solidFill>
              </a:rPr>
              <a:t> que </a:t>
            </a:r>
            <a:r>
              <a:rPr lang="fr-FR" sz="1200" dirty="0">
                <a:solidFill>
                  <a:prstClr val="black"/>
                </a:solidFill>
              </a:rPr>
              <a:t>17 mémoires en réplique et 3 mémoires en duplique = 96 </a:t>
            </a:r>
            <a:r>
              <a:rPr lang="fr-FR" sz="1200" dirty="0" smtClean="0">
                <a:solidFill>
                  <a:prstClr val="black"/>
                </a:solidFill>
              </a:rPr>
              <a:t>mémoires.</a:t>
            </a:r>
          </a:p>
          <a:p>
            <a:r>
              <a:rPr lang="fr-FR" sz="1200" dirty="0" smtClean="0">
                <a:solidFill>
                  <a:prstClr val="black"/>
                </a:solidFill>
              </a:rPr>
              <a:t>5 </a:t>
            </a:r>
            <a:r>
              <a:rPr lang="fr-FR" sz="1200" dirty="0">
                <a:solidFill>
                  <a:prstClr val="black"/>
                </a:solidFill>
              </a:rPr>
              <a:t>requêtes en appel sont traitées par la DGEFP + 1 GETS ; 1 requête en appel confirmée par la CAA (IMM</a:t>
            </a:r>
            <a:r>
              <a:rPr lang="fr-FR" sz="1200" dirty="0" smtClean="0">
                <a:solidFill>
                  <a:prstClr val="black"/>
                </a:solidFill>
              </a:rPr>
              <a:t>)</a:t>
            </a:r>
          </a:p>
          <a:p>
            <a:r>
              <a:rPr lang="fr-FR" sz="1200" dirty="0">
                <a:solidFill>
                  <a:prstClr val="black"/>
                </a:solidFill>
              </a:rPr>
              <a:t>La DGEFP n’a pas toujours fait le choix d’attaquer la décision rendue par le </a:t>
            </a:r>
            <a:r>
              <a:rPr lang="fr-FR" sz="1200" dirty="0" smtClean="0">
                <a:solidFill>
                  <a:prstClr val="black"/>
                </a:solidFill>
              </a:rPr>
              <a:t>TA.</a:t>
            </a:r>
          </a:p>
          <a:p>
            <a:r>
              <a:rPr lang="fr-FR" sz="1200" dirty="0">
                <a:solidFill>
                  <a:prstClr val="black"/>
                </a:solidFill>
              </a:rPr>
              <a:t>Le risque financier s’élève à 651 952€</a:t>
            </a:r>
          </a:p>
          <a:p>
            <a:endParaRPr lang="fr-FR" sz="1200" dirty="0">
              <a:solidFill>
                <a:prstClr val="black"/>
              </a:solidFill>
            </a:endParaRPr>
          </a:p>
          <a:p>
            <a:endParaRPr lang="fr-FR" sz="1200" dirty="0">
              <a:solidFill>
                <a:prstClr val="black"/>
              </a:solidFill>
            </a:endParaRPr>
          </a:p>
          <a:p>
            <a:endParaRPr lang="fr-FR" sz="1200" dirty="0" smtClean="0">
              <a:solidFill>
                <a:prstClr val="black"/>
              </a:solidFill>
            </a:endParaRPr>
          </a:p>
          <a:p>
            <a:endParaRPr lang="fr-FR" sz="1200" dirty="0">
              <a:solidFill>
                <a:prstClr val="black"/>
              </a:solidFill>
            </a:endParaRPr>
          </a:p>
        </p:txBody>
      </p:sp>
    </p:spTree>
    <p:extLst>
      <p:ext uri="{BB962C8B-B14F-4D97-AF65-F5344CB8AC3E}">
        <p14:creationId xmlns:p14="http://schemas.microsoft.com/office/powerpoint/2010/main" val="64858548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000" dirty="0" smtClean="0"/>
              <a:t/>
            </a:r>
            <a:br>
              <a:rPr lang="fr-FR" sz="2000" dirty="0" smtClean="0"/>
            </a:br>
            <a:r>
              <a:rPr lang="fr-FR" sz="2000" dirty="0" smtClean="0"/>
              <a:t>Au titre de la programmation 2014-2020 un seul contentieux</a:t>
            </a:r>
            <a:endParaRPr lang="fr-FR" sz="2000" dirty="0"/>
          </a:p>
        </p:txBody>
      </p:sp>
      <p:grpSp>
        <p:nvGrpSpPr>
          <p:cNvPr id="4" name="Groupe 3"/>
          <p:cNvGrpSpPr/>
          <p:nvPr/>
        </p:nvGrpSpPr>
        <p:grpSpPr>
          <a:xfrm>
            <a:off x="-28673" y="0"/>
            <a:ext cx="9140975" cy="749002"/>
            <a:chOff x="3025" y="44624"/>
            <a:chExt cx="9140975" cy="749002"/>
          </a:xfrm>
        </p:grpSpPr>
        <p:pic>
          <p:nvPicPr>
            <p:cNvPr id="5"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032" name="Picture 8" descr="C:\Program Files (x86)\Microsoft Office\MEDIA\CAGCAT10\j0300840.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64458" y="2664561"/>
            <a:ext cx="1815084" cy="1528877"/>
          </a:xfrm>
          <a:prstGeom prst="rect">
            <a:avLst/>
          </a:prstGeom>
          <a:noFill/>
          <a:extLst>
            <a:ext uri="{909E8E84-426E-40DD-AFC4-6F175D3DCCD1}">
              <a14:hiddenFill xmlns:a14="http://schemas.microsoft.com/office/drawing/2010/main">
                <a:solidFill>
                  <a:srgbClr val="FFFFFF"/>
                </a:solidFill>
              </a14:hiddenFill>
            </a:ext>
          </a:extLst>
        </p:spPr>
      </p:pic>
      <p:sp>
        <p:nvSpPr>
          <p:cNvPr id="10" name="Espace réservé du contenu 9"/>
          <p:cNvSpPr>
            <a:spLocks noGrp="1"/>
          </p:cNvSpPr>
          <p:nvPr>
            <p:ph idx="1"/>
          </p:nvPr>
        </p:nvSpPr>
        <p:spPr/>
        <p:txBody>
          <a:bodyPr>
            <a:normAutofit/>
          </a:bodyPr>
          <a:lstStyle/>
          <a:p>
            <a:pPr algn="just"/>
            <a:r>
              <a:rPr lang="fr-FR" sz="1500" dirty="0" smtClean="0"/>
              <a:t>Contentieux de la MDE TPM – l’annulation de la décision est motivée par une </a:t>
            </a:r>
            <a:r>
              <a:rPr lang="fr-FR" sz="1500" b="1" dirty="0" smtClean="0"/>
              <a:t>appréciation différente du TA sur la réalité du suivi des jeunes,</a:t>
            </a:r>
            <a:r>
              <a:rPr lang="fr-FR" sz="1500" dirty="0" smtClean="0"/>
              <a:t> ce qui a entrainé la prise en compte des salaires versés à ces jeunes par des tiers (ASP et les employeurs). </a:t>
            </a:r>
            <a:r>
              <a:rPr lang="fr-FR" sz="1500" dirty="0"/>
              <a:t>Notre appréciation est </a:t>
            </a:r>
            <a:r>
              <a:rPr lang="fr-FR" sz="1500" dirty="0" smtClean="0"/>
              <a:t>différente</a:t>
            </a:r>
          </a:p>
          <a:p>
            <a:endParaRPr lang="fr-FR" sz="1500" dirty="0"/>
          </a:p>
          <a:p>
            <a:endParaRPr lang="fr-FR" sz="1500" dirty="0"/>
          </a:p>
          <a:p>
            <a:endParaRPr lang="fr-FR" sz="1500" dirty="0" smtClean="0"/>
          </a:p>
          <a:p>
            <a:endParaRPr lang="fr-FR" sz="1500" dirty="0"/>
          </a:p>
          <a:p>
            <a:endParaRPr lang="fr-FR" sz="1500" dirty="0" smtClean="0"/>
          </a:p>
          <a:p>
            <a:endParaRPr lang="fr-FR" sz="1500" dirty="0"/>
          </a:p>
          <a:p>
            <a:endParaRPr lang="fr-FR" sz="1500" dirty="0" smtClean="0"/>
          </a:p>
          <a:p>
            <a:r>
              <a:rPr lang="fr-FR" sz="1500" dirty="0" smtClean="0"/>
              <a:t>Tous les autres motifs avancés par la requérante ont été rejetés, compétence des signataires, autres lignes de dépense </a:t>
            </a:r>
            <a:r>
              <a:rPr lang="fr-FR" sz="1500" dirty="0"/>
              <a:t> </a:t>
            </a:r>
            <a:r>
              <a:rPr lang="fr-FR" sz="1500" dirty="0" smtClean="0"/>
              <a:t>(dépenses de fonctionnement dépenses de médecine du travail.</a:t>
            </a:r>
            <a:endParaRPr lang="fr-FR" sz="1500" dirty="0"/>
          </a:p>
        </p:txBody>
      </p:sp>
    </p:spTree>
    <p:extLst>
      <p:ext uri="{BB962C8B-B14F-4D97-AF65-F5344CB8AC3E}">
        <p14:creationId xmlns:p14="http://schemas.microsoft.com/office/powerpoint/2010/main" val="9306974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e 5"/>
          <p:cNvGrpSpPr/>
          <p:nvPr/>
        </p:nvGrpSpPr>
        <p:grpSpPr>
          <a:xfrm>
            <a:off x="3026" y="87709"/>
            <a:ext cx="9140975" cy="749003"/>
            <a:chOff x="3025" y="44624"/>
            <a:chExt cx="9140975" cy="749002"/>
          </a:xfrm>
        </p:grpSpPr>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 name="ZoneTexte 2"/>
          <p:cNvSpPr txBox="1"/>
          <p:nvPr/>
        </p:nvSpPr>
        <p:spPr>
          <a:xfrm>
            <a:off x="251520" y="6416463"/>
            <a:ext cx="5344616" cy="276999"/>
          </a:xfrm>
          <a:prstGeom prst="rect">
            <a:avLst/>
          </a:prstGeom>
          <a:noFill/>
        </p:spPr>
        <p:txBody>
          <a:bodyPr wrap="square" rtlCol="0">
            <a:spAutoFit/>
          </a:bodyPr>
          <a:lstStyle/>
          <a:p>
            <a:r>
              <a:rPr lang="fr-FR" sz="1200" dirty="0" smtClean="0"/>
              <a:t>*</a:t>
            </a:r>
            <a:endParaRPr lang="fr-FR" sz="1200" dirty="0"/>
          </a:p>
        </p:txBody>
      </p:sp>
      <p:sp>
        <p:nvSpPr>
          <p:cNvPr id="12" name="Titre 1"/>
          <p:cNvSpPr txBox="1">
            <a:spLocks/>
          </p:cNvSpPr>
          <p:nvPr/>
        </p:nvSpPr>
        <p:spPr>
          <a:xfrm>
            <a:off x="611560" y="1012212"/>
            <a:ext cx="7772400" cy="830997"/>
          </a:xfrm>
          <a:prstGeom prst="rect">
            <a:avLst/>
          </a:prstGeom>
          <a:noFill/>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400" b="1" spc="-50" dirty="0" smtClean="0">
                <a:solidFill>
                  <a:srgbClr val="009999"/>
                </a:solidFill>
              </a:rPr>
              <a:t>Répartition actuelle </a:t>
            </a:r>
            <a:r>
              <a:rPr lang="fr-FR" sz="2400" b="1" spc="-50" dirty="0">
                <a:solidFill>
                  <a:srgbClr val="009999"/>
                </a:solidFill>
              </a:rPr>
              <a:t>des dossiers du service </a:t>
            </a:r>
            <a:r>
              <a:rPr lang="fr-FR" sz="2400" b="1" spc="-50" dirty="0" smtClean="0">
                <a:solidFill>
                  <a:srgbClr val="009999"/>
                </a:solidFill>
              </a:rPr>
              <a:t>FSE de la DIRECCTE </a:t>
            </a:r>
            <a:r>
              <a:rPr lang="fr-FR" sz="2400" b="1" spc="-50" dirty="0">
                <a:solidFill>
                  <a:srgbClr val="009999"/>
                </a:solidFill>
              </a:rPr>
              <a:t>par thématique </a:t>
            </a:r>
            <a:r>
              <a:rPr lang="fr-FR" sz="2400" b="1" spc="-50" dirty="0" smtClean="0">
                <a:solidFill>
                  <a:srgbClr val="009999"/>
                </a:solidFill>
              </a:rPr>
              <a:t>visée (hors SG) </a:t>
            </a:r>
            <a:r>
              <a:rPr lang="fr-FR" sz="2400" b="1" u="sng" spc="-50" dirty="0" smtClean="0">
                <a:solidFill>
                  <a:srgbClr val="009999"/>
                </a:solidFill>
              </a:rPr>
              <a:t>en nombre de dossiers</a:t>
            </a:r>
            <a:endParaRPr lang="fr-FR" sz="2400" u="sng" dirty="0">
              <a:solidFill>
                <a:srgbClr val="009999"/>
              </a:solidFill>
            </a:endParaRPr>
          </a:p>
        </p:txBody>
      </p:sp>
      <p:graphicFrame>
        <p:nvGraphicFramePr>
          <p:cNvPr id="10" name="Espace réservé du contenu 3"/>
          <p:cNvGraphicFramePr>
            <a:graphicFrameLocks/>
          </p:cNvGraphicFramePr>
          <p:nvPr>
            <p:extLst>
              <p:ext uri="{D42A27DB-BD31-4B8C-83A1-F6EECF244321}">
                <p14:modId xmlns:p14="http://schemas.microsoft.com/office/powerpoint/2010/main" val="3903592792"/>
              </p:ext>
            </p:extLst>
          </p:nvPr>
        </p:nvGraphicFramePr>
        <p:xfrm>
          <a:off x="733822" y="2348882"/>
          <a:ext cx="7870626" cy="406758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2476200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23" y="260648"/>
            <a:ext cx="5870849"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www.incubateur-aquitaine.com/wp-content/uploads/2013/09/C_logoUE_FSE_2012.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72" y="5877368"/>
            <a:ext cx="1021449" cy="864000"/>
          </a:xfrm>
          <a:prstGeom prst="rect">
            <a:avLst/>
          </a:prstGeom>
          <a:noFill/>
          <a:ln>
            <a:noFill/>
          </a:ln>
        </p:spPr>
      </p:pic>
      <p:pic>
        <p:nvPicPr>
          <p:cNvPr id="10"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40265"/>
          <a:stretch/>
        </p:blipFill>
        <p:spPr bwMode="auto">
          <a:xfrm>
            <a:off x="4549642" y="738997"/>
            <a:ext cx="4621115" cy="709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56503"/>
          <a:stretch/>
        </p:blipFill>
        <p:spPr bwMode="auto">
          <a:xfrm>
            <a:off x="-11704" y="5373216"/>
            <a:ext cx="9155704" cy="26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C:\Users\david.hericotte\Desktop\nié.png"/>
          <p:cNvPicPr>
            <a:picLocks noChangeAspect="1" noChangeArrowheads="1"/>
          </p:cNvPicPr>
          <p:nvPr/>
        </p:nvPicPr>
        <p:blipFill>
          <a:blip r:embed="rId6">
            <a:clrChange>
              <a:clrFrom>
                <a:srgbClr val="FF3366"/>
              </a:clrFrom>
              <a:clrTo>
                <a:srgbClr val="FF3366">
                  <a:alpha val="0"/>
                </a:srgbClr>
              </a:clrTo>
            </a:clrChange>
            <a:extLst>
              <a:ext uri="{BEBA8EAE-BF5A-486C-A8C5-ECC9F3942E4B}">
                <a14:imgProps xmlns:a14="http://schemas.microsoft.com/office/drawing/2010/main">
                  <a14:imgLayer r:embed="rId7">
                    <a14:imgEffect>
                      <a14:backgroundRemoval t="288" b="100000" l="0" r="100000">
                        <a14:foregroundMark x1="93903" y1="56052" x2="93903" y2="56052"/>
                        <a14:foregroundMark x1="85874" y1="76801" x2="85874" y2="76801"/>
                        <a14:foregroundMark x1="90112" y1="64121" x2="90112" y2="64121"/>
                        <a14:foregroundMark x1="70186" y1="93804" x2="70186" y2="93804"/>
                      </a14:backgroundRemoval>
                    </a14:imgEffect>
                  </a14:imgLayer>
                </a14:imgProps>
              </a:ext>
              <a:ext uri="{28A0092B-C50C-407E-A947-70E740481C1C}">
                <a14:useLocalDpi xmlns:a14="http://schemas.microsoft.com/office/drawing/2010/main" val="0"/>
              </a:ext>
            </a:extLst>
          </a:blip>
          <a:srcRect/>
          <a:stretch>
            <a:fillRect/>
          </a:stretch>
        </p:blipFill>
        <p:spPr bwMode="auto">
          <a:xfrm>
            <a:off x="-11704" y="1419499"/>
            <a:ext cx="9155704" cy="3953719"/>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descr="Afficher l'image d'origine"/>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19065" y="5661376"/>
            <a:ext cx="960701" cy="1152000"/>
          </a:xfrm>
          <a:prstGeom prst="rect">
            <a:avLst/>
          </a:prstGeom>
          <a:noFill/>
          <a:ln>
            <a:noFill/>
          </a:ln>
        </p:spPr>
      </p:pic>
      <p:pic>
        <p:nvPicPr>
          <p:cNvPr id="17" name="Image 16"/>
          <p:cNvPicPr/>
          <p:nvPr/>
        </p:nvPicPr>
        <p:blipFill>
          <a:blip r:embed="rId9">
            <a:extLst>
              <a:ext uri="{28A0092B-C50C-407E-A947-70E740481C1C}">
                <a14:useLocalDpi xmlns:a14="http://schemas.microsoft.com/office/drawing/2010/main" val="0"/>
              </a:ext>
            </a:extLst>
          </a:blip>
          <a:srcRect/>
          <a:stretch>
            <a:fillRect/>
          </a:stretch>
        </p:blipFill>
        <p:spPr bwMode="auto">
          <a:xfrm>
            <a:off x="6451033" y="476674"/>
            <a:ext cx="2657475" cy="266700"/>
          </a:xfrm>
          <a:prstGeom prst="rect">
            <a:avLst/>
          </a:prstGeom>
          <a:noFill/>
          <a:ln>
            <a:noFill/>
          </a:ln>
        </p:spPr>
      </p:pic>
      <p:graphicFrame>
        <p:nvGraphicFramePr>
          <p:cNvPr id="3" name="Diagramme 2"/>
          <p:cNvGraphicFramePr/>
          <p:nvPr>
            <p:extLst>
              <p:ext uri="{D42A27DB-BD31-4B8C-83A1-F6EECF244321}">
                <p14:modId xmlns:p14="http://schemas.microsoft.com/office/powerpoint/2010/main" val="928318138"/>
              </p:ext>
            </p:extLst>
          </p:nvPr>
        </p:nvGraphicFramePr>
        <p:xfrm>
          <a:off x="467544" y="1588270"/>
          <a:ext cx="8280920" cy="364093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Diagramme 3"/>
          <p:cNvGraphicFramePr/>
          <p:nvPr>
            <p:extLst>
              <p:ext uri="{D42A27DB-BD31-4B8C-83A1-F6EECF244321}">
                <p14:modId xmlns:p14="http://schemas.microsoft.com/office/powerpoint/2010/main" val="1685384944"/>
              </p:ext>
            </p:extLst>
          </p:nvPr>
        </p:nvGraphicFramePr>
        <p:xfrm>
          <a:off x="474212" y="1448648"/>
          <a:ext cx="7920880" cy="3780552"/>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Tree>
    <p:extLst>
      <p:ext uri="{BB962C8B-B14F-4D97-AF65-F5344CB8AC3E}">
        <p14:creationId xmlns:p14="http://schemas.microsoft.com/office/powerpoint/2010/main" val="185011713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Espace réservé du texte 56"/>
          <p:cNvSpPr>
            <a:spLocks noGrp="1"/>
          </p:cNvSpPr>
          <p:nvPr>
            <p:ph type="body" sz="quarter" idx="13"/>
          </p:nvPr>
        </p:nvSpPr>
        <p:spPr/>
        <p:txBody>
          <a:bodyPr/>
          <a:lstStyle/>
          <a:p>
            <a:endParaRPr lang="fr-FR" dirty="0"/>
          </a:p>
        </p:txBody>
      </p:sp>
      <p:sp>
        <p:nvSpPr>
          <p:cNvPr id="5" name="Titre 4"/>
          <p:cNvSpPr>
            <a:spLocks noGrp="1"/>
          </p:cNvSpPr>
          <p:nvPr>
            <p:ph type="title"/>
          </p:nvPr>
        </p:nvSpPr>
        <p:spPr>
          <a:xfrm>
            <a:off x="223570" y="1163167"/>
            <a:ext cx="8424863" cy="719988"/>
          </a:xfrm>
        </p:spPr>
        <p:txBody>
          <a:bodyPr>
            <a:noAutofit/>
          </a:bodyPr>
          <a:lstStyle/>
          <a:p>
            <a:r>
              <a:rPr lang="fr-FR" sz="1800" dirty="0" smtClean="0"/>
              <a:t>Actualisation du calendrier de préparation du cadre 21-27</a:t>
            </a:r>
            <a:endParaRPr lang="fr-FR" sz="1800" dirty="0"/>
          </a:p>
        </p:txBody>
      </p:sp>
      <p:graphicFrame>
        <p:nvGraphicFramePr>
          <p:cNvPr id="3" name="Tableau 2"/>
          <p:cNvGraphicFramePr>
            <a:graphicFrameLocks noGrp="1"/>
          </p:cNvGraphicFramePr>
          <p:nvPr>
            <p:extLst>
              <p:ext uri="{D42A27DB-BD31-4B8C-83A1-F6EECF244321}">
                <p14:modId xmlns:p14="http://schemas.microsoft.com/office/powerpoint/2010/main" val="3523205345"/>
              </p:ext>
            </p:extLst>
          </p:nvPr>
        </p:nvGraphicFramePr>
        <p:xfrm>
          <a:off x="111097" y="1892829"/>
          <a:ext cx="8649810" cy="4880532"/>
        </p:xfrm>
        <a:graphic>
          <a:graphicData uri="http://schemas.openxmlformats.org/drawingml/2006/table">
            <a:tbl>
              <a:tblPr firstRow="1" bandRow="1">
                <a:tableStyleId>{7DF18680-E054-41AD-8BC1-D1AEF772440D}</a:tableStyleId>
              </a:tblPr>
              <a:tblGrid>
                <a:gridCol w="1656185">
                  <a:extLst>
                    <a:ext uri="{9D8B030D-6E8A-4147-A177-3AD203B41FA5}">
                      <a16:colId xmlns="" xmlns:a16="http://schemas.microsoft.com/office/drawing/2014/main" val="2827497660"/>
                    </a:ext>
                  </a:extLst>
                </a:gridCol>
                <a:gridCol w="1836183">
                  <a:extLst>
                    <a:ext uri="{9D8B030D-6E8A-4147-A177-3AD203B41FA5}">
                      <a16:colId xmlns="" xmlns:a16="http://schemas.microsoft.com/office/drawing/2014/main" val="2472306850"/>
                    </a:ext>
                  </a:extLst>
                </a:gridCol>
                <a:gridCol w="2154701">
                  <a:extLst>
                    <a:ext uri="{9D8B030D-6E8A-4147-A177-3AD203B41FA5}">
                      <a16:colId xmlns="" xmlns:a16="http://schemas.microsoft.com/office/drawing/2014/main" val="1859520178"/>
                    </a:ext>
                  </a:extLst>
                </a:gridCol>
                <a:gridCol w="3002741">
                  <a:extLst>
                    <a:ext uri="{9D8B030D-6E8A-4147-A177-3AD203B41FA5}">
                      <a16:colId xmlns="" xmlns:a16="http://schemas.microsoft.com/office/drawing/2014/main" val="652903277"/>
                    </a:ext>
                  </a:extLst>
                </a:gridCol>
              </a:tblGrid>
              <a:tr h="608236">
                <a:tc>
                  <a:txBody>
                    <a:bodyPr/>
                    <a:lstStyle/>
                    <a:p>
                      <a:pPr algn="ctr"/>
                      <a:endParaRPr lang="fr-FR" sz="1600" b="1" i="0" dirty="0">
                        <a:solidFill>
                          <a:schemeClr val="bg1"/>
                        </a:solidFill>
                      </a:endParaRPr>
                    </a:p>
                  </a:txBody>
                  <a:tcPr marT="60960" marB="60960" anchor="ctr">
                    <a:solidFill>
                      <a:schemeClr val="accent5"/>
                    </a:solidFill>
                  </a:tcPr>
                </a:tc>
                <a:tc>
                  <a:txBody>
                    <a:bodyPr/>
                    <a:lstStyle/>
                    <a:p>
                      <a:pPr algn="ctr"/>
                      <a:r>
                        <a:rPr lang="fr-FR" sz="1500" dirty="0" smtClean="0">
                          <a:solidFill>
                            <a:schemeClr val="bg1"/>
                          </a:solidFill>
                        </a:rPr>
                        <a:t>Etat des travaux</a:t>
                      </a:r>
                      <a:endParaRPr lang="fr-FR" sz="1500" dirty="0">
                        <a:solidFill>
                          <a:schemeClr val="bg1"/>
                        </a:solidFill>
                      </a:endParaRPr>
                    </a:p>
                  </a:txBody>
                  <a:tcPr marT="60960" marB="60960" anchor="ctr"/>
                </a:tc>
                <a:tc>
                  <a:txBody>
                    <a:bodyPr/>
                    <a:lstStyle/>
                    <a:p>
                      <a:pPr algn="ctr"/>
                      <a:r>
                        <a:rPr lang="fr-FR" sz="1500" dirty="0" smtClean="0">
                          <a:solidFill>
                            <a:schemeClr val="bg1"/>
                          </a:solidFill>
                        </a:rPr>
                        <a:t>Perspectives</a:t>
                      </a:r>
                      <a:endParaRPr lang="fr-FR" sz="1500" dirty="0">
                        <a:solidFill>
                          <a:schemeClr val="bg1"/>
                        </a:solidFill>
                      </a:endParaRPr>
                    </a:p>
                  </a:txBody>
                  <a:tcPr marT="60960" marB="60960" anchor="ctr"/>
                </a:tc>
                <a:tc>
                  <a:txBody>
                    <a:bodyPr/>
                    <a:lstStyle/>
                    <a:p>
                      <a:pPr algn="ctr"/>
                      <a:r>
                        <a:rPr lang="fr-FR" sz="1500" dirty="0" smtClean="0">
                          <a:solidFill>
                            <a:schemeClr val="bg1"/>
                          </a:solidFill>
                        </a:rPr>
                        <a:t>Échéance finale envisagée</a:t>
                      </a:r>
                      <a:endParaRPr lang="fr-FR" sz="1500" dirty="0">
                        <a:solidFill>
                          <a:schemeClr val="bg1"/>
                        </a:solidFill>
                      </a:endParaRPr>
                    </a:p>
                  </a:txBody>
                  <a:tcPr marT="60960" marB="60960" anchor="ctr"/>
                </a:tc>
                <a:extLst>
                  <a:ext uri="{0D108BD9-81ED-4DB2-BD59-A6C34878D82A}">
                    <a16:rowId xmlns="" xmlns:a16="http://schemas.microsoft.com/office/drawing/2014/main" val="3801008699"/>
                  </a:ext>
                </a:extLst>
              </a:tr>
              <a:tr h="684703">
                <a:tc>
                  <a:txBody>
                    <a:bodyPr/>
                    <a:lstStyle/>
                    <a:p>
                      <a:pPr algn="ctr"/>
                      <a:r>
                        <a:rPr lang="fr-FR" sz="1600" b="1" i="0" dirty="0" smtClean="0">
                          <a:solidFill>
                            <a:schemeClr val="bg1"/>
                          </a:solidFill>
                        </a:rPr>
                        <a:t>Base réglementaire (RPDC, FSE+, FTJ)</a:t>
                      </a:r>
                      <a:endParaRPr lang="fr-FR" sz="1600" b="1" i="0" dirty="0">
                        <a:solidFill>
                          <a:schemeClr val="bg1"/>
                        </a:solidFill>
                      </a:endParaRPr>
                    </a:p>
                  </a:txBody>
                  <a:tcPr marT="60960" marB="60960" anchor="ctr">
                    <a:solidFill>
                      <a:schemeClr val="accent5"/>
                    </a:solidFill>
                  </a:tcPr>
                </a:tc>
                <a:tc gridSpan="3">
                  <a:txBody>
                    <a:bodyPr/>
                    <a:lstStyle/>
                    <a:p>
                      <a:pPr marL="0" algn="ctr" defTabSz="914400" rtl="0" eaLnBrk="1" latinLnBrk="0" hangingPunct="1"/>
                      <a:r>
                        <a:rPr lang="fr-FR" sz="1500" b="1" kern="1200" baseline="0" dirty="0" smtClean="0">
                          <a:solidFill>
                            <a:srgbClr val="FF0000"/>
                          </a:solidFill>
                          <a:latin typeface="+mn-lt"/>
                          <a:ea typeface="+mn-ea"/>
                          <a:cs typeface="+mn-cs"/>
                        </a:rPr>
                        <a:t>Entrée en vigueur 1/07/2021</a:t>
                      </a:r>
                      <a:endParaRPr lang="fr-FR" sz="1500" b="1" kern="1200" baseline="0" dirty="0">
                        <a:solidFill>
                          <a:srgbClr val="FF0000"/>
                        </a:solidFill>
                        <a:latin typeface="+mn-lt"/>
                        <a:ea typeface="+mn-ea"/>
                        <a:cs typeface="+mn-cs"/>
                      </a:endParaRPr>
                    </a:p>
                  </a:txBody>
                  <a:tcPr marT="60960" marB="60960" anchor="ctr"/>
                </a:tc>
                <a:tc hMerge="1">
                  <a:txBody>
                    <a:bodyPr/>
                    <a:lstStyle/>
                    <a:p>
                      <a:endParaRPr lang="fr-FR"/>
                    </a:p>
                  </a:txBody>
                  <a:tcPr/>
                </a:tc>
                <a:tc hMerge="1">
                  <a:txBody>
                    <a:bodyPr/>
                    <a:lstStyle/>
                    <a:p>
                      <a:endParaRPr lang="fr-FR"/>
                    </a:p>
                  </a:txBody>
                  <a:tcPr/>
                </a:tc>
                <a:extLst>
                  <a:ext uri="{0D108BD9-81ED-4DB2-BD59-A6C34878D82A}">
                    <a16:rowId xmlns="" xmlns:a16="http://schemas.microsoft.com/office/drawing/2014/main" val="1036820762"/>
                  </a:ext>
                </a:extLst>
              </a:tr>
              <a:tr h="958583">
                <a:tc>
                  <a:txBody>
                    <a:bodyPr/>
                    <a:lstStyle/>
                    <a:p>
                      <a:pPr algn="ctr"/>
                      <a:r>
                        <a:rPr lang="fr-FR" sz="1600" b="1" i="0" dirty="0" smtClean="0">
                          <a:solidFill>
                            <a:schemeClr val="bg1"/>
                          </a:solidFill>
                        </a:rPr>
                        <a:t>Accord de Partenariat (AP) </a:t>
                      </a:r>
                    </a:p>
                    <a:p>
                      <a:pPr algn="ctr"/>
                      <a:r>
                        <a:rPr lang="fr-FR" sz="1600" b="1" i="0" dirty="0" smtClean="0">
                          <a:solidFill>
                            <a:schemeClr val="bg1"/>
                          </a:solidFill>
                        </a:rPr>
                        <a:t>FR-UE</a:t>
                      </a:r>
                      <a:endParaRPr lang="fr-FR" sz="1600" b="1" i="0" dirty="0">
                        <a:solidFill>
                          <a:schemeClr val="bg1"/>
                        </a:solidFill>
                      </a:endParaRPr>
                    </a:p>
                  </a:txBody>
                  <a:tcPr marT="60960" marB="60960" anchor="ctr">
                    <a:solidFill>
                      <a:schemeClr val="accent5"/>
                    </a:solidFill>
                  </a:tcPr>
                </a:tc>
                <a:tc>
                  <a:txBody>
                    <a:bodyPr/>
                    <a:lstStyle/>
                    <a:p>
                      <a:r>
                        <a:rPr lang="fr-FR" sz="1500" dirty="0" smtClean="0">
                          <a:solidFill>
                            <a:schemeClr val="dk1"/>
                          </a:solidFill>
                        </a:rPr>
                        <a:t>Attente</a:t>
                      </a:r>
                      <a:r>
                        <a:rPr lang="fr-FR" sz="1500" baseline="0" dirty="0" smtClean="0">
                          <a:solidFill>
                            <a:schemeClr val="dk1"/>
                          </a:solidFill>
                        </a:rPr>
                        <a:t> des retours CE sur la V3 de l’AP</a:t>
                      </a:r>
                      <a:endParaRPr lang="fr-FR" sz="1500" dirty="0">
                        <a:solidFill>
                          <a:schemeClr val="tx1"/>
                        </a:solidFill>
                      </a:endParaRPr>
                    </a:p>
                  </a:txBody>
                  <a:tcPr marT="60960" marB="60960" anchor="ctr"/>
                </a:tc>
                <a:tc>
                  <a:txBody>
                    <a:bodyPr/>
                    <a:lstStyle/>
                    <a:p>
                      <a:pPr marL="0" algn="l" defTabSz="914400" rtl="0" eaLnBrk="1" latinLnBrk="0" hangingPunct="1"/>
                      <a:r>
                        <a:rPr lang="fr-FR" sz="1500" kern="1200" dirty="0" smtClean="0">
                          <a:solidFill>
                            <a:schemeClr val="dk1"/>
                          </a:solidFill>
                          <a:latin typeface="+mn-lt"/>
                          <a:ea typeface="+mn-ea"/>
                          <a:cs typeface="+mn-cs"/>
                        </a:rPr>
                        <a:t>Validation d’une version finalisée de l’accord lors d’un CER organisé à la rentrée 2021</a:t>
                      </a:r>
                      <a:endParaRPr lang="fr-FR" sz="1500" kern="1200" dirty="0">
                        <a:solidFill>
                          <a:schemeClr val="dk1"/>
                        </a:solidFill>
                        <a:latin typeface="+mn-lt"/>
                        <a:ea typeface="+mn-ea"/>
                        <a:cs typeface="+mn-cs"/>
                      </a:endParaRPr>
                    </a:p>
                  </a:txBody>
                  <a:tcPr marT="60960" marB="6096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dirty="0" smtClean="0"/>
                        <a:t>Transmission finale envisagée</a:t>
                      </a:r>
                      <a:r>
                        <a:rPr lang="fr-FR" sz="1500" baseline="0" dirty="0" smtClean="0"/>
                        <a:t> dès validation en comité Etat Régions</a:t>
                      </a:r>
                      <a:endParaRPr lang="fr-FR" sz="1500" b="1" kern="1200" baseline="0" dirty="0" smtClean="0">
                        <a:solidFill>
                          <a:srgbClr val="FF0000"/>
                        </a:solidFill>
                        <a:latin typeface="+mn-lt"/>
                        <a:ea typeface="+mn-ea"/>
                        <a:cs typeface="+mn-cs"/>
                      </a:endParaRPr>
                    </a:p>
                  </a:txBody>
                  <a:tcPr marT="60960" marB="60960" anchor="ctr"/>
                </a:tc>
                <a:extLst>
                  <a:ext uri="{0D108BD9-81ED-4DB2-BD59-A6C34878D82A}">
                    <a16:rowId xmlns="" xmlns:a16="http://schemas.microsoft.com/office/drawing/2014/main" val="1294989373"/>
                  </a:ext>
                </a:extLst>
              </a:tr>
              <a:tr h="684703">
                <a:tc>
                  <a:txBody>
                    <a:bodyPr/>
                    <a:lstStyle/>
                    <a:p>
                      <a:pPr algn="ctr"/>
                      <a:r>
                        <a:rPr lang="fr-FR" sz="1600" b="1" i="0" dirty="0" smtClean="0">
                          <a:solidFill>
                            <a:schemeClr val="bg1"/>
                          </a:solidFill>
                        </a:rPr>
                        <a:t>Programmes</a:t>
                      </a:r>
                      <a:endParaRPr lang="fr-FR" sz="1600" b="1" i="0" dirty="0">
                        <a:solidFill>
                          <a:schemeClr val="bg1"/>
                        </a:solidFill>
                      </a:endParaRPr>
                    </a:p>
                  </a:txBody>
                  <a:tcPr marT="60960" marB="60960" anchor="ctr">
                    <a:solidFill>
                      <a:schemeClr val="accent5"/>
                    </a:solidFill>
                  </a:tcPr>
                </a:tc>
                <a:tc>
                  <a:txBody>
                    <a:bodyPr/>
                    <a:lstStyle/>
                    <a:p>
                      <a:r>
                        <a:rPr lang="fr-FR" sz="1500" dirty="0" smtClean="0">
                          <a:solidFill>
                            <a:schemeClr val="dk1"/>
                          </a:solidFill>
                        </a:rPr>
                        <a:t>Publication</a:t>
                      </a:r>
                      <a:r>
                        <a:rPr lang="fr-FR" sz="1500" baseline="0" dirty="0" smtClean="0">
                          <a:solidFill>
                            <a:schemeClr val="dk1"/>
                          </a:solidFill>
                        </a:rPr>
                        <a:t> V4 du PN FSE+ (juillet 2021)</a:t>
                      </a:r>
                      <a:endParaRPr lang="fr-FR" sz="1500" dirty="0">
                        <a:solidFill>
                          <a:schemeClr val="tx1"/>
                        </a:solidFill>
                      </a:endParaRPr>
                    </a:p>
                  </a:txBody>
                  <a:tcPr marT="60960" marB="60960" anchor="ctr"/>
                </a:tc>
                <a:tc>
                  <a:txBody>
                    <a:bodyPr/>
                    <a:lstStyle/>
                    <a:p>
                      <a:pPr marL="0" algn="l" defTabSz="914400" rtl="0" eaLnBrk="1" latinLnBrk="0" hangingPunct="1"/>
                      <a:r>
                        <a:rPr lang="fr-FR" sz="1500" kern="1200" dirty="0" smtClean="0">
                          <a:solidFill>
                            <a:schemeClr val="dk1"/>
                          </a:solidFill>
                          <a:latin typeface="+mn-lt"/>
                          <a:ea typeface="+mn-ea"/>
                          <a:cs typeface="+mn-cs"/>
                        </a:rPr>
                        <a:t>Concertation autour de la V4</a:t>
                      </a:r>
                      <a:endParaRPr lang="fr-FR" sz="1500" kern="1200" dirty="0">
                        <a:solidFill>
                          <a:schemeClr val="dk1"/>
                        </a:solidFill>
                        <a:latin typeface="+mn-lt"/>
                        <a:ea typeface="+mn-ea"/>
                        <a:cs typeface="+mn-cs"/>
                      </a:endParaRPr>
                    </a:p>
                  </a:txBody>
                  <a:tcPr marT="60960" marB="6096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500" dirty="0" smtClean="0"/>
                        <a:t>Dans les 3 mois après la transmission de l’AP </a:t>
                      </a:r>
                      <a:r>
                        <a:rPr lang="fr-FR" sz="1500" b="1" kern="1200" baseline="0" dirty="0" smtClean="0">
                          <a:solidFill>
                            <a:srgbClr val="FF0000"/>
                          </a:solidFill>
                          <a:latin typeface="+mn-lt"/>
                          <a:ea typeface="+mn-ea"/>
                          <a:cs typeface="+mn-cs"/>
                        </a:rPr>
                        <a:t>(fin 2021)</a:t>
                      </a:r>
                    </a:p>
                  </a:txBody>
                  <a:tcPr marT="60960" marB="60960" anchor="ctr"/>
                </a:tc>
                <a:extLst>
                  <a:ext uri="{0D108BD9-81ED-4DB2-BD59-A6C34878D82A}">
                    <a16:rowId xmlns="" xmlns:a16="http://schemas.microsoft.com/office/drawing/2014/main" val="2792249639"/>
                  </a:ext>
                </a:extLst>
              </a:tr>
              <a:tr h="890113">
                <a:tc>
                  <a:txBody>
                    <a:bodyPr/>
                    <a:lstStyle/>
                    <a:p>
                      <a:pPr algn="ctr"/>
                      <a:r>
                        <a:rPr lang="fr-FR" sz="1500" b="1" dirty="0" smtClean="0">
                          <a:solidFill>
                            <a:schemeClr val="bg1"/>
                          </a:solidFill>
                        </a:rPr>
                        <a:t>Enveloppes financières</a:t>
                      </a:r>
                      <a:endParaRPr lang="fr-FR" sz="1500" b="1" dirty="0">
                        <a:solidFill>
                          <a:schemeClr val="bg1"/>
                        </a:solidFill>
                      </a:endParaRPr>
                    </a:p>
                  </a:txBody>
                  <a:tcPr marT="60960" marB="60960" anchor="ctr">
                    <a:solidFill>
                      <a:schemeClr val="accent5"/>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dirty="0" smtClean="0">
                          <a:solidFill>
                            <a:schemeClr val="tx1"/>
                          </a:solidFill>
                        </a:rPr>
                        <a:t>Notification finale des enveloppes nationales en cours</a:t>
                      </a:r>
                      <a:endParaRPr lang="fr-FR" sz="1400" b="1" dirty="0" smtClean="0">
                        <a:solidFill>
                          <a:srgbClr val="FF0000"/>
                        </a:solidFill>
                      </a:endParaRPr>
                    </a:p>
                  </a:txBody>
                  <a:tcPr marT="60960" marB="60960" anchor="ctr"/>
                </a:tc>
                <a:tc>
                  <a:txBody>
                    <a:bodyPr/>
                    <a:lstStyle/>
                    <a:p>
                      <a:pPr algn="l"/>
                      <a:r>
                        <a:rPr lang="fr-FR" sz="1400" b="1" baseline="0" dirty="0" smtClean="0">
                          <a:solidFill>
                            <a:schemeClr val="tx1"/>
                          </a:solidFill>
                        </a:rPr>
                        <a:t>Notification des enveloppes territoriales d’ici rentrée 2021</a:t>
                      </a:r>
                      <a:endParaRPr lang="fr-FR" sz="1400" b="1" i="1" baseline="0" dirty="0">
                        <a:solidFill>
                          <a:srgbClr val="FF0000"/>
                        </a:solidFill>
                      </a:endParaRPr>
                    </a:p>
                  </a:txBody>
                  <a:tcPr marT="60960" marB="6096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dirty="0" smtClean="0">
                          <a:solidFill>
                            <a:schemeClr val="tx1"/>
                          </a:solidFill>
                        </a:rPr>
                        <a:t>Agrégation des enveloppes nationales </a:t>
                      </a:r>
                      <a:r>
                        <a:rPr lang="fr-FR" sz="1400" baseline="0" dirty="0" smtClean="0">
                          <a:solidFill>
                            <a:schemeClr val="tx1"/>
                          </a:solidFill>
                        </a:rPr>
                        <a:t>pour arbitrages et validation finale </a:t>
                      </a:r>
                      <a:r>
                        <a:rPr lang="fr-FR" sz="1400" b="1" baseline="0" dirty="0" smtClean="0">
                          <a:solidFill>
                            <a:srgbClr val="FF0000"/>
                          </a:solidFill>
                        </a:rPr>
                        <a:t>(4</a:t>
                      </a:r>
                      <a:r>
                        <a:rPr lang="fr-FR" sz="1400" b="1" baseline="30000" dirty="0" smtClean="0">
                          <a:solidFill>
                            <a:srgbClr val="FF0000"/>
                          </a:solidFill>
                        </a:rPr>
                        <a:t>e</a:t>
                      </a:r>
                      <a:r>
                        <a:rPr lang="fr-FR" sz="1400" b="1" baseline="0" dirty="0" smtClean="0">
                          <a:solidFill>
                            <a:srgbClr val="FF0000"/>
                          </a:solidFill>
                        </a:rPr>
                        <a:t> trimestre 2021)</a:t>
                      </a:r>
                      <a:endParaRPr lang="fr-FR" sz="1400" b="1" dirty="0" smtClean="0">
                        <a:solidFill>
                          <a:srgbClr val="FF0000"/>
                        </a:solidFill>
                      </a:endParaRPr>
                    </a:p>
                  </a:txBody>
                  <a:tcPr marT="60960" marB="60960" anchor="ctr"/>
                </a:tc>
                <a:extLst>
                  <a:ext uri="{0D108BD9-81ED-4DB2-BD59-A6C34878D82A}">
                    <a16:rowId xmlns="" xmlns:a16="http://schemas.microsoft.com/office/drawing/2014/main" val="2547832975"/>
                  </a:ext>
                </a:extLst>
              </a:tr>
              <a:tr h="684703">
                <a:tc>
                  <a:txBody>
                    <a:bodyPr/>
                    <a:lstStyle/>
                    <a:p>
                      <a:pPr algn="ctr"/>
                      <a:r>
                        <a:rPr lang="fr-FR" sz="1600" b="1" i="0" dirty="0" smtClean="0">
                          <a:solidFill>
                            <a:schemeClr val="bg1"/>
                          </a:solidFill>
                        </a:rPr>
                        <a:t>Lancement opérationnel</a:t>
                      </a:r>
                      <a:endParaRPr lang="fr-FR" sz="1600" b="1" i="0" dirty="0">
                        <a:solidFill>
                          <a:schemeClr val="bg1"/>
                        </a:solidFill>
                      </a:endParaRPr>
                    </a:p>
                  </a:txBody>
                  <a:tcPr marT="60960" marB="60960" anchor="ctr">
                    <a:solidFill>
                      <a:schemeClr val="accent5"/>
                    </a:solidFill>
                  </a:tcPr>
                </a:tc>
                <a:tc>
                  <a:txBody>
                    <a:bodyPr/>
                    <a:lstStyle/>
                    <a:p>
                      <a:r>
                        <a:rPr lang="fr-FR" sz="1500" baseline="0" dirty="0" smtClean="0">
                          <a:solidFill>
                            <a:schemeClr val="dk1"/>
                          </a:solidFill>
                        </a:rPr>
                        <a:t>Développement modules MDFSE+ en cours</a:t>
                      </a:r>
                      <a:endParaRPr lang="fr-FR" sz="1500" dirty="0">
                        <a:solidFill>
                          <a:schemeClr val="tx1"/>
                        </a:solidFill>
                      </a:endParaRPr>
                    </a:p>
                  </a:txBody>
                  <a:tcPr marT="60960" marB="60960" anchor="ctr"/>
                </a:tc>
                <a:tc>
                  <a:txBody>
                    <a:bodyPr/>
                    <a:lstStyle/>
                    <a:p>
                      <a:r>
                        <a:rPr lang="fr-FR" sz="1500" dirty="0" smtClean="0"/>
                        <a:t>Validation du PN FSE</a:t>
                      </a:r>
                      <a:r>
                        <a:rPr lang="fr-FR" sz="1500" b="0" dirty="0" smtClean="0">
                          <a:solidFill>
                            <a:schemeClr val="tx1"/>
                          </a:solidFill>
                        </a:rPr>
                        <a:t>+ </a:t>
                      </a:r>
                      <a:r>
                        <a:rPr lang="fr-FR" sz="1500" b="0" kern="1200" baseline="0" dirty="0" smtClean="0">
                          <a:solidFill>
                            <a:schemeClr val="tx1"/>
                          </a:solidFill>
                          <a:latin typeface="+mn-lt"/>
                          <a:ea typeface="+mn-ea"/>
                          <a:cs typeface="+mn-cs"/>
                        </a:rPr>
                        <a:t>et </a:t>
                      </a:r>
                      <a:r>
                        <a:rPr lang="fr-FR" sz="1500" baseline="0" dirty="0" smtClean="0"/>
                        <a:t>1ers appels à projet </a:t>
                      </a:r>
                      <a:r>
                        <a:rPr lang="fr-FR" sz="1500" b="1" baseline="0" dirty="0" smtClean="0">
                          <a:solidFill>
                            <a:srgbClr val="FF0000"/>
                          </a:solidFill>
                        </a:rPr>
                        <a:t>(Fin 2021)</a:t>
                      </a:r>
                      <a:endParaRPr lang="fr-FR" sz="1500" b="1" kern="1200" baseline="0" dirty="0">
                        <a:solidFill>
                          <a:srgbClr val="FF0000"/>
                        </a:solidFill>
                        <a:latin typeface="+mn-lt"/>
                        <a:ea typeface="+mn-ea"/>
                        <a:cs typeface="+mn-cs"/>
                      </a:endParaRPr>
                    </a:p>
                  </a:txBody>
                  <a:tcPr marT="60960" marB="60960" anchor="ctr"/>
                </a:tc>
                <a:tc>
                  <a:txBody>
                    <a:bodyPr/>
                    <a:lstStyle/>
                    <a:p>
                      <a:r>
                        <a:rPr lang="fr-FR" sz="1500" b="0" i="0" dirty="0" smtClean="0">
                          <a:solidFill>
                            <a:schemeClr val="tx1"/>
                          </a:solidFill>
                        </a:rPr>
                        <a:t>Dépenses éligibles à compter du 1</a:t>
                      </a:r>
                      <a:r>
                        <a:rPr lang="fr-FR" sz="1500" b="0" i="0" baseline="30000" dirty="0" smtClean="0">
                          <a:solidFill>
                            <a:schemeClr val="tx1"/>
                          </a:solidFill>
                        </a:rPr>
                        <a:t>er</a:t>
                      </a:r>
                      <a:r>
                        <a:rPr lang="fr-FR" sz="1500" b="0" i="0" dirty="0" smtClean="0">
                          <a:solidFill>
                            <a:schemeClr val="tx1"/>
                          </a:solidFill>
                        </a:rPr>
                        <a:t> janvier 2021</a:t>
                      </a:r>
                      <a:r>
                        <a:rPr lang="fr-FR" sz="1500" b="1" dirty="0" smtClean="0">
                          <a:solidFill>
                            <a:schemeClr val="tx1"/>
                          </a:solidFill>
                        </a:rPr>
                        <a:t>.</a:t>
                      </a:r>
                      <a:endParaRPr lang="fr-FR" sz="1500" b="1" dirty="0">
                        <a:solidFill>
                          <a:schemeClr val="tx1"/>
                        </a:solidFill>
                      </a:endParaRPr>
                    </a:p>
                  </a:txBody>
                  <a:tcPr marT="60960" marB="60960" anchor="ctr"/>
                </a:tc>
                <a:extLst>
                  <a:ext uri="{0D108BD9-81ED-4DB2-BD59-A6C34878D82A}">
                    <a16:rowId xmlns="" xmlns:a16="http://schemas.microsoft.com/office/drawing/2014/main" val="2196234711"/>
                  </a:ext>
                </a:extLst>
              </a:tr>
            </a:tbl>
          </a:graphicData>
        </a:graphic>
      </p:graphicFrame>
    </p:spTree>
    <p:extLst>
      <p:ext uri="{BB962C8B-B14F-4D97-AF65-F5344CB8AC3E}">
        <p14:creationId xmlns:p14="http://schemas.microsoft.com/office/powerpoint/2010/main" val="38298260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pPr/>
              <a:t>72</a:t>
            </a:fld>
            <a:endParaRPr lang="fr-FR" dirty="0"/>
          </a:p>
        </p:txBody>
      </p:sp>
      <p:sp>
        <p:nvSpPr>
          <p:cNvPr id="5" name="Titre 4"/>
          <p:cNvSpPr>
            <a:spLocks noGrp="1"/>
          </p:cNvSpPr>
          <p:nvPr>
            <p:ph type="title"/>
          </p:nvPr>
        </p:nvSpPr>
        <p:spPr>
          <a:xfrm>
            <a:off x="287524" y="1085763"/>
            <a:ext cx="8568952" cy="719988"/>
          </a:xfrm>
        </p:spPr>
        <p:txBody>
          <a:bodyPr>
            <a:normAutofit/>
          </a:bodyPr>
          <a:lstStyle/>
          <a:p>
            <a:pPr algn="ctr"/>
            <a:r>
              <a:rPr lang="fr-FR" sz="2000" dirty="0" smtClean="0"/>
              <a:t>Rappel sur les obligations de concentration applicables au FSE+</a:t>
            </a:r>
            <a:endParaRPr lang="fr-FR" sz="2000" dirty="0"/>
          </a:p>
        </p:txBody>
      </p:sp>
      <p:graphicFrame>
        <p:nvGraphicFramePr>
          <p:cNvPr id="7" name="Tableau 6"/>
          <p:cNvGraphicFramePr>
            <a:graphicFrameLocks noGrp="1"/>
          </p:cNvGraphicFramePr>
          <p:nvPr>
            <p:extLst>
              <p:ext uri="{D42A27DB-BD31-4B8C-83A1-F6EECF244321}">
                <p14:modId xmlns:p14="http://schemas.microsoft.com/office/powerpoint/2010/main" val="3288648066"/>
              </p:ext>
            </p:extLst>
          </p:nvPr>
        </p:nvGraphicFramePr>
        <p:xfrm>
          <a:off x="287524" y="1841292"/>
          <a:ext cx="8568952" cy="5142862"/>
        </p:xfrm>
        <a:graphic>
          <a:graphicData uri="http://schemas.openxmlformats.org/drawingml/2006/table">
            <a:tbl>
              <a:tblPr firstRow="1" bandRow="1">
                <a:tableStyleId>{21E4AEA4-8DFA-4A89-87EB-49C32662AFE0}</a:tableStyleId>
              </a:tblPr>
              <a:tblGrid>
                <a:gridCol w="1809763">
                  <a:extLst>
                    <a:ext uri="{9D8B030D-6E8A-4147-A177-3AD203B41FA5}">
                      <a16:colId xmlns="" xmlns:a16="http://schemas.microsoft.com/office/drawing/2014/main" val="2827497660"/>
                    </a:ext>
                  </a:extLst>
                </a:gridCol>
                <a:gridCol w="1826641">
                  <a:extLst>
                    <a:ext uri="{9D8B030D-6E8A-4147-A177-3AD203B41FA5}">
                      <a16:colId xmlns="" xmlns:a16="http://schemas.microsoft.com/office/drawing/2014/main" val="2103812332"/>
                    </a:ext>
                  </a:extLst>
                </a:gridCol>
                <a:gridCol w="2160240">
                  <a:extLst>
                    <a:ext uri="{9D8B030D-6E8A-4147-A177-3AD203B41FA5}">
                      <a16:colId xmlns="" xmlns:a16="http://schemas.microsoft.com/office/drawing/2014/main" val="2791195004"/>
                    </a:ext>
                  </a:extLst>
                </a:gridCol>
                <a:gridCol w="2772308">
                  <a:extLst>
                    <a:ext uri="{9D8B030D-6E8A-4147-A177-3AD203B41FA5}">
                      <a16:colId xmlns="" xmlns:a16="http://schemas.microsoft.com/office/drawing/2014/main" val="1074497440"/>
                    </a:ext>
                  </a:extLst>
                </a:gridCol>
              </a:tblGrid>
              <a:tr h="375039">
                <a:tc>
                  <a:txBody>
                    <a:bodyPr/>
                    <a:lstStyle/>
                    <a:p>
                      <a:pPr algn="ctr"/>
                      <a:endParaRPr lang="fr-FR" sz="1500" b="1" dirty="0">
                        <a:solidFill>
                          <a:schemeClr val="bg1"/>
                        </a:solidFill>
                      </a:endParaRPr>
                    </a:p>
                  </a:txBody>
                  <a:tcPr marT="60960" marB="60960" anchor="ctr">
                    <a:solidFill>
                      <a:schemeClr val="accent2">
                        <a:lumMod val="50000"/>
                      </a:schemeClr>
                    </a:solidFill>
                  </a:tcPr>
                </a:tc>
                <a:tc>
                  <a:txBody>
                    <a:bodyPr/>
                    <a:lstStyle/>
                    <a:p>
                      <a:pPr algn="ctr"/>
                      <a:r>
                        <a:rPr lang="fr-FR" sz="1500" dirty="0" smtClean="0">
                          <a:solidFill>
                            <a:schemeClr val="bg1"/>
                          </a:solidFill>
                        </a:rPr>
                        <a:t>Accord final</a:t>
                      </a:r>
                      <a:endParaRPr lang="fr-FR" sz="1500" dirty="0">
                        <a:solidFill>
                          <a:schemeClr val="bg1"/>
                        </a:solidFill>
                      </a:endParaRPr>
                    </a:p>
                  </a:txBody>
                  <a:tcPr marT="60960" marB="60960" anchor="ctr">
                    <a:solidFill>
                      <a:schemeClr val="accent2">
                        <a:lumMod val="50000"/>
                      </a:schemeClr>
                    </a:solidFill>
                  </a:tcPr>
                </a:tc>
                <a:tc>
                  <a:txBody>
                    <a:bodyPr/>
                    <a:lstStyle/>
                    <a:p>
                      <a:pPr algn="ctr"/>
                      <a:r>
                        <a:rPr lang="fr-FR" sz="1500" dirty="0" smtClean="0">
                          <a:solidFill>
                            <a:schemeClr val="bg1"/>
                          </a:solidFill>
                        </a:rPr>
                        <a:t>Conditions</a:t>
                      </a:r>
                      <a:r>
                        <a:rPr lang="fr-FR" sz="1500" baseline="0" dirty="0" smtClean="0">
                          <a:solidFill>
                            <a:schemeClr val="bg1"/>
                          </a:solidFill>
                        </a:rPr>
                        <a:t> d’application</a:t>
                      </a:r>
                      <a:endParaRPr lang="fr-FR" sz="1500" dirty="0">
                        <a:solidFill>
                          <a:schemeClr val="bg1"/>
                        </a:solidFill>
                      </a:endParaRPr>
                    </a:p>
                  </a:txBody>
                  <a:tcPr marT="60960" marB="60960" anchor="ctr">
                    <a:solidFill>
                      <a:schemeClr val="accent2">
                        <a:lumMod val="50000"/>
                      </a:schemeClr>
                    </a:solidFill>
                  </a:tcPr>
                </a:tc>
                <a:tc>
                  <a:txBody>
                    <a:bodyPr/>
                    <a:lstStyle/>
                    <a:p>
                      <a:pPr algn="ctr"/>
                      <a:r>
                        <a:rPr lang="fr-FR" sz="1500" dirty="0" smtClean="0">
                          <a:solidFill>
                            <a:schemeClr val="bg1"/>
                          </a:solidFill>
                        </a:rPr>
                        <a:t>Observation</a:t>
                      </a:r>
                      <a:endParaRPr lang="fr-FR" sz="1500" dirty="0">
                        <a:solidFill>
                          <a:schemeClr val="bg1"/>
                        </a:solidFill>
                      </a:endParaRPr>
                    </a:p>
                  </a:txBody>
                  <a:tcPr marT="60960" marB="60960" anchor="ctr">
                    <a:solidFill>
                      <a:schemeClr val="accent2">
                        <a:lumMod val="50000"/>
                      </a:schemeClr>
                    </a:solidFill>
                  </a:tcPr>
                </a:tc>
                <a:extLst>
                  <a:ext uri="{0D108BD9-81ED-4DB2-BD59-A6C34878D82A}">
                    <a16:rowId xmlns="" xmlns:a16="http://schemas.microsoft.com/office/drawing/2014/main" val="3801008699"/>
                  </a:ext>
                </a:extLst>
              </a:tr>
              <a:tr h="820663">
                <a:tc>
                  <a:txBody>
                    <a:bodyPr/>
                    <a:lstStyle/>
                    <a:p>
                      <a:pPr algn="ctr"/>
                      <a:r>
                        <a:rPr lang="fr-FR" sz="1500" b="1" dirty="0" smtClean="0">
                          <a:solidFill>
                            <a:schemeClr val="bg1"/>
                          </a:solidFill>
                        </a:rPr>
                        <a:t>Inclusion sociale</a:t>
                      </a:r>
                      <a:endParaRPr lang="fr-FR" sz="1500" b="1" dirty="0">
                        <a:solidFill>
                          <a:schemeClr val="bg1"/>
                        </a:solidFill>
                      </a:endParaRPr>
                    </a:p>
                  </a:txBody>
                  <a:tcPr marT="60960" marB="60960" anchor="ctr">
                    <a:solidFill>
                      <a:schemeClr val="accent2">
                        <a:lumMod val="50000"/>
                      </a:schemeClr>
                    </a:solidFill>
                  </a:tcPr>
                </a:tc>
                <a:tc>
                  <a:txBody>
                    <a:bodyPr/>
                    <a:lstStyle/>
                    <a:p>
                      <a:pPr marL="171450" indent="-171450">
                        <a:buFont typeface="Arial" panose="020B0604020202020204" pitchFamily="34" charset="0"/>
                        <a:buChar char="•"/>
                      </a:pPr>
                      <a:r>
                        <a:rPr lang="fr-FR" sz="1500" b="1" dirty="0" smtClean="0">
                          <a:solidFill>
                            <a:schemeClr val="tx1">
                              <a:lumMod val="95000"/>
                              <a:lumOff val="5000"/>
                            </a:schemeClr>
                          </a:solidFill>
                          <a:latin typeface="Calibri" panose="020F0502020204030204" pitchFamily="34" charset="0"/>
                          <a:cs typeface="Calibri" panose="020F0502020204030204" pitchFamily="34" charset="0"/>
                        </a:rPr>
                        <a:t>25% (hors</a:t>
                      </a:r>
                      <a:r>
                        <a:rPr lang="fr-FR" sz="1500" b="1" baseline="0" dirty="0" smtClean="0">
                          <a:solidFill>
                            <a:schemeClr val="tx1">
                              <a:lumMod val="95000"/>
                              <a:lumOff val="5000"/>
                            </a:schemeClr>
                          </a:solidFill>
                          <a:latin typeface="Calibri" panose="020F0502020204030204" pitchFamily="34" charset="0"/>
                          <a:cs typeface="Calibri" panose="020F0502020204030204" pitchFamily="34" charset="0"/>
                        </a:rPr>
                        <a:t> aide matérielle)</a:t>
                      </a:r>
                      <a:endParaRPr lang="fr-FR" sz="1500" b="1" dirty="0">
                        <a:solidFill>
                          <a:schemeClr val="tx1">
                            <a:lumMod val="95000"/>
                            <a:lumOff val="5000"/>
                          </a:schemeClr>
                        </a:solidFill>
                        <a:latin typeface="Calibri" panose="020F0502020204030204" pitchFamily="34" charset="0"/>
                        <a:cs typeface="Calibri" panose="020F0502020204030204" pitchFamily="34" charset="0"/>
                      </a:endParaRPr>
                    </a:p>
                  </a:txBody>
                  <a:tcPr marT="60960" marB="60960" anchor="ctr"/>
                </a:tc>
                <a:tc>
                  <a:txBody>
                    <a:bodyPr/>
                    <a:lstStyle/>
                    <a:p>
                      <a:pPr marL="0" indent="0" algn="ctr">
                        <a:buFont typeface="Arial" panose="020B0604020202020204" pitchFamily="34" charset="0"/>
                        <a:buNone/>
                      </a:pPr>
                      <a:r>
                        <a:rPr lang="fr-FR" sz="1500" dirty="0" smtClean="0">
                          <a:latin typeface="Calibri" panose="020F0502020204030204" pitchFamily="34" charset="0"/>
                          <a:cs typeface="Calibri" panose="020F0502020204030204" pitchFamily="34" charset="0"/>
                        </a:rPr>
                        <a:t>Crédits</a:t>
                      </a:r>
                      <a:r>
                        <a:rPr lang="fr-FR" sz="1500" baseline="0" dirty="0" smtClean="0">
                          <a:latin typeface="Calibri" panose="020F0502020204030204" pitchFamily="34" charset="0"/>
                          <a:cs typeface="Calibri" panose="020F0502020204030204" pitchFamily="34" charset="0"/>
                        </a:rPr>
                        <a:t> programmés </a:t>
                      </a:r>
                    </a:p>
                    <a:p>
                      <a:pPr marL="0" indent="0" algn="ctr">
                        <a:buFont typeface="Arial" panose="020B0604020202020204" pitchFamily="34" charset="0"/>
                        <a:buNone/>
                      </a:pPr>
                      <a:r>
                        <a:rPr lang="fr-FR" sz="1500" baseline="0" dirty="0" smtClean="0">
                          <a:latin typeface="Calibri" panose="020F0502020204030204" pitchFamily="34" charset="0"/>
                          <a:cs typeface="Calibri" panose="020F0502020204030204" pitchFamily="34" charset="0"/>
                        </a:rPr>
                        <a:t>OS H-I-J-K-L </a:t>
                      </a:r>
                      <a:endParaRPr lang="fr-FR" sz="1500" b="0" dirty="0">
                        <a:solidFill>
                          <a:schemeClr val="tx1"/>
                        </a:solidFill>
                        <a:latin typeface="Calibri" panose="020F0502020204030204" pitchFamily="34" charset="0"/>
                        <a:cs typeface="Calibri" panose="020F0502020204030204" pitchFamily="34" charset="0"/>
                      </a:endParaRPr>
                    </a:p>
                  </a:txBody>
                  <a:tcPr marT="60960" marB="60960" anchor="ctr"/>
                </a:tc>
                <a:tc>
                  <a:txBody>
                    <a:bodyPr/>
                    <a:lstStyle/>
                    <a:p>
                      <a:pPr marL="0" indent="0" algn="ctr">
                        <a:buFont typeface="Arial" panose="020B0604020202020204" pitchFamily="34" charset="0"/>
                        <a:buNone/>
                      </a:pPr>
                      <a:r>
                        <a:rPr lang="fr-FR" sz="1600" b="1" dirty="0" smtClean="0">
                          <a:solidFill>
                            <a:srgbClr val="FF0000"/>
                          </a:solidFill>
                          <a:latin typeface="Calibri" panose="020F0502020204030204" pitchFamily="34" charset="0"/>
                          <a:cs typeface="Calibri" panose="020F0502020204030204" pitchFamily="34" charset="0"/>
                        </a:rPr>
                        <a:t>Obligation de respect nationale</a:t>
                      </a:r>
                      <a:endParaRPr lang="fr-FR" sz="1600" b="1" dirty="0">
                        <a:solidFill>
                          <a:srgbClr val="FF0000"/>
                        </a:solidFill>
                        <a:latin typeface="Calibri" panose="020F0502020204030204" pitchFamily="34" charset="0"/>
                        <a:cs typeface="Calibri" panose="020F0502020204030204" pitchFamily="34" charset="0"/>
                      </a:endParaRPr>
                    </a:p>
                  </a:txBody>
                  <a:tcPr marT="60960" marB="60960" anchor="ctr"/>
                </a:tc>
                <a:extLst>
                  <a:ext uri="{0D108BD9-81ED-4DB2-BD59-A6C34878D82A}">
                    <a16:rowId xmlns="" xmlns:a16="http://schemas.microsoft.com/office/drawing/2014/main" val="1036820762"/>
                  </a:ext>
                </a:extLst>
              </a:tr>
              <a:tr h="641165">
                <a:tc>
                  <a:txBody>
                    <a:bodyPr/>
                    <a:lstStyle/>
                    <a:p>
                      <a:pPr algn="ctr"/>
                      <a:r>
                        <a:rPr lang="fr-FR" sz="1500" b="1" dirty="0" smtClean="0">
                          <a:solidFill>
                            <a:schemeClr val="bg1"/>
                          </a:solidFill>
                        </a:rPr>
                        <a:t>Privation</a:t>
                      </a:r>
                      <a:r>
                        <a:rPr lang="fr-FR" sz="1500" b="1" baseline="0" dirty="0" smtClean="0">
                          <a:solidFill>
                            <a:schemeClr val="bg1"/>
                          </a:solidFill>
                        </a:rPr>
                        <a:t> matérielle</a:t>
                      </a:r>
                      <a:endParaRPr lang="fr-FR" sz="1500" b="1" dirty="0">
                        <a:solidFill>
                          <a:schemeClr val="bg1"/>
                        </a:solidFill>
                      </a:endParaRPr>
                    </a:p>
                  </a:txBody>
                  <a:tcPr marT="60960" marB="60960" anchor="ctr">
                    <a:solidFill>
                      <a:schemeClr val="accent2">
                        <a:lumMod val="50000"/>
                      </a:schemeClr>
                    </a:solidFill>
                  </a:tcPr>
                </a:tc>
                <a:tc>
                  <a:txBody>
                    <a:bodyPr/>
                    <a:lstStyle/>
                    <a:p>
                      <a:pPr marL="171450" indent="-171450">
                        <a:buFont typeface="Arial" panose="020B0604020202020204" pitchFamily="34" charset="0"/>
                        <a:buChar char="•"/>
                      </a:pPr>
                      <a:r>
                        <a:rPr lang="fr-FR" sz="1500" b="1" dirty="0" smtClean="0">
                          <a:solidFill>
                            <a:schemeClr val="tx1">
                              <a:lumMod val="95000"/>
                              <a:lumOff val="5000"/>
                            </a:schemeClr>
                          </a:solidFill>
                          <a:latin typeface="Calibri" panose="020F0502020204030204" pitchFamily="34" charset="0"/>
                          <a:cs typeface="Calibri" panose="020F0502020204030204" pitchFamily="34" charset="0"/>
                        </a:rPr>
                        <a:t>3% en plus de l’inclusion</a:t>
                      </a:r>
                      <a:endParaRPr lang="fr-FR" sz="1500" b="1" dirty="0">
                        <a:solidFill>
                          <a:schemeClr val="tx1">
                            <a:lumMod val="95000"/>
                            <a:lumOff val="5000"/>
                          </a:schemeClr>
                        </a:solidFill>
                        <a:latin typeface="Calibri" panose="020F0502020204030204" pitchFamily="34" charset="0"/>
                        <a:cs typeface="Calibri" panose="020F0502020204030204" pitchFamily="34" charset="0"/>
                      </a:endParaRPr>
                    </a:p>
                  </a:txBody>
                  <a:tcPr marT="60960" marB="60960" anchor="ctr"/>
                </a:tc>
                <a:tc>
                  <a:txBody>
                    <a:bodyPr/>
                    <a:lstStyle/>
                    <a:p>
                      <a:pPr marL="0" indent="0" algn="ctr">
                        <a:buFont typeface="Arial" panose="020B0604020202020204" pitchFamily="34" charset="0"/>
                        <a:buNone/>
                      </a:pPr>
                      <a:r>
                        <a:rPr lang="fr-FR" sz="1500" dirty="0" smtClean="0">
                          <a:latin typeface="Calibri" panose="020F0502020204030204" pitchFamily="34" charset="0"/>
                          <a:cs typeface="Calibri" panose="020F0502020204030204" pitchFamily="34" charset="0"/>
                        </a:rPr>
                        <a:t>Crédits programmés OS M (exceptionnellement</a:t>
                      </a:r>
                      <a:r>
                        <a:rPr lang="fr-FR" sz="1500" baseline="0" dirty="0" smtClean="0">
                          <a:latin typeface="Calibri" panose="020F0502020204030204" pitchFamily="34" charset="0"/>
                          <a:cs typeface="Calibri" panose="020F0502020204030204" pitchFamily="34" charset="0"/>
                        </a:rPr>
                        <a:t> OS L)</a:t>
                      </a:r>
                      <a:endParaRPr lang="fr-FR" sz="1500" b="0" dirty="0">
                        <a:solidFill>
                          <a:schemeClr val="tx1"/>
                        </a:solidFill>
                        <a:latin typeface="Calibri" panose="020F0502020204030204" pitchFamily="34" charset="0"/>
                        <a:cs typeface="Calibri" panose="020F0502020204030204" pitchFamily="34" charset="0"/>
                      </a:endParaRPr>
                    </a:p>
                  </a:txBody>
                  <a:tcPr marT="60960" marB="60960" anchor="ctr"/>
                </a:tc>
                <a:tc>
                  <a:txBody>
                    <a:bodyPr/>
                    <a:lstStyle/>
                    <a:p>
                      <a:pPr marL="0" indent="0" algn="ctr">
                        <a:buFont typeface="Arial" panose="020B0604020202020204" pitchFamily="34" charset="0"/>
                        <a:buNone/>
                      </a:pPr>
                      <a:r>
                        <a:rPr lang="fr-FR" sz="1600" b="1" dirty="0" smtClean="0">
                          <a:solidFill>
                            <a:srgbClr val="FF0000"/>
                          </a:solidFill>
                          <a:latin typeface="Calibri" panose="020F0502020204030204" pitchFamily="34" charset="0"/>
                          <a:cs typeface="Calibri" panose="020F0502020204030204" pitchFamily="34" charset="0"/>
                        </a:rPr>
                        <a:t>Obligation de respect nationale </a:t>
                      </a:r>
                      <a:r>
                        <a:rPr lang="fr-FR" sz="1500" b="0" i="1" dirty="0" smtClean="0">
                          <a:solidFill>
                            <a:srgbClr val="FF0000"/>
                          </a:solidFill>
                          <a:latin typeface="Calibri" panose="020F0502020204030204" pitchFamily="34" charset="0"/>
                          <a:cs typeface="Calibri" panose="020F0502020204030204" pitchFamily="34" charset="0"/>
                        </a:rPr>
                        <a:t>(atteinte</a:t>
                      </a:r>
                      <a:r>
                        <a:rPr lang="fr-FR" sz="1500" b="0" i="1" baseline="0" dirty="0" smtClean="0">
                          <a:solidFill>
                            <a:srgbClr val="FF0000"/>
                          </a:solidFill>
                          <a:latin typeface="Calibri" panose="020F0502020204030204" pitchFamily="34" charset="0"/>
                          <a:cs typeface="Calibri" panose="020F0502020204030204" pitchFamily="34" charset="0"/>
                        </a:rPr>
                        <a:t> avec le seul programme FSE+ de la DGCS)</a:t>
                      </a:r>
                      <a:endParaRPr lang="fr-FR" sz="1500" b="0" i="1" dirty="0">
                        <a:solidFill>
                          <a:srgbClr val="FF0000"/>
                        </a:solidFill>
                        <a:latin typeface="Calibri" panose="020F0502020204030204" pitchFamily="34" charset="0"/>
                        <a:cs typeface="Calibri" panose="020F0502020204030204" pitchFamily="34" charset="0"/>
                      </a:endParaRPr>
                    </a:p>
                  </a:txBody>
                  <a:tcPr marT="60960" marB="60960" anchor="ctr"/>
                </a:tc>
                <a:extLst>
                  <a:ext uri="{0D108BD9-81ED-4DB2-BD59-A6C34878D82A}">
                    <a16:rowId xmlns="" xmlns:a16="http://schemas.microsoft.com/office/drawing/2014/main" val="1294989373"/>
                  </a:ext>
                </a:extLst>
              </a:tr>
              <a:tr h="1056640">
                <a:tc>
                  <a:txBody>
                    <a:bodyPr/>
                    <a:lstStyle/>
                    <a:p>
                      <a:pPr algn="ctr"/>
                      <a:r>
                        <a:rPr lang="fr-FR" sz="1500" b="1" dirty="0" smtClean="0">
                          <a:solidFill>
                            <a:schemeClr val="bg1"/>
                          </a:solidFill>
                        </a:rPr>
                        <a:t>Insertion des jeunes</a:t>
                      </a:r>
                      <a:endParaRPr lang="fr-FR" sz="1500" b="1" dirty="0">
                        <a:solidFill>
                          <a:schemeClr val="bg1"/>
                        </a:solidFill>
                      </a:endParaRPr>
                    </a:p>
                  </a:txBody>
                  <a:tcPr marT="60960" marB="60960" anchor="ctr">
                    <a:solidFill>
                      <a:schemeClr val="accent2">
                        <a:lumMod val="50000"/>
                      </a:schemeClr>
                    </a:solidFill>
                  </a:tcPr>
                </a:tc>
                <a:tc>
                  <a:txBody>
                    <a:bodyPr/>
                    <a:lstStyle/>
                    <a:p>
                      <a:pPr marL="171450" indent="-171450">
                        <a:buFont typeface="Arial" panose="020B0604020202020204" pitchFamily="34" charset="0"/>
                        <a:buChar char="•"/>
                      </a:pPr>
                      <a:r>
                        <a:rPr lang="fr-FR" sz="1500" b="1" dirty="0" smtClean="0">
                          <a:solidFill>
                            <a:schemeClr val="tx1">
                              <a:lumMod val="95000"/>
                              <a:lumOff val="5000"/>
                            </a:schemeClr>
                          </a:solidFill>
                          <a:latin typeface="Calibri" panose="020F0502020204030204" pitchFamily="34" charset="0"/>
                          <a:cs typeface="Calibri" panose="020F0502020204030204" pitchFamily="34" charset="0"/>
                        </a:rPr>
                        <a:t>12,5% (si taux NEET UE 2017-2019)</a:t>
                      </a:r>
                      <a:endParaRPr lang="fr-FR" sz="1500" b="1" dirty="0">
                        <a:solidFill>
                          <a:schemeClr val="tx1">
                            <a:lumMod val="95000"/>
                            <a:lumOff val="5000"/>
                          </a:schemeClr>
                        </a:solidFill>
                        <a:latin typeface="Calibri" panose="020F0502020204030204" pitchFamily="34" charset="0"/>
                        <a:cs typeface="Calibri" panose="020F0502020204030204" pitchFamily="34" charset="0"/>
                      </a:endParaRPr>
                    </a:p>
                  </a:txBody>
                  <a:tcPr marT="60960" marB="60960" anchor="ctr"/>
                </a:tc>
                <a:tc>
                  <a:txBody>
                    <a:bodyPr/>
                    <a:lstStyle/>
                    <a:p>
                      <a:pPr marL="0" indent="0" algn="ctr">
                        <a:buFont typeface="Arial" panose="020B0604020202020204" pitchFamily="34" charset="0"/>
                        <a:buNone/>
                      </a:pPr>
                      <a:r>
                        <a:rPr lang="fr-FR" sz="1500" dirty="0" smtClean="0">
                          <a:latin typeface="Calibri" panose="020F0502020204030204" pitchFamily="34" charset="0"/>
                          <a:cs typeface="Calibri" panose="020F0502020204030204" pitchFamily="34" charset="0"/>
                        </a:rPr>
                        <a:t>Crédits</a:t>
                      </a:r>
                      <a:r>
                        <a:rPr lang="fr-FR" sz="1500" baseline="0" dirty="0" smtClean="0">
                          <a:latin typeface="Calibri" panose="020F0502020204030204" pitchFamily="34" charset="0"/>
                          <a:cs typeface="Calibri" panose="020F0502020204030204" pitchFamily="34" charset="0"/>
                        </a:rPr>
                        <a:t> programmes sur l’OS A (accès emploi), OS F (formation initiale). Pas de limitation au public NEET</a:t>
                      </a:r>
                      <a:endParaRPr lang="fr-FR" sz="1500" b="0" dirty="0">
                        <a:solidFill>
                          <a:schemeClr val="tx1"/>
                        </a:solidFill>
                        <a:latin typeface="Calibri" panose="020F0502020204030204" pitchFamily="34" charset="0"/>
                        <a:cs typeface="Calibri" panose="020F0502020204030204" pitchFamily="34" charset="0"/>
                      </a:endParaRPr>
                    </a:p>
                  </a:txBody>
                  <a:tcPr marT="60960" marB="60960" anchor="ctr"/>
                </a:tc>
                <a:tc>
                  <a:txBody>
                    <a:bodyPr/>
                    <a:lstStyle/>
                    <a:p>
                      <a:pPr marL="0" indent="0" algn="ctr">
                        <a:buFont typeface="Arial" panose="020B0604020202020204" pitchFamily="34" charset="0"/>
                        <a:buNone/>
                      </a:pPr>
                      <a:r>
                        <a:rPr lang="fr-FR" sz="1500" b="0" i="1" dirty="0" smtClean="0">
                          <a:latin typeface="Calibri" panose="020F0502020204030204" pitchFamily="34" charset="0"/>
                          <a:cs typeface="Calibri" panose="020F0502020204030204" pitchFamily="34" charset="0"/>
                        </a:rPr>
                        <a:t>Taux NEET UE 27 (2017-2019)</a:t>
                      </a:r>
                      <a:r>
                        <a:rPr lang="fr-FR" sz="1500" b="0" i="1" baseline="0" dirty="0" smtClean="0">
                          <a:latin typeface="Calibri" panose="020F0502020204030204" pitchFamily="34" charset="0"/>
                          <a:cs typeface="Calibri" panose="020F0502020204030204" pitchFamily="34" charset="0"/>
                        </a:rPr>
                        <a:t> = 13,1% Vs Taux FR = 13,5%</a:t>
                      </a:r>
                    </a:p>
                    <a:p>
                      <a:pPr marL="0" indent="0" algn="ctr">
                        <a:buFont typeface="Arial" panose="020B0604020202020204" pitchFamily="34" charset="0"/>
                        <a:buNone/>
                      </a:pPr>
                      <a:r>
                        <a:rPr lang="fr-FR" sz="1600" b="1" baseline="0" dirty="0" smtClean="0">
                          <a:solidFill>
                            <a:srgbClr val="FF0000"/>
                          </a:solidFill>
                          <a:latin typeface="Calibri" panose="020F0502020204030204" pitchFamily="34" charset="0"/>
                          <a:cs typeface="Calibri" panose="020F0502020204030204" pitchFamily="34" charset="0"/>
                        </a:rPr>
                        <a:t>Obligation de respect nationale + Priorité dédiée</a:t>
                      </a:r>
                      <a:endParaRPr lang="fr-FR" sz="1600" b="1" dirty="0">
                        <a:solidFill>
                          <a:srgbClr val="FF0000"/>
                        </a:solidFill>
                        <a:latin typeface="Calibri" panose="020F0502020204030204" pitchFamily="34" charset="0"/>
                        <a:cs typeface="Calibri" panose="020F0502020204030204" pitchFamily="34" charset="0"/>
                      </a:endParaRPr>
                    </a:p>
                  </a:txBody>
                  <a:tcPr marT="60960" marB="60960" anchor="ctr"/>
                </a:tc>
                <a:extLst>
                  <a:ext uri="{0D108BD9-81ED-4DB2-BD59-A6C34878D82A}">
                    <a16:rowId xmlns="" xmlns:a16="http://schemas.microsoft.com/office/drawing/2014/main" val="2792249639"/>
                  </a:ext>
                </a:extLst>
              </a:tr>
              <a:tr h="1016000">
                <a:tc>
                  <a:txBody>
                    <a:bodyPr/>
                    <a:lstStyle/>
                    <a:p>
                      <a:pPr algn="ctr"/>
                      <a:r>
                        <a:rPr lang="fr-FR" sz="1500" b="1" dirty="0" smtClean="0">
                          <a:solidFill>
                            <a:schemeClr val="bg1"/>
                          </a:solidFill>
                        </a:rPr>
                        <a:t>Exclusion</a:t>
                      </a:r>
                      <a:r>
                        <a:rPr lang="fr-FR" sz="1500" b="1" baseline="0" dirty="0" smtClean="0">
                          <a:solidFill>
                            <a:schemeClr val="bg1"/>
                          </a:solidFill>
                        </a:rPr>
                        <a:t> et pauvreté infantile</a:t>
                      </a:r>
                      <a:endParaRPr lang="fr-FR" sz="1500" b="1" dirty="0">
                        <a:solidFill>
                          <a:schemeClr val="bg1"/>
                        </a:solidFill>
                      </a:endParaRPr>
                    </a:p>
                  </a:txBody>
                  <a:tcPr marT="60960" marB="60960" anchor="ctr">
                    <a:solidFill>
                      <a:schemeClr val="accent2">
                        <a:lumMod val="50000"/>
                      </a:schemeClr>
                    </a:solidFill>
                  </a:tcPr>
                </a:tc>
                <a:tc>
                  <a:txBody>
                    <a:bodyPr/>
                    <a:lstStyle/>
                    <a:p>
                      <a:pPr marL="171450" indent="-171450">
                        <a:buFont typeface="Arial" panose="020B0604020202020204" pitchFamily="34" charset="0"/>
                        <a:buChar char="•"/>
                      </a:pPr>
                      <a:r>
                        <a:rPr lang="fr-FR" sz="1500" b="1" i="0" dirty="0" smtClean="0">
                          <a:solidFill>
                            <a:schemeClr val="tx1">
                              <a:lumMod val="95000"/>
                              <a:lumOff val="5000"/>
                            </a:schemeClr>
                          </a:solidFill>
                          <a:latin typeface="Calibri" panose="020F0502020204030204" pitchFamily="34" charset="0"/>
                          <a:cs typeface="Calibri" panose="020F0502020204030204" pitchFamily="34" charset="0"/>
                        </a:rPr>
                        <a:t>5% (si</a:t>
                      </a:r>
                      <a:r>
                        <a:rPr lang="fr-FR" sz="1500" b="1" i="0" baseline="0" dirty="0" smtClean="0">
                          <a:solidFill>
                            <a:schemeClr val="tx1">
                              <a:lumMod val="95000"/>
                              <a:lumOff val="5000"/>
                            </a:schemeClr>
                          </a:solidFill>
                          <a:latin typeface="Calibri" panose="020F0502020204030204" pitchFamily="34" charset="0"/>
                          <a:cs typeface="Calibri" panose="020F0502020204030204" pitchFamily="34" charset="0"/>
                        </a:rPr>
                        <a:t> taux pauvreté infantile supérieure moyenne UE)</a:t>
                      </a:r>
                      <a:endParaRPr lang="fr-FR" sz="1500" b="1" i="0" dirty="0">
                        <a:solidFill>
                          <a:schemeClr val="tx1">
                            <a:lumMod val="95000"/>
                            <a:lumOff val="5000"/>
                          </a:schemeClr>
                        </a:solidFill>
                        <a:latin typeface="Calibri" panose="020F0502020204030204" pitchFamily="34" charset="0"/>
                        <a:cs typeface="Calibri" panose="020F0502020204030204" pitchFamily="34" charset="0"/>
                      </a:endParaRPr>
                    </a:p>
                  </a:txBody>
                  <a:tcPr marT="60960" marB="60960" anchor="ctr"/>
                </a:tc>
                <a:tc>
                  <a:txBody>
                    <a:bodyPr/>
                    <a:lstStyle/>
                    <a:p>
                      <a:pPr marL="0" indent="0" algn="ctr">
                        <a:buFont typeface="Arial" panose="020B0604020202020204" pitchFamily="34" charset="0"/>
                        <a:buNone/>
                      </a:pPr>
                      <a:r>
                        <a:rPr lang="fr-FR" sz="1500" b="0" i="0" dirty="0" smtClean="0">
                          <a:solidFill>
                            <a:schemeClr val="tx1"/>
                          </a:solidFill>
                          <a:latin typeface="Calibri" panose="020F0502020204030204" pitchFamily="34" charset="0"/>
                          <a:cs typeface="Calibri" panose="020F0502020204030204" pitchFamily="34" charset="0"/>
                        </a:rPr>
                        <a:t>Crédits programmés OS M (pauvreté) ou OS F (Formation</a:t>
                      </a:r>
                      <a:r>
                        <a:rPr lang="fr-FR" sz="1500" b="0" i="0" baseline="0" dirty="0" smtClean="0">
                          <a:solidFill>
                            <a:schemeClr val="tx1"/>
                          </a:solidFill>
                          <a:latin typeface="Calibri" panose="020F0502020204030204" pitchFamily="34" charset="0"/>
                          <a:cs typeface="Calibri" panose="020F0502020204030204" pitchFamily="34" charset="0"/>
                        </a:rPr>
                        <a:t> initiale)</a:t>
                      </a:r>
                      <a:endParaRPr lang="fr-FR" sz="1500" b="0" i="0" dirty="0">
                        <a:solidFill>
                          <a:schemeClr val="tx1"/>
                        </a:solidFill>
                        <a:latin typeface="Calibri" panose="020F0502020204030204" pitchFamily="34" charset="0"/>
                        <a:cs typeface="Calibri" panose="020F0502020204030204" pitchFamily="34" charset="0"/>
                      </a:endParaRPr>
                    </a:p>
                  </a:txBody>
                  <a:tcPr marT="60960" marB="60960" anchor="ctr"/>
                </a:tc>
                <a:tc>
                  <a:txBody>
                    <a:bodyPr/>
                    <a:lstStyle/>
                    <a:p>
                      <a:pPr marL="0" indent="0" algn="ctr">
                        <a:buFont typeface="Arial" panose="020B0604020202020204" pitchFamily="34" charset="0"/>
                        <a:buNone/>
                      </a:pPr>
                      <a:r>
                        <a:rPr lang="fr-FR" sz="1500" b="0" i="1" dirty="0" smtClean="0">
                          <a:solidFill>
                            <a:schemeClr val="tx1"/>
                          </a:solidFill>
                          <a:latin typeface="Calibri" panose="020F0502020204030204" pitchFamily="34" charset="0"/>
                          <a:cs typeface="Calibri" panose="020F0502020204030204" pitchFamily="34" charset="0"/>
                        </a:rPr>
                        <a:t>Taux</a:t>
                      </a:r>
                      <a:r>
                        <a:rPr lang="fr-FR" sz="1500" b="0" i="1" baseline="0" dirty="0" smtClean="0">
                          <a:solidFill>
                            <a:schemeClr val="tx1"/>
                          </a:solidFill>
                          <a:latin typeface="Calibri" panose="020F0502020204030204" pitchFamily="34" charset="0"/>
                          <a:cs typeface="Calibri" panose="020F0502020204030204" pitchFamily="34" charset="0"/>
                        </a:rPr>
                        <a:t> AROPE UE 27 (2017-19) = 23,4% Vs Taux FR=  22,5%</a:t>
                      </a:r>
                    </a:p>
                    <a:p>
                      <a:pPr marL="0" indent="0" algn="ctr">
                        <a:buFont typeface="Arial" panose="020B0604020202020204" pitchFamily="34" charset="0"/>
                        <a:buNone/>
                      </a:pPr>
                      <a:r>
                        <a:rPr lang="fr-FR" sz="1500" b="0" i="0" baseline="0" dirty="0" smtClean="0">
                          <a:solidFill>
                            <a:srgbClr val="FF0000"/>
                          </a:solidFill>
                          <a:latin typeface="Calibri" panose="020F0502020204030204" pitchFamily="34" charset="0"/>
                          <a:cs typeface="Calibri" panose="020F0502020204030204" pitchFamily="34" charset="0"/>
                        </a:rPr>
                        <a:t>Pas de seuil minimal requis mais suivi financier spécifique</a:t>
                      </a:r>
                      <a:endParaRPr lang="fr-FR" sz="1500" b="0" i="0" dirty="0">
                        <a:solidFill>
                          <a:srgbClr val="FF0000"/>
                        </a:solidFill>
                        <a:latin typeface="Calibri" panose="020F0502020204030204" pitchFamily="34" charset="0"/>
                        <a:cs typeface="Calibri" panose="020F0502020204030204" pitchFamily="34" charset="0"/>
                      </a:endParaRPr>
                    </a:p>
                  </a:txBody>
                  <a:tcPr marT="60960" marB="60960" anchor="ctr"/>
                </a:tc>
                <a:extLst>
                  <a:ext uri="{0D108BD9-81ED-4DB2-BD59-A6C34878D82A}">
                    <a16:rowId xmlns="" xmlns:a16="http://schemas.microsoft.com/office/drawing/2014/main" val="2547832975"/>
                  </a:ext>
                </a:extLst>
              </a:tr>
              <a:tr h="640117">
                <a:tc>
                  <a:txBody>
                    <a:bodyPr/>
                    <a:lstStyle/>
                    <a:p>
                      <a:pPr algn="ctr"/>
                      <a:r>
                        <a:rPr lang="fr-FR" sz="1500" b="1" dirty="0" smtClean="0">
                          <a:solidFill>
                            <a:schemeClr val="bg1"/>
                          </a:solidFill>
                        </a:rPr>
                        <a:t>Partenaires sociaux</a:t>
                      </a:r>
                      <a:endParaRPr lang="fr-FR" sz="1500" b="1" dirty="0">
                        <a:solidFill>
                          <a:schemeClr val="bg1"/>
                        </a:solidFill>
                      </a:endParaRPr>
                    </a:p>
                  </a:txBody>
                  <a:tcPr marT="60960" marB="60960" anchor="ctr">
                    <a:solidFill>
                      <a:schemeClr val="accent2">
                        <a:lumMod val="50000"/>
                      </a:schemeClr>
                    </a:solidFill>
                  </a:tcPr>
                </a:tc>
                <a:tc>
                  <a:txBody>
                    <a:bodyPr/>
                    <a:lstStyle/>
                    <a:p>
                      <a:pPr marL="171450" indent="-171450">
                        <a:buFont typeface="Arial" panose="020B0604020202020204" pitchFamily="34" charset="0"/>
                        <a:buChar char="•"/>
                      </a:pPr>
                      <a:r>
                        <a:rPr lang="fr-FR" sz="1500" b="1" dirty="0" smtClean="0">
                          <a:solidFill>
                            <a:schemeClr val="tx1">
                              <a:lumMod val="95000"/>
                              <a:lumOff val="5000"/>
                            </a:schemeClr>
                          </a:solidFill>
                          <a:latin typeface="Calibri" panose="020F0502020204030204" pitchFamily="34" charset="0"/>
                          <a:cs typeface="Calibri" panose="020F0502020204030204" pitchFamily="34" charset="0"/>
                        </a:rPr>
                        <a:t>0,25% si recommandation pays</a:t>
                      </a:r>
                      <a:endParaRPr lang="fr-FR" sz="1500" b="1" dirty="0">
                        <a:solidFill>
                          <a:schemeClr val="tx1">
                            <a:lumMod val="95000"/>
                            <a:lumOff val="5000"/>
                          </a:schemeClr>
                        </a:solidFill>
                        <a:latin typeface="Calibri" panose="020F0502020204030204" pitchFamily="34" charset="0"/>
                        <a:cs typeface="Calibri" panose="020F0502020204030204" pitchFamily="34" charset="0"/>
                      </a:endParaRPr>
                    </a:p>
                  </a:txBody>
                  <a:tcPr marT="60960" marB="60960" anchor="ctr"/>
                </a:tc>
                <a:tc>
                  <a:txBody>
                    <a:bodyPr/>
                    <a:lstStyle/>
                    <a:p>
                      <a:pPr marL="0" indent="0" algn="ctr">
                        <a:buFont typeface="Arial" panose="020B0604020202020204" pitchFamily="34" charset="0"/>
                        <a:buNone/>
                      </a:pPr>
                      <a:r>
                        <a:rPr lang="fr-FR" sz="1500" b="0" i="1" dirty="0" smtClean="0">
                          <a:solidFill>
                            <a:schemeClr val="tx1"/>
                          </a:solidFill>
                          <a:latin typeface="Calibri" panose="020F0502020204030204" pitchFamily="34" charset="0"/>
                          <a:cs typeface="Calibri" panose="020F0502020204030204" pitchFamily="34" charset="0"/>
                        </a:rPr>
                        <a:t>En cours d’identification</a:t>
                      </a:r>
                      <a:endParaRPr lang="fr-FR" sz="1500" b="0" i="1" dirty="0">
                        <a:solidFill>
                          <a:schemeClr val="tx1"/>
                        </a:solidFill>
                        <a:latin typeface="Calibri" panose="020F0502020204030204" pitchFamily="34" charset="0"/>
                        <a:cs typeface="Calibri" panose="020F0502020204030204" pitchFamily="34" charset="0"/>
                      </a:endParaRPr>
                    </a:p>
                  </a:txBody>
                  <a:tcPr marT="60960" marB="60960" anchor="ctr"/>
                </a:tc>
                <a:tc>
                  <a:txBody>
                    <a:bodyPr/>
                    <a:lstStyle/>
                    <a:p>
                      <a:pPr marL="0" indent="0" algn="ctr">
                        <a:buFont typeface="Arial" panose="020B0604020202020204" pitchFamily="34" charset="0"/>
                        <a:buNone/>
                      </a:pPr>
                      <a:r>
                        <a:rPr lang="fr-FR" sz="1500" b="0" i="1" dirty="0" smtClean="0">
                          <a:solidFill>
                            <a:srgbClr val="FF0000"/>
                          </a:solidFill>
                          <a:latin typeface="Calibri" panose="020F0502020204030204" pitchFamily="34" charset="0"/>
                          <a:cs typeface="Calibri" panose="020F0502020204030204" pitchFamily="34" charset="0"/>
                        </a:rPr>
                        <a:t>Pas de seuil minimal requis</a:t>
                      </a:r>
                      <a:endParaRPr lang="fr-FR" sz="1500" b="0" i="1" dirty="0">
                        <a:solidFill>
                          <a:srgbClr val="FF0000"/>
                        </a:solidFill>
                        <a:latin typeface="Calibri" panose="020F0502020204030204" pitchFamily="34" charset="0"/>
                        <a:cs typeface="Calibri" panose="020F0502020204030204" pitchFamily="34" charset="0"/>
                      </a:endParaRPr>
                    </a:p>
                  </a:txBody>
                  <a:tcPr marT="60960" marB="60960" anchor="ctr"/>
                </a:tc>
                <a:extLst>
                  <a:ext uri="{0D108BD9-81ED-4DB2-BD59-A6C34878D82A}">
                    <a16:rowId xmlns="" xmlns:a16="http://schemas.microsoft.com/office/drawing/2014/main" val="1282686229"/>
                  </a:ext>
                </a:extLst>
              </a:tr>
            </a:tbl>
          </a:graphicData>
        </a:graphic>
      </p:graphicFrame>
    </p:spTree>
    <p:extLst>
      <p:ext uri="{BB962C8B-B14F-4D97-AF65-F5344CB8AC3E}">
        <p14:creationId xmlns:p14="http://schemas.microsoft.com/office/powerpoint/2010/main" val="336293206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fr-FR" sz="750" b="1" i="0" u="none" strike="noStrike" kern="1200" cap="none" spc="0" normalizeH="0" baseline="0" noProof="0" dirty="0">
              <a:ln>
                <a:noFill/>
              </a:ln>
              <a:solidFill>
                <a:srgbClr val="000000"/>
              </a:solidFill>
              <a:effectLst/>
              <a:uLnTx/>
              <a:uFillTx/>
              <a:latin typeface="Arial"/>
              <a:ea typeface="+mn-ea"/>
              <a:cs typeface="+mn-cs"/>
            </a:endParaRPr>
          </a:p>
        </p:txBody>
      </p:sp>
      <p:sp>
        <p:nvSpPr>
          <p:cNvPr id="29" name="Espace réservé de la date 5"/>
          <p:cNvSpPr>
            <a:spLocks noGrp="1"/>
          </p:cNvSpPr>
          <p:nvPr>
            <p:ph type="dt" sz="half" idx="2"/>
          </p:nvPr>
        </p:nvSpPr>
        <p:spPr>
          <a:xfrm>
            <a:off x="323850" y="6396842"/>
            <a:ext cx="3096022" cy="461159"/>
          </a:xfrm>
        </p:spPr>
        <p:txBody>
          <a:bodyPr/>
          <a:lstStyle/>
          <a:p>
            <a:pPr lvl="0">
              <a:defRPr/>
            </a:pPr>
            <a:endParaRPr lang="fr-FR" dirty="0">
              <a:solidFill>
                <a:srgbClr val="000000"/>
              </a:solidFill>
            </a:endParaRPr>
          </a:p>
        </p:txBody>
      </p:sp>
      <p:sp>
        <p:nvSpPr>
          <p:cNvPr id="6" name="Espace réservé du texte 5"/>
          <p:cNvSpPr>
            <a:spLocks noGrp="1"/>
          </p:cNvSpPr>
          <p:nvPr>
            <p:ph type="body" sz="quarter" idx="13"/>
          </p:nvPr>
        </p:nvSpPr>
        <p:spPr>
          <a:xfrm>
            <a:off x="395536" y="2160293"/>
            <a:ext cx="8339902" cy="3840427"/>
          </a:xfrm>
        </p:spPr>
        <p:txBody>
          <a:bodyPr/>
          <a:lstStyle/>
          <a:p>
            <a:pPr marL="92075" indent="0" algn="just">
              <a:buNone/>
            </a:pPr>
            <a:r>
              <a:rPr lang="fr-FR" sz="1800" dirty="0" smtClean="0"/>
              <a:t>Initialement envisagé en 2 blocs, l’OS </a:t>
            </a:r>
            <a:r>
              <a:rPr lang="fr-FR" sz="1800" dirty="0"/>
              <a:t>L</a:t>
            </a:r>
            <a:r>
              <a:rPr lang="fr-FR" sz="1800" dirty="0" smtClean="0"/>
              <a:t> était réparti entre la priorité 1 (actions de lutte contre l’exclusion et la pauvreté – Tous publics) et la priorité 2 (ciblée sur l’exclusion des jeunes et des enfants)</a:t>
            </a:r>
            <a:endParaRPr lang="fr-FR" sz="1800" dirty="0"/>
          </a:p>
          <a:p>
            <a:pPr algn="ctr"/>
            <a:r>
              <a:rPr lang="fr-FR" sz="1800" b="1" dirty="0" smtClean="0"/>
              <a:t>L’OS </a:t>
            </a:r>
            <a:r>
              <a:rPr lang="fr-FR" sz="1800" b="1" dirty="0"/>
              <a:t>L</a:t>
            </a:r>
            <a:r>
              <a:rPr lang="fr-FR" sz="1800" b="1" dirty="0" smtClean="0"/>
              <a:t> de la priorité 1 est donc restructuré autour de 4 grands blocs</a:t>
            </a:r>
            <a:r>
              <a:rPr lang="fr-FR" dirty="0" smtClean="0"/>
              <a:t>:</a:t>
            </a:r>
          </a:p>
        </p:txBody>
      </p:sp>
      <p:sp>
        <p:nvSpPr>
          <p:cNvPr id="7" name="Titre 8"/>
          <p:cNvSpPr txBox="1">
            <a:spLocks/>
          </p:cNvSpPr>
          <p:nvPr/>
        </p:nvSpPr>
        <p:spPr>
          <a:xfrm>
            <a:off x="310575" y="1112434"/>
            <a:ext cx="8424863" cy="590931"/>
          </a:xfrm>
          <a:prstGeom prst="rect">
            <a:avLst/>
          </a:prstGeom>
          <a:solidFill>
            <a:schemeClr val="accent1">
              <a:lumMod val="25000"/>
              <a:lumOff val="75000"/>
            </a:schemeClr>
          </a:solidFill>
          <a:ln>
            <a:solidFill>
              <a:schemeClr val="tx2">
                <a:lumMod val="75000"/>
              </a:schemeClr>
            </a:solidFill>
          </a:ln>
        </p:spPr>
        <p:txBody>
          <a:bodyPr vert="horz" wrap="square" lIns="91440" tIns="45720" rIns="91440" bIns="45720" rtlCol="0" anchor="ctr">
            <a:sp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gn="ctr"/>
            <a:r>
              <a:rPr lang="fr-FR" sz="2000" dirty="0" smtClean="0">
                <a:solidFill>
                  <a:schemeClr val="tx2">
                    <a:lumMod val="75000"/>
                  </a:schemeClr>
                </a:solidFill>
              </a:rPr>
              <a:t>Principales évolutions</a:t>
            </a:r>
          </a:p>
          <a:p>
            <a:pPr algn="ctr"/>
            <a:r>
              <a:rPr lang="fr-FR" sz="1600" i="1" dirty="0">
                <a:solidFill>
                  <a:schemeClr val="tx2">
                    <a:lumMod val="75000"/>
                  </a:schemeClr>
                </a:solidFill>
              </a:rPr>
              <a:t>2</a:t>
            </a:r>
            <a:r>
              <a:rPr lang="fr-FR" sz="1600" i="1" dirty="0" smtClean="0">
                <a:solidFill>
                  <a:schemeClr val="tx2">
                    <a:lumMod val="75000"/>
                  </a:schemeClr>
                </a:solidFill>
              </a:rPr>
              <a:t>) Regroupement de tout l’OS </a:t>
            </a:r>
            <a:r>
              <a:rPr lang="fr-FR" sz="1600" i="1" dirty="0">
                <a:solidFill>
                  <a:schemeClr val="tx2">
                    <a:lumMod val="75000"/>
                  </a:schemeClr>
                </a:solidFill>
              </a:rPr>
              <a:t>L</a:t>
            </a:r>
            <a:r>
              <a:rPr lang="fr-FR" sz="1600" i="1" dirty="0" smtClean="0">
                <a:solidFill>
                  <a:schemeClr val="tx2">
                    <a:lumMod val="75000"/>
                  </a:schemeClr>
                </a:solidFill>
              </a:rPr>
              <a:t> (ex OS 10 Inclusion/Pauvreté) sur la Priorité 1</a:t>
            </a:r>
            <a:endParaRPr lang="fr-FR" sz="1600" i="1" dirty="0">
              <a:solidFill>
                <a:schemeClr val="tx2">
                  <a:lumMod val="75000"/>
                </a:schemeClr>
              </a:solidFill>
            </a:endParaRPr>
          </a:p>
        </p:txBody>
      </p:sp>
      <p:graphicFrame>
        <p:nvGraphicFramePr>
          <p:cNvPr id="3" name="Diagramme 2"/>
          <p:cNvGraphicFramePr/>
          <p:nvPr>
            <p:extLst>
              <p:ext uri="{D42A27DB-BD31-4B8C-83A1-F6EECF244321}">
                <p14:modId xmlns:p14="http://schemas.microsoft.com/office/powerpoint/2010/main" val="1782389565"/>
              </p:ext>
            </p:extLst>
          </p:nvPr>
        </p:nvGraphicFramePr>
        <p:xfrm>
          <a:off x="-180528" y="3621021"/>
          <a:ext cx="4824536" cy="2701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Diagramme 7"/>
          <p:cNvGraphicFramePr/>
          <p:nvPr>
            <p:extLst>
              <p:ext uri="{D42A27DB-BD31-4B8C-83A1-F6EECF244321}">
                <p14:modId xmlns:p14="http://schemas.microsoft.com/office/powerpoint/2010/main" val="3514322701"/>
              </p:ext>
            </p:extLst>
          </p:nvPr>
        </p:nvGraphicFramePr>
        <p:xfrm>
          <a:off x="4407216" y="3621021"/>
          <a:ext cx="4663930" cy="273813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52243758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pPr/>
              <a:t>74</a:t>
            </a:fld>
            <a:endParaRPr lang="fr-FR" dirty="0"/>
          </a:p>
        </p:txBody>
      </p:sp>
      <p:sp>
        <p:nvSpPr>
          <p:cNvPr id="3" name="Espace réservé de la date 2"/>
          <p:cNvSpPr>
            <a:spLocks noGrp="1"/>
          </p:cNvSpPr>
          <p:nvPr>
            <p:ph type="dt" sz="half" idx="2"/>
          </p:nvPr>
        </p:nvSpPr>
        <p:spPr/>
        <p:txBody>
          <a:bodyPr/>
          <a:lstStyle/>
          <a:p>
            <a:fld id="{6A4A60EE-9D13-3442-9796-E718C6343EC1}" type="datetime1">
              <a:rPr lang="fr-FR" cap="all" smtClean="0"/>
              <a:pPr/>
              <a:t>12/07/2021</a:t>
            </a:fld>
            <a:endParaRPr lang="fr-FR" cap="all" dirty="0"/>
          </a:p>
        </p:txBody>
      </p:sp>
      <p:sp>
        <p:nvSpPr>
          <p:cNvPr id="8" name="Espace réservé du texte 5"/>
          <p:cNvSpPr>
            <a:spLocks noGrp="1"/>
          </p:cNvSpPr>
          <p:nvPr>
            <p:ph type="body" sz="quarter" idx="13"/>
          </p:nvPr>
        </p:nvSpPr>
        <p:spPr>
          <a:xfrm>
            <a:off x="4411528" y="2095193"/>
            <a:ext cx="4480952" cy="4061620"/>
          </a:xfrm>
        </p:spPr>
        <p:txBody>
          <a:bodyPr/>
          <a:lstStyle/>
          <a:p>
            <a:pPr>
              <a:spcAft>
                <a:spcPts val="600"/>
              </a:spcAft>
            </a:pPr>
            <a:r>
              <a:rPr lang="fr-FR" sz="1600" b="1" i="1" dirty="0">
                <a:solidFill>
                  <a:schemeClr val="tx2">
                    <a:lumMod val="60000"/>
                    <a:lumOff val="40000"/>
                  </a:schemeClr>
                </a:solidFill>
              </a:rPr>
              <a:t>Nouvelle Priorité 4 : « Promouvoir un marché du travail  inclusif et un environnement de travail adapté et sain  » (titre non définitif)</a:t>
            </a:r>
          </a:p>
          <a:p>
            <a:pPr marL="263525" indent="-171450">
              <a:spcAft>
                <a:spcPts val="0"/>
              </a:spcAft>
              <a:buFont typeface="Wingdings" panose="05000000000000000000" pitchFamily="2" charset="2"/>
              <a:buChar char="Ø"/>
            </a:pPr>
            <a:r>
              <a:rPr lang="fr-FR" sz="1200" b="1" dirty="0" smtClean="0"/>
              <a:t>L’accès inclusif au marché du travail – OS A (ex 1) : </a:t>
            </a:r>
          </a:p>
          <a:p>
            <a:pPr marL="377825" indent="-285750">
              <a:spcAft>
                <a:spcPts val="0"/>
              </a:spcAft>
              <a:buFontTx/>
              <a:buChar char="-"/>
            </a:pPr>
            <a:r>
              <a:rPr lang="fr-FR" sz="1100" dirty="0" smtClean="0"/>
              <a:t>L’ESS (</a:t>
            </a:r>
            <a:r>
              <a:rPr lang="fr-FR" sz="1100" dirty="0"/>
              <a:t>DLA, structuration réseau national, appui aux structures à Mayotte et St Martin) ;</a:t>
            </a:r>
          </a:p>
          <a:p>
            <a:pPr>
              <a:spcAft>
                <a:spcPts val="0"/>
              </a:spcAft>
            </a:pPr>
            <a:endParaRPr lang="fr-FR" sz="1100" dirty="0" smtClean="0"/>
          </a:p>
          <a:p>
            <a:pPr marL="263525" indent="-171450">
              <a:spcAft>
                <a:spcPts val="0"/>
              </a:spcAft>
              <a:buFont typeface="Wingdings" panose="05000000000000000000" pitchFamily="2" charset="2"/>
              <a:buChar char="Ø"/>
            </a:pPr>
            <a:r>
              <a:rPr lang="fr-FR" sz="1200" b="1" dirty="0" smtClean="0"/>
              <a:t>La participation </a:t>
            </a:r>
            <a:r>
              <a:rPr lang="fr-FR" sz="1200" b="1" dirty="0"/>
              <a:t>égale au marché du travail </a:t>
            </a:r>
            <a:r>
              <a:rPr lang="fr-FR" sz="1200" b="1" dirty="0" smtClean="0"/>
              <a:t>- OS C (ex 3)</a:t>
            </a:r>
            <a:r>
              <a:rPr lang="fr-FR" sz="1200" dirty="0" smtClean="0"/>
              <a:t>: </a:t>
            </a:r>
          </a:p>
          <a:p>
            <a:pPr marL="377825" indent="-285750">
              <a:spcAft>
                <a:spcPts val="0"/>
              </a:spcAft>
              <a:buFontTx/>
              <a:buChar char="-"/>
            </a:pPr>
            <a:r>
              <a:rPr lang="fr-FR" sz="1100" dirty="0" smtClean="0"/>
              <a:t>Egalité pro et salariale</a:t>
            </a:r>
          </a:p>
          <a:p>
            <a:pPr marL="377825" indent="-285750">
              <a:spcAft>
                <a:spcPts val="0"/>
              </a:spcAft>
              <a:buFontTx/>
              <a:buChar char="-"/>
            </a:pPr>
            <a:r>
              <a:rPr lang="fr-FR" sz="1100" dirty="0" smtClean="0"/>
              <a:t>Lutte contre les violences sexistes et sexuelles en entreprise</a:t>
            </a:r>
          </a:p>
          <a:p>
            <a:pPr marL="377825" indent="-285750">
              <a:spcAft>
                <a:spcPts val="0"/>
              </a:spcAft>
              <a:buFontTx/>
              <a:buChar char="-"/>
            </a:pPr>
            <a:r>
              <a:rPr lang="fr-FR" sz="1100" dirty="0" smtClean="0"/>
              <a:t>Aide à la garde d’enfant et soutien aux aidants</a:t>
            </a:r>
          </a:p>
          <a:p>
            <a:pPr marL="377825" indent="-285750">
              <a:spcAft>
                <a:spcPts val="0"/>
              </a:spcAft>
              <a:buFontTx/>
              <a:buChar char="-"/>
            </a:pPr>
            <a:endParaRPr lang="fr-FR" sz="1100" dirty="0" smtClean="0"/>
          </a:p>
          <a:p>
            <a:pPr marL="263525" indent="-171450">
              <a:spcAft>
                <a:spcPts val="0"/>
              </a:spcAft>
              <a:buFont typeface="Wingdings" panose="05000000000000000000" pitchFamily="2" charset="2"/>
              <a:buChar char="Ø"/>
            </a:pPr>
            <a:r>
              <a:rPr lang="fr-FR" sz="1200" b="1" dirty="0" smtClean="0"/>
              <a:t>Un environnement </a:t>
            </a:r>
            <a:r>
              <a:rPr lang="fr-FR" sz="1200" b="1" dirty="0"/>
              <a:t>de </a:t>
            </a:r>
            <a:r>
              <a:rPr lang="fr-FR" sz="1200" b="1" dirty="0" smtClean="0"/>
              <a:t>travail inclusif et sain </a:t>
            </a:r>
            <a:r>
              <a:rPr lang="fr-FR" sz="1200" b="1" dirty="0"/>
              <a:t>– </a:t>
            </a:r>
            <a:r>
              <a:rPr lang="fr-FR" sz="1200" b="1" dirty="0" smtClean="0"/>
              <a:t>OS D (ex 3bis):</a:t>
            </a:r>
            <a:r>
              <a:rPr lang="fr-FR" sz="1200" dirty="0" smtClean="0"/>
              <a:t> </a:t>
            </a:r>
            <a:endParaRPr lang="fr-FR" sz="1200" dirty="0"/>
          </a:p>
          <a:p>
            <a:pPr marL="377825" indent="-285750">
              <a:spcAft>
                <a:spcPts val="0"/>
              </a:spcAft>
              <a:buFontTx/>
              <a:buChar char="-"/>
            </a:pPr>
            <a:r>
              <a:rPr lang="fr-FR" sz="1100" dirty="0"/>
              <a:t>L’amélioration de la qualité de vie au </a:t>
            </a:r>
            <a:r>
              <a:rPr lang="fr-FR" sz="1100" dirty="0" smtClean="0"/>
              <a:t>travail</a:t>
            </a:r>
          </a:p>
          <a:p>
            <a:pPr marL="377825" indent="-285750">
              <a:spcAft>
                <a:spcPts val="0"/>
              </a:spcAft>
              <a:buFontTx/>
              <a:buChar char="-"/>
            </a:pPr>
            <a:r>
              <a:rPr lang="fr-FR" sz="1100" dirty="0" smtClean="0"/>
              <a:t>Lutte contre les discriminations</a:t>
            </a:r>
          </a:p>
          <a:p>
            <a:pPr marL="377825" indent="-285750">
              <a:spcAft>
                <a:spcPts val="0"/>
              </a:spcAft>
              <a:buFontTx/>
              <a:buChar char="-"/>
            </a:pPr>
            <a:r>
              <a:rPr lang="fr-FR" sz="1100" dirty="0" smtClean="0"/>
              <a:t>Santé au travail </a:t>
            </a:r>
          </a:p>
          <a:p>
            <a:pPr marL="377825" indent="-285750">
              <a:spcAft>
                <a:spcPts val="0"/>
              </a:spcAft>
              <a:buFontTx/>
              <a:buChar char="-"/>
            </a:pPr>
            <a:r>
              <a:rPr lang="fr-FR" sz="1100" dirty="0" smtClean="0"/>
              <a:t>Emploi des seniors</a:t>
            </a:r>
            <a:endParaRPr lang="fr-FR" sz="1100" dirty="0"/>
          </a:p>
        </p:txBody>
      </p:sp>
      <p:sp>
        <p:nvSpPr>
          <p:cNvPr id="9" name="Espace réservé du texte 5"/>
          <p:cNvSpPr>
            <a:spLocks noGrp="1"/>
          </p:cNvSpPr>
          <p:nvPr>
            <p:ph type="body" sz="quarter" idx="14"/>
          </p:nvPr>
        </p:nvSpPr>
        <p:spPr>
          <a:xfrm>
            <a:off x="344244" y="2087005"/>
            <a:ext cx="3825688" cy="4061620"/>
          </a:xfrm>
        </p:spPr>
        <p:txBody>
          <a:bodyPr/>
          <a:lstStyle/>
          <a:p>
            <a:pPr>
              <a:spcAft>
                <a:spcPts val="600"/>
              </a:spcAft>
            </a:pPr>
            <a:r>
              <a:rPr lang="fr-FR" sz="1600" b="1" i="1" dirty="0">
                <a:solidFill>
                  <a:schemeClr val="tx2">
                    <a:lumMod val="60000"/>
                    <a:lumOff val="40000"/>
                  </a:schemeClr>
                </a:solidFill>
              </a:rPr>
              <a:t>Nouvelle priorité 3 : </a:t>
            </a:r>
            <a:r>
              <a:rPr lang="fr-FR" sz="1600" b="1" i="1" dirty="0" smtClean="0">
                <a:solidFill>
                  <a:schemeClr val="tx2">
                    <a:lumMod val="60000"/>
                    <a:lumOff val="40000"/>
                  </a:schemeClr>
                </a:solidFill>
              </a:rPr>
              <a:t>« Renforcer les compétences, améliorer les systèmes de formation initiale et continue et l’adaptation aux mutations économiques </a:t>
            </a:r>
            <a:r>
              <a:rPr lang="fr-FR" sz="1600" i="1" dirty="0" smtClean="0">
                <a:solidFill>
                  <a:schemeClr val="tx2">
                    <a:lumMod val="60000"/>
                    <a:lumOff val="40000"/>
                  </a:schemeClr>
                </a:solidFill>
              </a:rPr>
              <a:t>». </a:t>
            </a:r>
          </a:p>
          <a:p>
            <a:pPr>
              <a:spcAft>
                <a:spcPts val="600"/>
              </a:spcAft>
            </a:pPr>
            <a:r>
              <a:rPr lang="fr-FR" sz="1200" b="1" dirty="0" smtClean="0"/>
              <a:t>Formation continue et GPEC - OS G (ex 6) :</a:t>
            </a:r>
          </a:p>
          <a:p>
            <a:pPr marL="377825" indent="-285750">
              <a:spcAft>
                <a:spcPts val="0"/>
              </a:spcAft>
              <a:buFontTx/>
              <a:buChar char="-"/>
            </a:pPr>
            <a:r>
              <a:rPr lang="fr-FR" sz="1100" dirty="0" smtClean="0"/>
              <a:t>La formation des actifs occupés</a:t>
            </a:r>
          </a:p>
          <a:p>
            <a:pPr marL="377825" indent="-285750">
              <a:spcAft>
                <a:spcPts val="0"/>
              </a:spcAft>
              <a:buFontTx/>
              <a:buChar char="-"/>
            </a:pPr>
            <a:r>
              <a:rPr lang="fr-FR" sz="1100" dirty="0" smtClean="0"/>
              <a:t>La formation des salariés licenciés économiques </a:t>
            </a:r>
          </a:p>
          <a:p>
            <a:pPr marL="377825" indent="-285750">
              <a:spcAft>
                <a:spcPts val="0"/>
              </a:spcAft>
              <a:buFontTx/>
              <a:buChar char="-"/>
            </a:pPr>
            <a:r>
              <a:rPr lang="fr-FR" sz="1100" dirty="0" smtClean="0"/>
              <a:t>La formation des DE (Mayotte et St Martin) </a:t>
            </a:r>
          </a:p>
          <a:p>
            <a:pPr marL="377825" indent="-285750">
              <a:spcAft>
                <a:spcPts val="0"/>
              </a:spcAft>
              <a:buFontTx/>
              <a:buChar char="-"/>
            </a:pPr>
            <a:r>
              <a:rPr lang="fr-FR" sz="1100" dirty="0" smtClean="0"/>
              <a:t>La GPEC</a:t>
            </a:r>
          </a:p>
          <a:p>
            <a:pPr marL="377825" indent="-285750">
              <a:spcAft>
                <a:spcPts val="0"/>
              </a:spcAft>
              <a:buFontTx/>
              <a:buChar char="-"/>
            </a:pPr>
            <a:endParaRPr lang="fr-FR" sz="1100" dirty="0" smtClean="0"/>
          </a:p>
          <a:p>
            <a:pPr>
              <a:spcAft>
                <a:spcPts val="0"/>
              </a:spcAft>
            </a:pPr>
            <a:r>
              <a:rPr lang="fr-FR" sz="1200" b="1" dirty="0" smtClean="0"/>
              <a:t>Formation </a:t>
            </a:r>
            <a:r>
              <a:rPr lang="fr-FR" sz="1200" b="1" dirty="0"/>
              <a:t>initiale </a:t>
            </a:r>
            <a:r>
              <a:rPr lang="fr-FR" sz="1200" b="1" dirty="0" smtClean="0"/>
              <a:t>– OS E (ex 4) </a:t>
            </a:r>
            <a:r>
              <a:rPr lang="fr-FR" sz="1200" b="1" dirty="0"/>
              <a:t>: </a:t>
            </a:r>
          </a:p>
          <a:p>
            <a:pPr marL="377825" indent="-285750">
              <a:spcAft>
                <a:spcPts val="0"/>
              </a:spcAft>
              <a:buFontTx/>
              <a:buChar char="-"/>
            </a:pPr>
            <a:r>
              <a:rPr lang="fr-FR" sz="1100" dirty="0"/>
              <a:t>L’amélioration du système de formation initiale (formation des enseignants et développement de l’école inclusive)</a:t>
            </a:r>
          </a:p>
          <a:p>
            <a:pPr marL="377825" indent="-285750">
              <a:spcAft>
                <a:spcPts val="0"/>
              </a:spcAft>
              <a:buFontTx/>
              <a:buChar char="-"/>
            </a:pPr>
            <a:r>
              <a:rPr lang="fr-FR" sz="1100" dirty="0"/>
              <a:t>Appui à l’orientation des élèves et amélioration du système d’orientation (Mayotte et St Martin) </a:t>
            </a:r>
          </a:p>
        </p:txBody>
      </p:sp>
      <p:cxnSp>
        <p:nvCxnSpPr>
          <p:cNvPr id="10" name="Connecteur droit 9"/>
          <p:cNvCxnSpPr/>
          <p:nvPr/>
        </p:nvCxnSpPr>
        <p:spPr>
          <a:xfrm>
            <a:off x="4391980" y="2258031"/>
            <a:ext cx="0" cy="4119969"/>
          </a:xfrm>
          <a:prstGeom prst="line">
            <a:avLst/>
          </a:prstGeom>
          <a:ln w="127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2" name="Titre 8"/>
          <p:cNvSpPr txBox="1">
            <a:spLocks/>
          </p:cNvSpPr>
          <p:nvPr/>
        </p:nvSpPr>
        <p:spPr>
          <a:xfrm>
            <a:off x="310575" y="1112434"/>
            <a:ext cx="8424863" cy="590931"/>
          </a:xfrm>
          <a:prstGeom prst="rect">
            <a:avLst/>
          </a:prstGeom>
          <a:solidFill>
            <a:schemeClr val="accent1">
              <a:lumMod val="25000"/>
              <a:lumOff val="75000"/>
            </a:schemeClr>
          </a:solidFill>
          <a:ln>
            <a:solidFill>
              <a:schemeClr val="tx2">
                <a:lumMod val="75000"/>
              </a:schemeClr>
            </a:solidFill>
          </a:ln>
        </p:spPr>
        <p:txBody>
          <a:bodyPr vert="horz" wrap="square" lIns="91440" tIns="45720" rIns="91440" bIns="45720" rtlCol="0" anchor="ctr">
            <a:spAutoFit/>
          </a:bodyPr>
          <a:lstStyle>
            <a:lvl1pPr marL="14288" indent="0" algn="l" defTabSz="914400" rtl="0" eaLnBrk="1" latinLnBrk="0" hangingPunct="1">
              <a:lnSpc>
                <a:spcPct val="90000"/>
              </a:lnSpc>
              <a:spcBef>
                <a:spcPct val="0"/>
              </a:spcBef>
              <a:buNone/>
              <a:tabLst/>
              <a:defRPr sz="2500" b="1" kern="1200">
                <a:solidFill>
                  <a:schemeClr val="tx1"/>
                </a:solidFill>
                <a:latin typeface="+mj-lt"/>
                <a:ea typeface="+mj-ea"/>
                <a:cs typeface="+mj-cs"/>
              </a:defRPr>
            </a:lvl1pPr>
          </a:lstStyle>
          <a:p>
            <a:pPr algn="ctr"/>
            <a:r>
              <a:rPr lang="fr-FR" sz="2000" dirty="0" smtClean="0">
                <a:solidFill>
                  <a:schemeClr val="tx2">
                    <a:lumMod val="75000"/>
                  </a:schemeClr>
                </a:solidFill>
              </a:rPr>
              <a:t>Principales évolutions</a:t>
            </a:r>
          </a:p>
          <a:p>
            <a:pPr algn="ctr"/>
            <a:r>
              <a:rPr lang="fr-FR" sz="1600" i="1" dirty="0">
                <a:solidFill>
                  <a:schemeClr val="tx2">
                    <a:lumMod val="75000"/>
                  </a:schemeClr>
                </a:solidFill>
              </a:rPr>
              <a:t>3</a:t>
            </a:r>
            <a:r>
              <a:rPr lang="fr-FR" sz="1600" i="1" dirty="0" smtClean="0">
                <a:solidFill>
                  <a:schemeClr val="tx2">
                    <a:lumMod val="75000"/>
                  </a:schemeClr>
                </a:solidFill>
              </a:rPr>
              <a:t>) Restructuration des priorités 3/4/5 autour de 2 priorités</a:t>
            </a:r>
            <a:endParaRPr lang="fr-FR" sz="1600" i="1" dirty="0">
              <a:solidFill>
                <a:schemeClr val="tx2">
                  <a:lumMod val="75000"/>
                </a:schemeClr>
              </a:solidFill>
            </a:endParaRPr>
          </a:p>
        </p:txBody>
      </p:sp>
    </p:spTree>
    <p:extLst>
      <p:ext uri="{BB962C8B-B14F-4D97-AF65-F5344CB8AC3E}">
        <p14:creationId xmlns:p14="http://schemas.microsoft.com/office/powerpoint/2010/main" val="307400853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pPr/>
              <a:t>75</a:t>
            </a:fld>
            <a:endParaRPr lang="fr-FR" dirty="0"/>
          </a:p>
        </p:txBody>
      </p:sp>
      <p:sp>
        <p:nvSpPr>
          <p:cNvPr id="4" name="Espace réservé de la date 3"/>
          <p:cNvSpPr>
            <a:spLocks noGrp="1"/>
          </p:cNvSpPr>
          <p:nvPr>
            <p:ph type="dt" sz="half" idx="2"/>
          </p:nvPr>
        </p:nvSpPr>
        <p:spPr/>
        <p:txBody>
          <a:bodyPr/>
          <a:lstStyle/>
          <a:p>
            <a:fld id="{8E1290DD-BE4D-794B-919C-D565D1B9C67D}" type="datetime1">
              <a:rPr lang="fr-FR" cap="all" smtClean="0"/>
              <a:pPr/>
              <a:t>12/07/2021</a:t>
            </a:fld>
            <a:endParaRPr lang="fr-FR" cap="all" dirty="0"/>
          </a:p>
        </p:txBody>
      </p:sp>
      <p:sp>
        <p:nvSpPr>
          <p:cNvPr id="9" name="Titre 8"/>
          <p:cNvSpPr txBox="1">
            <a:spLocks noGrp="1"/>
          </p:cNvSpPr>
          <p:nvPr>
            <p:ph type="title"/>
          </p:nvPr>
        </p:nvSpPr>
        <p:spPr>
          <a:xfrm>
            <a:off x="310575" y="1207843"/>
            <a:ext cx="8424863" cy="400110"/>
          </a:xfrm>
          <a:prstGeom prst="rect">
            <a:avLst/>
          </a:prstGeom>
          <a:noFill/>
          <a:ln>
            <a:solidFill>
              <a:schemeClr val="tx2">
                <a:lumMod val="75000"/>
              </a:schemeClr>
            </a:solidFill>
          </a:ln>
        </p:spPr>
        <p:txBody>
          <a:bodyPr wrap="square" rtlCol="0">
            <a:spAutoFit/>
          </a:bodyPr>
          <a:lstStyle/>
          <a:p>
            <a:pPr algn="ctr"/>
            <a:r>
              <a:rPr lang="fr-FR" sz="2000" b="1" dirty="0" smtClean="0">
                <a:solidFill>
                  <a:schemeClr val="tx2">
                    <a:lumMod val="75000"/>
                  </a:schemeClr>
                </a:solidFill>
              </a:rPr>
              <a:t>3 Priorités centrales: Emploi, Cohésion, Compétences</a:t>
            </a:r>
            <a:endParaRPr lang="fr-FR" sz="2000" b="1" dirty="0">
              <a:solidFill>
                <a:schemeClr val="tx2">
                  <a:lumMod val="75000"/>
                </a:schemeClr>
              </a:solidFill>
            </a:endParaRPr>
          </a:p>
        </p:txBody>
      </p:sp>
      <p:graphicFrame>
        <p:nvGraphicFramePr>
          <p:cNvPr id="8" name="Espace réservé du graphique 7"/>
          <p:cNvGraphicFramePr>
            <a:graphicFrameLocks noGrp="1"/>
          </p:cNvGraphicFramePr>
          <p:nvPr>
            <p:ph type="chart" sz="quarter" idx="15"/>
            <p:extLst>
              <p:ext uri="{D42A27DB-BD31-4B8C-83A1-F6EECF244321}">
                <p14:modId xmlns:p14="http://schemas.microsoft.com/office/powerpoint/2010/main" val="2954933741"/>
              </p:ext>
            </p:extLst>
          </p:nvPr>
        </p:nvGraphicFramePr>
        <p:xfrm>
          <a:off x="8566" y="1478753"/>
          <a:ext cx="8811906" cy="542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avec coins rognés en diagonale 2"/>
          <p:cNvSpPr/>
          <p:nvPr/>
        </p:nvSpPr>
        <p:spPr>
          <a:xfrm>
            <a:off x="5364088" y="2852936"/>
            <a:ext cx="3168352" cy="480053"/>
          </a:xfrm>
          <a:prstGeom prst="snip2DiagRect">
            <a:avLst/>
          </a:prstGeom>
          <a:solidFill>
            <a:srgbClr val="FF9933"/>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i="1" dirty="0" smtClean="0">
                <a:solidFill>
                  <a:schemeClr val="tx1">
                    <a:lumMod val="95000"/>
                    <a:lumOff val="5000"/>
                  </a:schemeClr>
                </a:solidFill>
              </a:rPr>
              <a:t>Concentration financière relative à l’inclusion sociale OS H – OS </a:t>
            </a:r>
            <a:r>
              <a:rPr lang="fr-FR" sz="1100" i="1" dirty="0">
                <a:solidFill>
                  <a:schemeClr val="tx1">
                    <a:lumMod val="95000"/>
                    <a:lumOff val="5000"/>
                  </a:schemeClr>
                </a:solidFill>
              </a:rPr>
              <a:t>L</a:t>
            </a:r>
          </a:p>
        </p:txBody>
      </p:sp>
      <p:sp>
        <p:nvSpPr>
          <p:cNvPr id="7" name="Rectangle avec coins rognés en diagonale 6"/>
          <p:cNvSpPr/>
          <p:nvPr/>
        </p:nvSpPr>
        <p:spPr>
          <a:xfrm>
            <a:off x="5436096" y="4531806"/>
            <a:ext cx="3168352" cy="480053"/>
          </a:xfrm>
          <a:prstGeom prst="snip2DiagRect">
            <a:avLst/>
          </a:prstGeom>
          <a:solidFill>
            <a:srgbClr val="CC99FF"/>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i="1" dirty="0" smtClean="0">
                <a:solidFill>
                  <a:schemeClr val="tx1">
                    <a:lumMod val="95000"/>
                    <a:lumOff val="5000"/>
                  </a:schemeClr>
                </a:solidFill>
              </a:rPr>
              <a:t>Concentration financière relative à l’insertion des jeunes OS A– OS F</a:t>
            </a:r>
            <a:endParaRPr lang="fr-FR" sz="1100" i="1" dirty="0">
              <a:solidFill>
                <a:schemeClr val="tx1">
                  <a:lumMod val="95000"/>
                  <a:lumOff val="5000"/>
                </a:schemeClr>
              </a:solidFill>
            </a:endParaRPr>
          </a:p>
        </p:txBody>
      </p:sp>
    </p:spTree>
    <p:extLst>
      <p:ext uri="{BB962C8B-B14F-4D97-AF65-F5344CB8AC3E}">
        <p14:creationId xmlns:p14="http://schemas.microsoft.com/office/powerpoint/2010/main" val="71067870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pPr/>
              <a:t>76</a:t>
            </a:fld>
            <a:endParaRPr lang="fr-FR" dirty="0"/>
          </a:p>
        </p:txBody>
      </p:sp>
      <p:sp>
        <p:nvSpPr>
          <p:cNvPr id="4" name="Espace réservé de la date 3"/>
          <p:cNvSpPr>
            <a:spLocks noGrp="1"/>
          </p:cNvSpPr>
          <p:nvPr>
            <p:ph type="dt" sz="half" idx="2"/>
          </p:nvPr>
        </p:nvSpPr>
        <p:spPr/>
        <p:txBody>
          <a:bodyPr/>
          <a:lstStyle/>
          <a:p>
            <a:fld id="{8E1290DD-BE4D-794B-919C-D565D1B9C67D}" type="datetime1">
              <a:rPr lang="fr-FR" cap="all" smtClean="0"/>
              <a:pPr/>
              <a:t>12/07/2021</a:t>
            </a:fld>
            <a:endParaRPr lang="fr-FR" cap="all" dirty="0"/>
          </a:p>
        </p:txBody>
      </p:sp>
      <p:sp>
        <p:nvSpPr>
          <p:cNvPr id="9" name="Titre 8"/>
          <p:cNvSpPr txBox="1">
            <a:spLocks noGrp="1"/>
          </p:cNvSpPr>
          <p:nvPr>
            <p:ph type="title"/>
          </p:nvPr>
        </p:nvSpPr>
        <p:spPr>
          <a:xfrm>
            <a:off x="589611" y="1094951"/>
            <a:ext cx="8302869" cy="400110"/>
          </a:xfrm>
          <a:prstGeom prst="rect">
            <a:avLst/>
          </a:prstGeom>
          <a:noFill/>
          <a:ln>
            <a:solidFill>
              <a:schemeClr val="tx2">
                <a:lumMod val="75000"/>
              </a:schemeClr>
            </a:solidFill>
          </a:ln>
        </p:spPr>
        <p:txBody>
          <a:bodyPr wrap="square" rtlCol="0">
            <a:spAutoFit/>
          </a:bodyPr>
          <a:lstStyle/>
          <a:p>
            <a:pPr algn="ctr"/>
            <a:r>
              <a:rPr lang="fr-FR" sz="2000" dirty="0">
                <a:solidFill>
                  <a:schemeClr val="tx2">
                    <a:lumMod val="75000"/>
                  </a:schemeClr>
                </a:solidFill>
                <a:ea typeface="+mn-ea"/>
                <a:cs typeface="+mn-cs"/>
              </a:rPr>
              <a:t>3 Priorités </a:t>
            </a:r>
            <a:r>
              <a:rPr lang="fr-FR" sz="2000" dirty="0" smtClean="0">
                <a:solidFill>
                  <a:schemeClr val="tx2">
                    <a:lumMod val="75000"/>
                  </a:schemeClr>
                </a:solidFill>
                <a:ea typeface="+mn-ea"/>
                <a:cs typeface="+mn-cs"/>
              </a:rPr>
              <a:t>complémentaires </a:t>
            </a:r>
            <a:r>
              <a:rPr lang="fr-FR" sz="2000" dirty="0">
                <a:solidFill>
                  <a:schemeClr val="tx2">
                    <a:lumMod val="75000"/>
                  </a:schemeClr>
                </a:solidFill>
                <a:ea typeface="+mn-ea"/>
                <a:cs typeface="+mn-cs"/>
              </a:rPr>
              <a:t>et </a:t>
            </a:r>
            <a:r>
              <a:rPr lang="fr-FR" sz="2000" dirty="0" smtClean="0">
                <a:solidFill>
                  <a:schemeClr val="tx2">
                    <a:lumMod val="75000"/>
                  </a:schemeClr>
                </a:solidFill>
                <a:ea typeface="+mn-ea"/>
                <a:cs typeface="+mn-cs"/>
              </a:rPr>
              <a:t>1 priorité territorialisée</a:t>
            </a:r>
            <a:r>
              <a:rPr lang="fr-FR" sz="2000" dirty="0">
                <a:solidFill>
                  <a:schemeClr val="tx2">
                    <a:lumMod val="75000"/>
                  </a:schemeClr>
                </a:solidFill>
                <a:ea typeface="+mn-ea"/>
                <a:cs typeface="+mn-cs"/>
              </a:rPr>
              <a:t> </a:t>
            </a:r>
            <a:r>
              <a:rPr lang="fr-FR" sz="2000" dirty="0" smtClean="0">
                <a:solidFill>
                  <a:schemeClr val="tx2">
                    <a:lumMod val="75000"/>
                  </a:schemeClr>
                </a:solidFill>
                <a:ea typeface="+mn-ea"/>
                <a:cs typeface="+mn-cs"/>
              </a:rPr>
              <a:t>(FTJ)</a:t>
            </a:r>
            <a:endParaRPr lang="fr-FR" sz="2000" b="1" dirty="0">
              <a:solidFill>
                <a:schemeClr val="tx2">
                  <a:lumMod val="75000"/>
                </a:schemeClr>
              </a:solidFill>
            </a:endParaRPr>
          </a:p>
        </p:txBody>
      </p:sp>
      <p:graphicFrame>
        <p:nvGraphicFramePr>
          <p:cNvPr id="7" name="Espace réservé du graphique 6"/>
          <p:cNvGraphicFramePr>
            <a:graphicFrameLocks noGrp="1"/>
          </p:cNvGraphicFramePr>
          <p:nvPr>
            <p:ph type="chart" sz="quarter" idx="15"/>
            <p:extLst>
              <p:ext uri="{D42A27DB-BD31-4B8C-83A1-F6EECF244321}">
                <p14:modId xmlns:p14="http://schemas.microsoft.com/office/powerpoint/2010/main" val="2718303539"/>
              </p:ext>
            </p:extLst>
          </p:nvPr>
        </p:nvGraphicFramePr>
        <p:xfrm>
          <a:off x="179512" y="1459643"/>
          <a:ext cx="8856984" cy="532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729490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pPr/>
              <a:t>77</a:t>
            </a:fld>
            <a:endParaRPr lang="fr-FR" dirty="0"/>
          </a:p>
        </p:txBody>
      </p:sp>
      <p:sp>
        <p:nvSpPr>
          <p:cNvPr id="3" name="Espace réservé du texte 2"/>
          <p:cNvSpPr>
            <a:spLocks noGrp="1"/>
          </p:cNvSpPr>
          <p:nvPr>
            <p:ph type="body" sz="quarter" idx="14"/>
          </p:nvPr>
        </p:nvSpPr>
        <p:spPr>
          <a:xfrm>
            <a:off x="107503" y="2037807"/>
            <a:ext cx="6451575" cy="3561959"/>
          </a:xfrm>
        </p:spPr>
        <p:txBody>
          <a:bodyPr/>
          <a:lstStyle/>
          <a:p>
            <a:pPr marL="0" lvl="1" indent="0" algn="ctr">
              <a:buNone/>
            </a:pPr>
            <a:r>
              <a:rPr lang="fr-FR" sz="1100" b="1" u="sng" dirty="0">
                <a:solidFill>
                  <a:schemeClr val="tx2">
                    <a:lumMod val="75000"/>
                  </a:schemeClr>
                </a:solidFill>
              </a:rPr>
              <a:t>Actions éligibles </a:t>
            </a:r>
            <a:r>
              <a:rPr lang="fr-FR" sz="1100" b="1" u="sng" dirty="0" smtClean="0">
                <a:solidFill>
                  <a:schemeClr val="tx2">
                    <a:lumMod val="75000"/>
                  </a:schemeClr>
                </a:solidFill>
              </a:rPr>
              <a:t>:</a:t>
            </a:r>
          </a:p>
          <a:p>
            <a:pPr marL="446088" lvl="1" indent="-269875" algn="just">
              <a:spcBef>
                <a:spcPts val="0"/>
              </a:spcBef>
              <a:buFont typeface="Wingdings" panose="05000000000000000000" pitchFamily="2" charset="2"/>
              <a:buChar char="q"/>
            </a:pPr>
            <a:r>
              <a:rPr lang="fr-FR" sz="1100" b="1" dirty="0" smtClean="0">
                <a:solidFill>
                  <a:schemeClr val="tx2">
                    <a:lumMod val="75000"/>
                  </a:schemeClr>
                </a:solidFill>
              </a:rPr>
              <a:t>Actions de renforcement des conditions favorisantes de l’innovation sociale menées par les têtes de réseaux nationales afin d’appuyer notamment : </a:t>
            </a:r>
          </a:p>
          <a:p>
            <a:pPr marL="717550" lvl="2" indent="-177800" algn="just">
              <a:spcBef>
                <a:spcPts val="0"/>
              </a:spcBef>
            </a:pPr>
            <a:r>
              <a:rPr lang="fr-FR" sz="1100" dirty="0" smtClean="0">
                <a:solidFill>
                  <a:schemeClr val="tx2">
                    <a:lumMod val="75000"/>
                  </a:schemeClr>
                </a:solidFill>
              </a:rPr>
              <a:t>L’émergence </a:t>
            </a:r>
            <a:r>
              <a:rPr lang="fr-FR" sz="1100" dirty="0">
                <a:solidFill>
                  <a:schemeClr val="tx2">
                    <a:lumMod val="75000"/>
                  </a:schemeClr>
                </a:solidFill>
              </a:rPr>
              <a:t>et le développement de l’innovation sociale </a:t>
            </a:r>
            <a:endParaRPr lang="fr-FR" sz="1100" dirty="0" smtClean="0">
              <a:solidFill>
                <a:schemeClr val="tx2">
                  <a:lumMod val="75000"/>
                </a:schemeClr>
              </a:solidFill>
            </a:endParaRPr>
          </a:p>
          <a:p>
            <a:pPr marL="717550" lvl="2" indent="-177800" algn="just">
              <a:spcBef>
                <a:spcPts val="0"/>
              </a:spcBef>
            </a:pPr>
            <a:r>
              <a:rPr lang="fr-FR" sz="1100" dirty="0" smtClean="0">
                <a:solidFill>
                  <a:schemeClr val="tx2">
                    <a:lumMod val="75000"/>
                  </a:schemeClr>
                </a:solidFill>
              </a:rPr>
              <a:t>La </a:t>
            </a:r>
            <a:r>
              <a:rPr lang="fr-FR" sz="1100" dirty="0">
                <a:solidFill>
                  <a:schemeClr val="tx2">
                    <a:lumMod val="75000"/>
                  </a:schemeClr>
                </a:solidFill>
              </a:rPr>
              <a:t>pérennisation/ sécurisation des </a:t>
            </a:r>
            <a:r>
              <a:rPr lang="fr-FR" sz="1100" dirty="0" smtClean="0">
                <a:solidFill>
                  <a:schemeClr val="tx2">
                    <a:lumMod val="75000"/>
                  </a:schemeClr>
                </a:solidFill>
              </a:rPr>
              <a:t>projets</a:t>
            </a:r>
          </a:p>
          <a:p>
            <a:pPr marL="717550" lvl="2" indent="-177800" algn="just">
              <a:spcBef>
                <a:spcPts val="0"/>
              </a:spcBef>
            </a:pPr>
            <a:r>
              <a:rPr lang="fr-FR" sz="1100" dirty="0" smtClean="0">
                <a:solidFill>
                  <a:schemeClr val="tx2">
                    <a:lumMod val="75000"/>
                  </a:schemeClr>
                </a:solidFill>
              </a:rPr>
              <a:t>La </a:t>
            </a:r>
            <a:r>
              <a:rPr lang="fr-FR" sz="1100" dirty="0">
                <a:solidFill>
                  <a:schemeClr val="tx2">
                    <a:lumMod val="75000"/>
                  </a:schemeClr>
                </a:solidFill>
              </a:rPr>
              <a:t>valorisation et capitalisation : </a:t>
            </a:r>
            <a:r>
              <a:rPr lang="fr-FR" sz="1100" dirty="0" smtClean="0">
                <a:solidFill>
                  <a:schemeClr val="tx2">
                    <a:lumMod val="75000"/>
                  </a:schemeClr>
                </a:solidFill>
              </a:rPr>
              <a:t>via le transfert </a:t>
            </a:r>
            <a:r>
              <a:rPr lang="fr-FR" sz="1100" dirty="0">
                <a:solidFill>
                  <a:schemeClr val="tx2">
                    <a:lumMod val="75000"/>
                  </a:schemeClr>
                </a:solidFill>
              </a:rPr>
              <a:t>de connaissances et compétences entre acteurs de l’innovation </a:t>
            </a:r>
            <a:r>
              <a:rPr lang="fr-FR" sz="1100" dirty="0" smtClean="0">
                <a:solidFill>
                  <a:schemeClr val="tx2">
                    <a:lumMod val="75000"/>
                  </a:schemeClr>
                </a:solidFill>
              </a:rPr>
              <a:t>sociale</a:t>
            </a:r>
          </a:p>
          <a:p>
            <a:pPr marL="446088" lvl="2" indent="-269875" algn="just">
              <a:spcBef>
                <a:spcPts val="0"/>
              </a:spcBef>
              <a:buNone/>
            </a:pPr>
            <a:endParaRPr lang="fr-FR" sz="1100" b="1" dirty="0">
              <a:solidFill>
                <a:schemeClr val="tx2">
                  <a:lumMod val="75000"/>
                </a:schemeClr>
              </a:solidFill>
            </a:endParaRPr>
          </a:p>
          <a:p>
            <a:pPr marL="446088" lvl="1" indent="-269875" algn="just">
              <a:spcBef>
                <a:spcPts val="0"/>
              </a:spcBef>
              <a:buFont typeface="Wingdings" panose="05000000000000000000" pitchFamily="2" charset="2"/>
              <a:buChar char="q"/>
            </a:pPr>
            <a:r>
              <a:rPr lang="fr-FR" sz="1100" b="1" dirty="0">
                <a:solidFill>
                  <a:schemeClr val="tx2">
                    <a:lumMod val="75000"/>
                  </a:schemeClr>
                </a:solidFill>
              </a:rPr>
              <a:t>Actions visant à soutenir l’expérimentation sociale, via le soutien au développement </a:t>
            </a:r>
            <a:r>
              <a:rPr lang="fr-FR" sz="1100" b="1">
                <a:solidFill>
                  <a:schemeClr val="tx2">
                    <a:lumMod val="75000"/>
                  </a:schemeClr>
                </a:solidFill>
              </a:rPr>
              <a:t>opérationnel </a:t>
            </a:r>
            <a:r>
              <a:rPr lang="fr-FR" sz="1100" b="1" smtClean="0">
                <a:solidFill>
                  <a:schemeClr val="tx2">
                    <a:lumMod val="75000"/>
                  </a:schemeClr>
                </a:solidFill>
              </a:rPr>
              <a:t>de projets </a:t>
            </a:r>
            <a:r>
              <a:rPr lang="fr-FR" sz="1100" b="1" dirty="0">
                <a:solidFill>
                  <a:schemeClr val="tx2">
                    <a:lumMod val="75000"/>
                  </a:schemeClr>
                </a:solidFill>
              </a:rPr>
              <a:t>dans le cadre de la phase initiale d’expérimentation.</a:t>
            </a:r>
          </a:p>
          <a:p>
            <a:pPr marL="446088" lvl="1" indent="-269875" algn="just">
              <a:spcBef>
                <a:spcPts val="0"/>
              </a:spcBef>
              <a:buFont typeface="Wingdings" panose="05000000000000000000" pitchFamily="2" charset="2"/>
              <a:buChar char="q"/>
            </a:pPr>
            <a:r>
              <a:rPr lang="fr-FR" sz="1100" b="1" dirty="0" smtClean="0">
                <a:solidFill>
                  <a:schemeClr val="tx2">
                    <a:lumMod val="75000"/>
                  </a:schemeClr>
                </a:solidFill>
              </a:rPr>
              <a:t>Actions </a:t>
            </a:r>
            <a:r>
              <a:rPr lang="fr-FR" sz="1100" b="1" dirty="0">
                <a:solidFill>
                  <a:schemeClr val="tx2">
                    <a:lumMod val="75000"/>
                  </a:schemeClr>
                </a:solidFill>
              </a:rPr>
              <a:t>visant à soutenir le changement d’échelle de projet d’innovation </a:t>
            </a:r>
            <a:r>
              <a:rPr lang="fr-FR" sz="1100" b="1" dirty="0" smtClean="0">
                <a:solidFill>
                  <a:schemeClr val="tx2">
                    <a:lumMod val="75000"/>
                  </a:schemeClr>
                </a:solidFill>
              </a:rPr>
              <a:t>sociale: </a:t>
            </a:r>
            <a:r>
              <a:rPr lang="fr-FR" sz="1100" i="1" dirty="0" smtClean="0">
                <a:solidFill>
                  <a:schemeClr val="tx2">
                    <a:lumMod val="75000"/>
                  </a:schemeClr>
                </a:solidFill>
              </a:rPr>
              <a:t>Soutien </a:t>
            </a:r>
            <a:r>
              <a:rPr lang="fr-FR" sz="1100" i="1" dirty="0">
                <a:solidFill>
                  <a:schemeClr val="tx2">
                    <a:lumMod val="75000"/>
                  </a:schemeClr>
                </a:solidFill>
              </a:rPr>
              <a:t>à l’essaimage des projets </a:t>
            </a:r>
            <a:r>
              <a:rPr lang="fr-FR" sz="1100" i="1" dirty="0" smtClean="0">
                <a:solidFill>
                  <a:schemeClr val="tx2">
                    <a:lumMod val="75000"/>
                  </a:schemeClr>
                </a:solidFill>
              </a:rPr>
              <a:t>d’innovation pour des </a:t>
            </a:r>
            <a:r>
              <a:rPr lang="fr-FR" sz="1100" i="1" dirty="0">
                <a:solidFill>
                  <a:schemeClr val="tx2">
                    <a:lumMod val="75000"/>
                  </a:schemeClr>
                </a:solidFill>
              </a:rPr>
              <a:t>projets ayant abouti à un résultat positif dans le cadre de la phase </a:t>
            </a:r>
            <a:r>
              <a:rPr lang="fr-FR" sz="1100" i="1" dirty="0" smtClean="0">
                <a:solidFill>
                  <a:schemeClr val="tx2">
                    <a:lumMod val="75000"/>
                  </a:schemeClr>
                </a:solidFill>
              </a:rPr>
              <a:t>initiale, ou ceux identifiés par d’autres fonds UE, tels que le volet FSE+-Innovation (ex-EASI) géré directement par la CE.</a:t>
            </a:r>
            <a:endParaRPr lang="fr-FR" sz="1100" i="1" dirty="0">
              <a:solidFill>
                <a:schemeClr val="tx2">
                  <a:lumMod val="75000"/>
                </a:schemeClr>
              </a:solidFill>
            </a:endParaRPr>
          </a:p>
          <a:p>
            <a:pPr marL="742950" lvl="1" indent="-285750" algn="just">
              <a:spcBef>
                <a:spcPts val="0"/>
              </a:spcBef>
              <a:buFont typeface="Wingdings" panose="05000000000000000000" pitchFamily="2" charset="2"/>
              <a:buChar char="Ø"/>
            </a:pPr>
            <a:endParaRPr lang="fr-FR" sz="1100" b="1" dirty="0">
              <a:solidFill>
                <a:schemeClr val="tx2">
                  <a:lumMod val="75000"/>
                </a:schemeClr>
              </a:solidFill>
            </a:endParaRPr>
          </a:p>
          <a:p>
            <a:pPr marL="355600" lvl="1" indent="-268288" algn="just">
              <a:spcBef>
                <a:spcPts val="0"/>
              </a:spcBef>
              <a:buSzTx/>
              <a:buFont typeface="Wingdings" panose="05000000000000000000" pitchFamily="2" charset="2"/>
              <a:buChar char="Ø"/>
            </a:pPr>
            <a:endParaRPr lang="fr-FR" sz="1100" dirty="0" smtClean="0">
              <a:solidFill>
                <a:srgbClr val="000091">
                  <a:lumMod val="75000"/>
                </a:srgbClr>
              </a:solidFill>
            </a:endParaRPr>
          </a:p>
          <a:p>
            <a:pPr marL="87312" lvl="1" indent="0" algn="just">
              <a:spcBef>
                <a:spcPts val="0"/>
              </a:spcBef>
              <a:buSzTx/>
              <a:buNone/>
            </a:pPr>
            <a:endParaRPr lang="fr-FR" sz="1100" dirty="0">
              <a:solidFill>
                <a:srgbClr val="000091">
                  <a:lumMod val="75000"/>
                </a:srgbClr>
              </a:solidFill>
            </a:endParaRPr>
          </a:p>
          <a:p>
            <a:pPr marL="355600" lvl="1" indent="-268288" algn="just">
              <a:spcBef>
                <a:spcPts val="0"/>
              </a:spcBef>
              <a:buSzTx/>
              <a:buFont typeface="Wingdings" panose="05000000000000000000" pitchFamily="2" charset="2"/>
              <a:buChar char="Ø"/>
            </a:pPr>
            <a:endParaRPr lang="fr-FR" sz="1100" dirty="0">
              <a:solidFill>
                <a:srgbClr val="000091">
                  <a:lumMod val="75000"/>
                </a:srgbClr>
              </a:solidFill>
            </a:endParaRPr>
          </a:p>
          <a:p>
            <a:pPr marL="355600" lvl="1" indent="-268288" algn="just">
              <a:spcBef>
                <a:spcPts val="0"/>
              </a:spcBef>
              <a:buSzTx/>
              <a:buNone/>
            </a:pPr>
            <a:endParaRPr lang="fr-FR" sz="1100" dirty="0">
              <a:solidFill>
                <a:srgbClr val="000091">
                  <a:lumMod val="75000"/>
                </a:srgbClr>
              </a:solidFill>
            </a:endParaRPr>
          </a:p>
          <a:p>
            <a:endParaRPr lang="fr-FR" sz="1100" dirty="0"/>
          </a:p>
        </p:txBody>
      </p:sp>
      <p:sp>
        <p:nvSpPr>
          <p:cNvPr id="4" name="Espace réservé de la date 3"/>
          <p:cNvSpPr>
            <a:spLocks noGrp="1"/>
          </p:cNvSpPr>
          <p:nvPr>
            <p:ph type="dt" sz="half" idx="2"/>
          </p:nvPr>
        </p:nvSpPr>
        <p:spPr/>
        <p:txBody>
          <a:bodyPr/>
          <a:lstStyle/>
          <a:p>
            <a:fld id="{0597CDB5-73DC-8641-8CC1-FAD9379FD627}" type="datetime1">
              <a:rPr lang="fr-FR" cap="all" smtClean="0"/>
              <a:pPr/>
              <a:t>12/07/2021</a:t>
            </a:fld>
            <a:endParaRPr lang="fr-FR" cap="all" dirty="0"/>
          </a:p>
        </p:txBody>
      </p:sp>
      <p:sp>
        <p:nvSpPr>
          <p:cNvPr id="9" name="Espace réservé du texte 8"/>
          <p:cNvSpPr txBox="1">
            <a:spLocks noGrp="1"/>
          </p:cNvSpPr>
          <p:nvPr>
            <p:ph type="body" sz="quarter" idx="13"/>
          </p:nvPr>
        </p:nvSpPr>
        <p:spPr>
          <a:xfrm>
            <a:off x="617090" y="1621449"/>
            <a:ext cx="8136582" cy="307777"/>
          </a:xfrm>
          <a:prstGeom prst="rect">
            <a:avLst/>
          </a:prstGeom>
          <a:solidFill>
            <a:schemeClr val="accent1">
              <a:lumMod val="10000"/>
              <a:lumOff val="9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marL="0" lvl="1" indent="0" algn="ctr">
              <a:spcAft>
                <a:spcPts val="600"/>
              </a:spcAft>
              <a:buNone/>
            </a:pPr>
            <a:r>
              <a:rPr lang="fr-FR" sz="1400" b="1" dirty="0" smtClean="0">
                <a:solidFill>
                  <a:srgbClr val="FF0000"/>
                </a:solidFill>
              </a:rPr>
              <a:t>Objectif(s) spécifique(s) en cours de définition </a:t>
            </a:r>
            <a:endParaRPr lang="fr-FR" sz="1400" b="1" dirty="0">
              <a:solidFill>
                <a:srgbClr val="FF0000"/>
              </a:solidFill>
            </a:endParaRPr>
          </a:p>
        </p:txBody>
      </p:sp>
      <p:sp>
        <p:nvSpPr>
          <p:cNvPr id="8" name="Titre 7"/>
          <p:cNvSpPr txBox="1">
            <a:spLocks noGrp="1"/>
          </p:cNvSpPr>
          <p:nvPr>
            <p:ph type="title"/>
          </p:nvPr>
        </p:nvSpPr>
        <p:spPr>
          <a:xfrm>
            <a:off x="616805" y="1224459"/>
            <a:ext cx="8137153" cy="338554"/>
          </a:xfrm>
          <a:prstGeom prst="rect">
            <a:avLst/>
          </a:prstGeom>
          <a:solidFill>
            <a:srgbClr val="7DDD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lvl="0" algn="ctr"/>
            <a:r>
              <a:rPr lang="fr-FR" sz="1600" dirty="0" smtClean="0"/>
              <a:t>Priorité 6. Innovation sociale </a:t>
            </a:r>
            <a:r>
              <a:rPr lang="fr-FR" sz="1600" dirty="0"/>
              <a:t>et </a:t>
            </a:r>
            <a:r>
              <a:rPr lang="fr-FR" sz="1600" dirty="0" smtClean="0"/>
              <a:t>essaimage </a:t>
            </a:r>
            <a:r>
              <a:rPr lang="fr-FR" sz="1600" dirty="0"/>
              <a:t>de dispositifs innovants </a:t>
            </a:r>
          </a:p>
        </p:txBody>
      </p:sp>
      <p:sp>
        <p:nvSpPr>
          <p:cNvPr id="11" name="Rectangle à coins arrondis 10"/>
          <p:cNvSpPr/>
          <p:nvPr/>
        </p:nvSpPr>
        <p:spPr>
          <a:xfrm>
            <a:off x="6645660" y="4163413"/>
            <a:ext cx="2192305" cy="2112233"/>
          </a:xfrm>
          <a:prstGeom prst="roundRect">
            <a:avLst/>
          </a:prstGeom>
          <a:solidFill>
            <a:schemeClr val="accent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spcAft>
                <a:spcPts val="600"/>
              </a:spcAft>
            </a:pPr>
            <a:r>
              <a:rPr lang="fr-FR" sz="1100" b="1" dirty="0" smtClean="0">
                <a:solidFill>
                  <a:schemeClr val="bg1"/>
                </a:solidFill>
              </a:rPr>
              <a:t>Objectif </a:t>
            </a:r>
            <a:r>
              <a:rPr lang="fr-FR" sz="1100" b="1" dirty="0">
                <a:solidFill>
                  <a:schemeClr val="bg1"/>
                </a:solidFill>
              </a:rPr>
              <a:t>: </a:t>
            </a:r>
            <a:endParaRPr lang="fr-FR" sz="1100" b="1" dirty="0" smtClean="0">
              <a:solidFill>
                <a:schemeClr val="bg1"/>
              </a:solidFill>
            </a:endParaRPr>
          </a:p>
          <a:p>
            <a:pPr marL="0" lvl="1" algn="ctr">
              <a:spcAft>
                <a:spcPts val="600"/>
              </a:spcAft>
            </a:pPr>
            <a:r>
              <a:rPr lang="fr-FR" sz="1100" i="1" dirty="0" smtClean="0">
                <a:solidFill>
                  <a:schemeClr val="bg1"/>
                </a:solidFill>
              </a:rPr>
              <a:t>Développement  d’approches innovatrices</a:t>
            </a:r>
            <a:endParaRPr lang="fr-FR" sz="1100" b="1" dirty="0">
              <a:solidFill>
                <a:schemeClr val="bg1"/>
              </a:solidFill>
            </a:endParaRPr>
          </a:p>
        </p:txBody>
      </p:sp>
      <p:sp>
        <p:nvSpPr>
          <p:cNvPr id="5" name="ZoneTexte 4"/>
          <p:cNvSpPr txBox="1"/>
          <p:nvPr/>
        </p:nvSpPr>
        <p:spPr>
          <a:xfrm>
            <a:off x="323850" y="5689761"/>
            <a:ext cx="6120358" cy="569387"/>
          </a:xfrm>
          <a:prstGeom prst="rect">
            <a:avLst/>
          </a:prstGeom>
          <a:noFill/>
        </p:spPr>
        <p:txBody>
          <a:bodyPr wrap="square" rtlCol="0">
            <a:spAutoFit/>
          </a:bodyPr>
          <a:lstStyle/>
          <a:p>
            <a:pPr marL="0" lvl="1" algn="ctr">
              <a:spcAft>
                <a:spcPts val="600"/>
              </a:spcAft>
              <a:tabLst>
                <a:tab pos="539750" algn="l"/>
              </a:tabLst>
            </a:pPr>
            <a:r>
              <a:rPr lang="fr-FR" sz="1400" b="1" dirty="0">
                <a:solidFill>
                  <a:srgbClr val="FF0000"/>
                </a:solidFill>
              </a:rPr>
              <a:t>Taux cofinancement dérogatoire </a:t>
            </a:r>
            <a:r>
              <a:rPr lang="fr-FR" sz="1400" b="1" dirty="0" smtClean="0">
                <a:solidFill>
                  <a:srgbClr val="FF0000"/>
                </a:solidFill>
              </a:rPr>
              <a:t>(95%) </a:t>
            </a:r>
          </a:p>
          <a:p>
            <a:pPr marL="0" lvl="1" algn="ctr">
              <a:spcAft>
                <a:spcPts val="600"/>
              </a:spcAft>
              <a:tabLst>
                <a:tab pos="539750" algn="l"/>
              </a:tabLst>
            </a:pPr>
            <a:r>
              <a:rPr lang="fr-FR" sz="1200" b="1" i="1" dirty="0" smtClean="0">
                <a:solidFill>
                  <a:schemeClr val="tx2">
                    <a:lumMod val="50000"/>
                  </a:schemeClr>
                </a:solidFill>
              </a:rPr>
              <a:t>Montant de la priorité plafonné réglementairement au niveau national</a:t>
            </a:r>
            <a:endParaRPr lang="fr-FR" sz="1200" b="1" i="1" dirty="0">
              <a:solidFill>
                <a:schemeClr val="tx2">
                  <a:lumMod val="50000"/>
                </a:schemeClr>
              </a:solidFill>
            </a:endParaRPr>
          </a:p>
        </p:txBody>
      </p:sp>
      <p:sp>
        <p:nvSpPr>
          <p:cNvPr id="12" name="Ellipse 11"/>
          <p:cNvSpPr/>
          <p:nvPr/>
        </p:nvSpPr>
        <p:spPr>
          <a:xfrm>
            <a:off x="107504" y="1102726"/>
            <a:ext cx="688770" cy="866287"/>
          </a:xfrm>
          <a:prstGeom prst="ellipse">
            <a:avLst/>
          </a:prstGeom>
          <a:blipFill rotWithShape="0">
            <a:blip r:embed="rId2"/>
            <a:stretch>
              <a:fillRect/>
            </a:stretch>
          </a:blipFill>
          <a:ln w="28575">
            <a:solidFill>
              <a:schemeClr val="accent1">
                <a:lumMod val="75000"/>
                <a:lumOff val="25000"/>
              </a:schemeClr>
            </a:solidFill>
          </a:ln>
          <a:scene3d>
            <a:camera prst="orthographicFront"/>
            <a:lightRig rig="flat" dir="t"/>
          </a:scene3d>
          <a:sp3d z="190500" extrusionH="12700" prstMaterial="plastic">
            <a:bevelT w="50800" h="50800"/>
          </a:sp3d>
        </p:spPr>
        <p:style>
          <a:lnRef idx="1">
            <a:scrgbClr r="0" g="0" b="0"/>
          </a:lnRef>
          <a:fillRef idx="1">
            <a:scrgbClr r="0" g="0" b="0"/>
          </a:fillRef>
          <a:effectRef idx="2">
            <a:schemeClr val="lt1">
              <a:hueOff val="0"/>
              <a:satOff val="0"/>
              <a:lumOff val="0"/>
              <a:alphaOff val="0"/>
            </a:schemeClr>
          </a:effectRef>
          <a:fontRef idx="minor">
            <a:schemeClr val="dk1">
              <a:hueOff val="0"/>
              <a:satOff val="0"/>
              <a:lumOff val="0"/>
              <a:alphaOff val="0"/>
            </a:schemeClr>
          </a:fontRef>
        </p:style>
      </p:sp>
      <p:pic>
        <p:nvPicPr>
          <p:cNvPr id="7" name="Imag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45660" y="2189245"/>
            <a:ext cx="2480337" cy="1882563"/>
          </a:xfrm>
          <a:prstGeom prst="rect">
            <a:avLst/>
          </a:prstGeom>
        </p:spPr>
      </p:pic>
    </p:spTree>
    <p:extLst>
      <p:ext uri="{BB962C8B-B14F-4D97-AF65-F5344CB8AC3E}">
        <p14:creationId xmlns:p14="http://schemas.microsoft.com/office/powerpoint/2010/main" val="248114235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pPr/>
              <a:t>78</a:t>
            </a:fld>
            <a:endParaRPr lang="fr-FR" dirty="0"/>
          </a:p>
        </p:txBody>
      </p:sp>
      <p:sp>
        <p:nvSpPr>
          <p:cNvPr id="5" name="Titre 4"/>
          <p:cNvSpPr>
            <a:spLocks noGrp="1"/>
          </p:cNvSpPr>
          <p:nvPr>
            <p:ph type="title"/>
          </p:nvPr>
        </p:nvSpPr>
        <p:spPr>
          <a:xfrm>
            <a:off x="179512" y="932723"/>
            <a:ext cx="8671469" cy="719988"/>
          </a:xfrm>
        </p:spPr>
        <p:txBody>
          <a:bodyPr>
            <a:normAutofit fontScale="90000"/>
          </a:bodyPr>
          <a:lstStyle/>
          <a:p>
            <a:pPr algn="ctr"/>
            <a:r>
              <a:rPr lang="fr-FR" dirty="0" smtClean="0"/>
              <a:t>FSE + : La concertation régionale peut commencer</a:t>
            </a:r>
            <a:endParaRPr lang="fr-FR" dirty="0"/>
          </a:p>
        </p:txBody>
      </p:sp>
      <p:graphicFrame>
        <p:nvGraphicFramePr>
          <p:cNvPr id="4" name="Diagramme 3"/>
          <p:cNvGraphicFramePr/>
          <p:nvPr>
            <p:extLst>
              <p:ext uri="{D42A27DB-BD31-4B8C-83A1-F6EECF244321}">
                <p14:modId xmlns:p14="http://schemas.microsoft.com/office/powerpoint/2010/main" val="3473056319"/>
              </p:ext>
            </p:extLst>
          </p:nvPr>
        </p:nvGraphicFramePr>
        <p:xfrm>
          <a:off x="755576" y="1796819"/>
          <a:ext cx="7488832" cy="44164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 name="Groupe 5"/>
          <p:cNvGrpSpPr/>
          <p:nvPr/>
        </p:nvGrpSpPr>
        <p:grpSpPr>
          <a:xfrm>
            <a:off x="3026" y="-171400"/>
            <a:ext cx="9140975" cy="749003"/>
            <a:chOff x="3025" y="44624"/>
            <a:chExt cx="9140975" cy="749002"/>
          </a:xfrm>
        </p:grpSpPr>
        <p:pic>
          <p:nvPicPr>
            <p:cNvPr id="7"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82425381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294963743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oupe 4"/>
          <p:cNvGrpSpPr/>
          <p:nvPr/>
        </p:nvGrpSpPr>
        <p:grpSpPr>
          <a:xfrm>
            <a:off x="3026" y="-171400"/>
            <a:ext cx="9140975" cy="749003"/>
            <a:chOff x="3025" y="44624"/>
            <a:chExt cx="9140975" cy="749002"/>
          </a:xfrm>
        </p:grpSpPr>
        <p:pic>
          <p:nvPicPr>
            <p:cNvPr id="6"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8" name="Titre 1"/>
          <p:cNvSpPr txBox="1">
            <a:spLocks/>
          </p:cNvSpPr>
          <p:nvPr/>
        </p:nvSpPr>
        <p:spPr>
          <a:xfrm>
            <a:off x="457200" y="623010"/>
            <a:ext cx="8229600" cy="861774"/>
          </a:xfrm>
          <a:prstGeom prst="rect">
            <a:avLst/>
          </a:prstGeom>
          <a:noFill/>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500" b="1" spc="-50" dirty="0" smtClean="0">
                <a:solidFill>
                  <a:srgbClr val="009999"/>
                </a:solidFill>
              </a:rPr>
              <a:t>La maquette financière tarde: OI concertez vous en interne et en amont!</a:t>
            </a:r>
            <a:endParaRPr lang="fr-FR" sz="900" b="1" spc="-50" dirty="0">
              <a:solidFill>
                <a:srgbClr val="009999"/>
              </a:solidFill>
            </a:endParaRPr>
          </a:p>
        </p:txBody>
      </p:sp>
    </p:spTree>
    <p:extLst>
      <p:ext uri="{BB962C8B-B14F-4D97-AF65-F5344CB8AC3E}">
        <p14:creationId xmlns:p14="http://schemas.microsoft.com/office/powerpoint/2010/main" val="21028423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e 5"/>
          <p:cNvGrpSpPr/>
          <p:nvPr/>
        </p:nvGrpSpPr>
        <p:grpSpPr>
          <a:xfrm>
            <a:off x="3026" y="87709"/>
            <a:ext cx="9140975" cy="749003"/>
            <a:chOff x="3025" y="44624"/>
            <a:chExt cx="9140975" cy="749002"/>
          </a:xfrm>
        </p:grpSpPr>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2" name="Titre 1"/>
          <p:cNvSpPr txBox="1">
            <a:spLocks/>
          </p:cNvSpPr>
          <p:nvPr/>
        </p:nvSpPr>
        <p:spPr>
          <a:xfrm>
            <a:off x="611560" y="966045"/>
            <a:ext cx="7772400" cy="461665"/>
          </a:xfrm>
          <a:prstGeom prst="rect">
            <a:avLst/>
          </a:prstGeom>
          <a:solidFill>
            <a:schemeClr val="bg1"/>
          </a:solidFill>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400" b="1" spc="-50" dirty="0" smtClean="0">
                <a:solidFill>
                  <a:srgbClr val="009999"/>
                </a:solidFill>
              </a:rPr>
              <a:t>Répartition actuelle de la maquette financière par OS</a:t>
            </a:r>
          </a:p>
        </p:txBody>
      </p:sp>
      <p:graphicFrame>
        <p:nvGraphicFramePr>
          <p:cNvPr id="7" name="Graphique 6"/>
          <p:cNvGraphicFramePr/>
          <p:nvPr>
            <p:extLst>
              <p:ext uri="{D42A27DB-BD31-4B8C-83A1-F6EECF244321}">
                <p14:modId xmlns:p14="http://schemas.microsoft.com/office/powerpoint/2010/main" val="1141851539"/>
              </p:ext>
            </p:extLst>
          </p:nvPr>
        </p:nvGraphicFramePr>
        <p:xfrm>
          <a:off x="683568" y="1396999"/>
          <a:ext cx="7848872" cy="50194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5643975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82182797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oupe 4"/>
          <p:cNvGrpSpPr/>
          <p:nvPr/>
        </p:nvGrpSpPr>
        <p:grpSpPr>
          <a:xfrm>
            <a:off x="3026" y="-171400"/>
            <a:ext cx="9140975" cy="749003"/>
            <a:chOff x="3025" y="44624"/>
            <a:chExt cx="9140975" cy="749002"/>
          </a:xfrm>
        </p:grpSpPr>
        <p:pic>
          <p:nvPicPr>
            <p:cNvPr id="6"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8" name="Titre 1"/>
          <p:cNvSpPr txBox="1">
            <a:spLocks/>
          </p:cNvSpPr>
          <p:nvPr/>
        </p:nvSpPr>
        <p:spPr>
          <a:xfrm>
            <a:off x="457200" y="623010"/>
            <a:ext cx="8229600" cy="861774"/>
          </a:xfrm>
          <a:prstGeom prst="rect">
            <a:avLst/>
          </a:prstGeom>
          <a:noFill/>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500" b="1" spc="-50" dirty="0" smtClean="0">
                <a:solidFill>
                  <a:srgbClr val="009999"/>
                </a:solidFill>
              </a:rPr>
              <a:t>La stratégie a avancé et repose sur un travail partenarial et d’analyse</a:t>
            </a:r>
            <a:endParaRPr lang="fr-FR" sz="900" b="1" spc="-50" dirty="0">
              <a:solidFill>
                <a:srgbClr val="009999"/>
              </a:solidFill>
            </a:endParaRPr>
          </a:p>
        </p:txBody>
      </p:sp>
    </p:spTree>
    <p:extLst>
      <p:ext uri="{BB962C8B-B14F-4D97-AF65-F5344CB8AC3E}">
        <p14:creationId xmlns:p14="http://schemas.microsoft.com/office/powerpoint/2010/main" val="264353795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384496465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oupe 4"/>
          <p:cNvGrpSpPr/>
          <p:nvPr/>
        </p:nvGrpSpPr>
        <p:grpSpPr>
          <a:xfrm>
            <a:off x="3026" y="-171400"/>
            <a:ext cx="9140975" cy="749003"/>
            <a:chOff x="3025" y="44624"/>
            <a:chExt cx="9140975" cy="749002"/>
          </a:xfrm>
        </p:grpSpPr>
        <p:pic>
          <p:nvPicPr>
            <p:cNvPr id="6"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8" name="Titre 1"/>
          <p:cNvSpPr txBox="1">
            <a:spLocks/>
          </p:cNvSpPr>
          <p:nvPr/>
        </p:nvSpPr>
        <p:spPr>
          <a:xfrm>
            <a:off x="457200" y="592233"/>
            <a:ext cx="8229600" cy="923330"/>
          </a:xfrm>
          <a:prstGeom prst="rect">
            <a:avLst/>
          </a:prstGeom>
          <a:noFill/>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1800" b="1" spc="-50" dirty="0" smtClean="0">
                <a:solidFill>
                  <a:srgbClr val="009999"/>
                </a:solidFill>
              </a:rPr>
              <a:t>Suite à la première vague de réunions SFSE-stratégie pauvreté: Souhait du SFSE de la DREETS d’organiser des réunions de réflexion thématiques avec les OI et les DEETS, en amont des négociations individuelles des enveloppes</a:t>
            </a:r>
            <a:endParaRPr lang="fr-FR" sz="1800" b="1" spc="-50" dirty="0">
              <a:solidFill>
                <a:srgbClr val="009999"/>
              </a:solidFill>
            </a:endParaRPr>
          </a:p>
        </p:txBody>
      </p:sp>
    </p:spTree>
    <p:extLst>
      <p:ext uri="{BB962C8B-B14F-4D97-AF65-F5344CB8AC3E}">
        <p14:creationId xmlns:p14="http://schemas.microsoft.com/office/powerpoint/2010/main" val="395431298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spc="-50" dirty="0">
                <a:solidFill>
                  <a:srgbClr val="009999"/>
                </a:solidFill>
              </a:rPr>
              <a:t>Quid en cas de </a:t>
            </a:r>
            <a:r>
              <a:rPr lang="fr-FR" b="1" i="1" spc="-50" dirty="0">
                <a:solidFill>
                  <a:srgbClr val="009999"/>
                </a:solidFill>
              </a:rPr>
              <a:t>desiderata </a:t>
            </a:r>
            <a:r>
              <a:rPr lang="fr-FR" b="1" spc="-50" dirty="0">
                <a:solidFill>
                  <a:srgbClr val="009999"/>
                </a:solidFill>
              </a:rPr>
              <a:t>multiples?</a:t>
            </a:r>
            <a:endParaRPr lang="fr-FR"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407357455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oupe 4"/>
          <p:cNvGrpSpPr/>
          <p:nvPr/>
        </p:nvGrpSpPr>
        <p:grpSpPr>
          <a:xfrm>
            <a:off x="3026" y="-171400"/>
            <a:ext cx="9140975" cy="749003"/>
            <a:chOff x="3025" y="44624"/>
            <a:chExt cx="9140975" cy="749002"/>
          </a:xfrm>
        </p:grpSpPr>
        <p:pic>
          <p:nvPicPr>
            <p:cNvPr id="6"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70744581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r>
              <a:rPr lang="fr-FR" sz="2800" b="1" spc="-50" dirty="0">
                <a:solidFill>
                  <a:srgbClr val="009999"/>
                </a:solidFill>
              </a:rPr>
              <a:t>Modus operandi au sujet des lignes de </a:t>
            </a:r>
            <a:r>
              <a:rPr lang="fr-FR" sz="2800" b="1" spc="-50" dirty="0" smtClean="0">
                <a:solidFill>
                  <a:srgbClr val="009999"/>
                </a:solidFill>
              </a:rPr>
              <a:t>partage Etat-région: une approche inédite visant une clarté de lecture</a:t>
            </a:r>
            <a:endParaRPr lang="fr-FR" sz="2800" b="1" spc="-50" dirty="0">
              <a:solidFill>
                <a:srgbClr val="009999"/>
              </a:solidFill>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191536324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Groupe 4"/>
          <p:cNvGrpSpPr/>
          <p:nvPr/>
        </p:nvGrpSpPr>
        <p:grpSpPr>
          <a:xfrm>
            <a:off x="3026" y="-171400"/>
            <a:ext cx="9140975" cy="749003"/>
            <a:chOff x="3025" y="44624"/>
            <a:chExt cx="9140975" cy="749002"/>
          </a:xfrm>
        </p:grpSpPr>
        <p:pic>
          <p:nvPicPr>
            <p:cNvPr id="6"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49160457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e 5"/>
          <p:cNvGrpSpPr/>
          <p:nvPr/>
        </p:nvGrpSpPr>
        <p:grpSpPr>
          <a:xfrm>
            <a:off x="3026" y="87709"/>
            <a:ext cx="9140975" cy="749003"/>
            <a:chOff x="3025" y="44624"/>
            <a:chExt cx="9140975" cy="749002"/>
          </a:xfrm>
        </p:grpSpPr>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aphicFrame>
        <p:nvGraphicFramePr>
          <p:cNvPr id="10" name="Espace réservé du contenu 4"/>
          <p:cNvGraphicFramePr>
            <a:graphicFrameLocks/>
          </p:cNvGraphicFramePr>
          <p:nvPr>
            <p:extLst>
              <p:ext uri="{D42A27DB-BD31-4B8C-83A1-F6EECF244321}">
                <p14:modId xmlns:p14="http://schemas.microsoft.com/office/powerpoint/2010/main" val="1398768638"/>
              </p:ext>
            </p:extLst>
          </p:nvPr>
        </p:nvGraphicFramePr>
        <p:xfrm>
          <a:off x="513742" y="6876873"/>
          <a:ext cx="8229600" cy="4813995"/>
        </p:xfrm>
        <a:graphic>
          <a:graphicData uri="http://schemas.openxmlformats.org/drawingml/2006/chart">
            <c:chart xmlns:c="http://schemas.openxmlformats.org/drawingml/2006/chart" xmlns:r="http://schemas.openxmlformats.org/officeDocument/2006/relationships" r:id="rId5"/>
          </a:graphicData>
        </a:graphic>
      </p:graphicFrame>
      <p:sp>
        <p:nvSpPr>
          <p:cNvPr id="7" name="Titre 1"/>
          <p:cNvSpPr>
            <a:spLocks noGrp="1"/>
          </p:cNvSpPr>
          <p:nvPr>
            <p:ph type="title"/>
          </p:nvPr>
        </p:nvSpPr>
        <p:spPr>
          <a:xfrm>
            <a:off x="457200" y="623010"/>
            <a:ext cx="8229600" cy="861774"/>
          </a:xfrm>
          <a:noFill/>
        </p:spPr>
        <p:txBody>
          <a:bodyPr vert="horz" wrap="square" lIns="91440" tIns="45720" rIns="91440" bIns="45720" rtlCol="0" anchor="ctr">
            <a:spAutoFit/>
          </a:bodyPr>
          <a:lstStyle/>
          <a:p>
            <a:r>
              <a:rPr lang="fr-FR" sz="2500" b="1" spc="-50" dirty="0" smtClean="0">
                <a:solidFill>
                  <a:srgbClr val="009999"/>
                </a:solidFill>
              </a:rPr>
              <a:t/>
            </a:r>
            <a:br>
              <a:rPr lang="fr-FR" sz="2500" b="1" spc="-50" dirty="0" smtClean="0">
                <a:solidFill>
                  <a:srgbClr val="009999"/>
                </a:solidFill>
              </a:rPr>
            </a:br>
            <a:r>
              <a:rPr lang="fr-FR" sz="2500" b="1" spc="-50" dirty="0" smtClean="0">
                <a:solidFill>
                  <a:srgbClr val="009999"/>
                </a:solidFill>
              </a:rPr>
              <a:t>Les enjeux actuels pour le SFSE de la DREETS</a:t>
            </a:r>
            <a:endParaRPr lang="fr-FR" sz="900" b="1" spc="-50" dirty="0">
              <a:solidFill>
                <a:srgbClr val="009999"/>
              </a:solidFill>
            </a:endParaRPr>
          </a:p>
        </p:txBody>
      </p:sp>
      <p:sp>
        <p:nvSpPr>
          <p:cNvPr id="5" name="Espace réservé du contenu 4"/>
          <p:cNvSpPr>
            <a:spLocks noGrp="1"/>
          </p:cNvSpPr>
          <p:nvPr>
            <p:ph idx="1"/>
          </p:nvPr>
        </p:nvSpPr>
        <p:spPr>
          <a:xfrm>
            <a:off x="457200" y="1844824"/>
            <a:ext cx="8229600" cy="4752528"/>
          </a:xfrm>
        </p:spPr>
        <p:txBody>
          <a:bodyPr>
            <a:normAutofit/>
          </a:bodyPr>
          <a:lstStyle/>
          <a:p>
            <a:pPr algn="just"/>
            <a:r>
              <a:rPr lang="fr-FR" sz="2000" b="1" dirty="0" smtClean="0">
                <a:solidFill>
                  <a:srgbClr val="009999"/>
                </a:solidFill>
              </a:rPr>
              <a:t>Parachever les lignes de partage avec le Conseil régional</a:t>
            </a:r>
            <a:r>
              <a:rPr lang="fr-FR" sz="2000" dirty="0" smtClean="0">
                <a:solidFill>
                  <a:srgbClr val="009999"/>
                </a:solidFill>
              </a:rPr>
              <a:t>, en vue d’une signature imminente (l’enveloppe indisponible freine les choses côté DREETS)</a:t>
            </a:r>
          </a:p>
          <a:p>
            <a:pPr algn="just"/>
            <a:r>
              <a:rPr lang="fr-FR" sz="2000" b="1" dirty="0">
                <a:solidFill>
                  <a:srgbClr val="009999"/>
                </a:solidFill>
              </a:rPr>
              <a:t>Proposer au préfet de région une stratégie de programmation </a:t>
            </a:r>
            <a:r>
              <a:rPr lang="fr-FR" sz="2000" dirty="0">
                <a:solidFill>
                  <a:srgbClr val="009999"/>
                </a:solidFill>
              </a:rPr>
              <a:t>et de concentration des crédits dès l’enveloppe connue </a:t>
            </a:r>
            <a:r>
              <a:rPr lang="fr-FR" sz="2000" dirty="0" smtClean="0">
                <a:solidFill>
                  <a:srgbClr val="009999"/>
                </a:solidFill>
              </a:rPr>
              <a:t>(septembre 2021)</a:t>
            </a:r>
            <a:endParaRPr lang="fr-FR" sz="2000" dirty="0">
              <a:solidFill>
                <a:srgbClr val="009999"/>
              </a:solidFill>
            </a:endParaRPr>
          </a:p>
          <a:p>
            <a:pPr algn="just"/>
            <a:r>
              <a:rPr lang="fr-FR" sz="2000" b="1" dirty="0" smtClean="0">
                <a:solidFill>
                  <a:srgbClr val="009999"/>
                </a:solidFill>
              </a:rPr>
              <a:t>Négocier les enveloppes et thématiques déléguées aux organismes intermédiaires : </a:t>
            </a:r>
            <a:r>
              <a:rPr lang="fr-FR" sz="2000" dirty="0" smtClean="0">
                <a:solidFill>
                  <a:srgbClr val="009999"/>
                </a:solidFill>
              </a:rPr>
              <a:t>septembre - octobre 2021.</a:t>
            </a:r>
          </a:p>
          <a:p>
            <a:pPr algn="just"/>
            <a:r>
              <a:rPr lang="fr-FR" sz="2000" b="1" dirty="0" smtClean="0">
                <a:solidFill>
                  <a:srgbClr val="009999"/>
                </a:solidFill>
              </a:rPr>
              <a:t>Préparer la rédaction des appels à projets et les articuler finement avec les grandes politiques actuelles de l’Etat </a:t>
            </a:r>
            <a:r>
              <a:rPr lang="fr-FR" sz="2000" dirty="0" smtClean="0">
                <a:solidFill>
                  <a:srgbClr val="009999"/>
                </a:solidFill>
              </a:rPr>
              <a:t>(PRIC, plan jeunes, plan pauvreté, plan logement): novembre décembre 2021</a:t>
            </a:r>
          </a:p>
          <a:p>
            <a:pPr algn="just"/>
            <a:r>
              <a:rPr lang="fr-FR" sz="2000" b="1" dirty="0" smtClean="0">
                <a:solidFill>
                  <a:srgbClr val="009999"/>
                </a:solidFill>
              </a:rPr>
              <a:t>Assurer </a:t>
            </a:r>
            <a:r>
              <a:rPr lang="fr-FR" sz="2000" dirty="0" smtClean="0">
                <a:solidFill>
                  <a:srgbClr val="009999"/>
                </a:solidFill>
              </a:rPr>
              <a:t>ainsi</a:t>
            </a:r>
            <a:r>
              <a:rPr lang="fr-FR" sz="2000" b="1" dirty="0" smtClean="0">
                <a:solidFill>
                  <a:srgbClr val="009999"/>
                </a:solidFill>
              </a:rPr>
              <a:t> une double année de programmation </a:t>
            </a:r>
            <a:r>
              <a:rPr lang="fr-FR" sz="2000" dirty="0" smtClean="0">
                <a:solidFill>
                  <a:srgbClr val="009999"/>
                </a:solidFill>
              </a:rPr>
              <a:t>en 2021 entre l’ancien et le nouveau programme: en cours au fil de l’eau – presque stabilisé.</a:t>
            </a:r>
            <a:endParaRPr lang="fr-FR" sz="2000" dirty="0">
              <a:solidFill>
                <a:srgbClr val="009999"/>
              </a:solidFill>
            </a:endParaRPr>
          </a:p>
          <a:p>
            <a:pPr marL="0" indent="0">
              <a:buNone/>
            </a:pPr>
            <a:endParaRPr lang="fr-FR" sz="2400" b="1" dirty="0" smtClean="0">
              <a:solidFill>
                <a:srgbClr val="009999"/>
              </a:solidFill>
            </a:endParaRPr>
          </a:p>
        </p:txBody>
      </p:sp>
    </p:spTree>
    <p:extLst>
      <p:ext uri="{BB962C8B-B14F-4D97-AF65-F5344CB8AC3E}">
        <p14:creationId xmlns:p14="http://schemas.microsoft.com/office/powerpoint/2010/main" val="82720770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23" y="260648"/>
            <a:ext cx="5870849"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www.incubateur-aquitaine.com/wp-content/uploads/2013/09/C_logoUE_FSE_2012.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72" y="5877368"/>
            <a:ext cx="1021449" cy="864000"/>
          </a:xfrm>
          <a:prstGeom prst="rect">
            <a:avLst/>
          </a:prstGeom>
          <a:noFill/>
          <a:ln>
            <a:noFill/>
          </a:ln>
        </p:spPr>
      </p:pic>
      <p:pic>
        <p:nvPicPr>
          <p:cNvPr id="10"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40265"/>
          <a:stretch/>
        </p:blipFill>
        <p:spPr bwMode="auto">
          <a:xfrm>
            <a:off x="4549642" y="738997"/>
            <a:ext cx="4621115" cy="709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56503"/>
          <a:stretch/>
        </p:blipFill>
        <p:spPr bwMode="auto">
          <a:xfrm>
            <a:off x="-11704" y="5373216"/>
            <a:ext cx="9155704" cy="26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C:\Users\david.hericotte\Desktop\nié.png"/>
          <p:cNvPicPr>
            <a:picLocks noChangeAspect="1" noChangeArrowheads="1"/>
          </p:cNvPicPr>
          <p:nvPr/>
        </p:nvPicPr>
        <p:blipFill>
          <a:blip r:embed="rId6">
            <a:clrChange>
              <a:clrFrom>
                <a:srgbClr val="FF3366"/>
              </a:clrFrom>
              <a:clrTo>
                <a:srgbClr val="FF3366">
                  <a:alpha val="0"/>
                </a:srgbClr>
              </a:clrTo>
            </a:clrChange>
            <a:extLst>
              <a:ext uri="{BEBA8EAE-BF5A-486C-A8C5-ECC9F3942E4B}">
                <a14:imgProps xmlns:a14="http://schemas.microsoft.com/office/drawing/2010/main">
                  <a14:imgLayer r:embed="rId7">
                    <a14:imgEffect>
                      <a14:backgroundRemoval t="288" b="100000" l="0" r="100000">
                        <a14:foregroundMark x1="93903" y1="56052" x2="93903" y2="56052"/>
                        <a14:foregroundMark x1="85874" y1="76801" x2="85874" y2="76801"/>
                        <a14:foregroundMark x1="90112" y1="64121" x2="90112" y2="64121"/>
                        <a14:foregroundMark x1="70186" y1="93804" x2="70186" y2="93804"/>
                      </a14:backgroundRemoval>
                    </a14:imgEffect>
                  </a14:imgLayer>
                </a14:imgProps>
              </a:ext>
              <a:ext uri="{28A0092B-C50C-407E-A947-70E740481C1C}">
                <a14:useLocalDpi xmlns:a14="http://schemas.microsoft.com/office/drawing/2010/main" val="0"/>
              </a:ext>
            </a:extLst>
          </a:blip>
          <a:srcRect/>
          <a:stretch>
            <a:fillRect/>
          </a:stretch>
        </p:blipFill>
        <p:spPr bwMode="auto">
          <a:xfrm>
            <a:off x="-11704" y="1419499"/>
            <a:ext cx="9155704" cy="3953719"/>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descr="Afficher l'image d'origine"/>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19065" y="5661376"/>
            <a:ext cx="960701" cy="1152000"/>
          </a:xfrm>
          <a:prstGeom prst="rect">
            <a:avLst/>
          </a:prstGeom>
          <a:noFill/>
          <a:ln>
            <a:noFill/>
          </a:ln>
        </p:spPr>
      </p:pic>
      <p:pic>
        <p:nvPicPr>
          <p:cNvPr id="17" name="Image 16"/>
          <p:cNvPicPr/>
          <p:nvPr/>
        </p:nvPicPr>
        <p:blipFill>
          <a:blip r:embed="rId9">
            <a:extLst>
              <a:ext uri="{28A0092B-C50C-407E-A947-70E740481C1C}">
                <a14:useLocalDpi xmlns:a14="http://schemas.microsoft.com/office/drawing/2010/main" val="0"/>
              </a:ext>
            </a:extLst>
          </a:blip>
          <a:srcRect/>
          <a:stretch>
            <a:fillRect/>
          </a:stretch>
        </p:blipFill>
        <p:spPr bwMode="auto">
          <a:xfrm>
            <a:off x="6451033" y="476674"/>
            <a:ext cx="2657475" cy="266700"/>
          </a:xfrm>
          <a:prstGeom prst="rect">
            <a:avLst/>
          </a:prstGeom>
          <a:noFill/>
          <a:ln>
            <a:noFill/>
          </a:ln>
        </p:spPr>
      </p:pic>
      <p:graphicFrame>
        <p:nvGraphicFramePr>
          <p:cNvPr id="3" name="Diagramme 2"/>
          <p:cNvGraphicFramePr/>
          <p:nvPr>
            <p:extLst>
              <p:ext uri="{D42A27DB-BD31-4B8C-83A1-F6EECF244321}">
                <p14:modId xmlns:p14="http://schemas.microsoft.com/office/powerpoint/2010/main" val="1780918241"/>
              </p:ext>
            </p:extLst>
          </p:nvPr>
        </p:nvGraphicFramePr>
        <p:xfrm>
          <a:off x="467544" y="1588270"/>
          <a:ext cx="8280920" cy="364093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Diagramme 3"/>
          <p:cNvGraphicFramePr/>
          <p:nvPr>
            <p:extLst>
              <p:ext uri="{D42A27DB-BD31-4B8C-83A1-F6EECF244321}">
                <p14:modId xmlns:p14="http://schemas.microsoft.com/office/powerpoint/2010/main" val="3873080733"/>
              </p:ext>
            </p:extLst>
          </p:nvPr>
        </p:nvGraphicFramePr>
        <p:xfrm>
          <a:off x="474212" y="1448648"/>
          <a:ext cx="7920880" cy="3780552"/>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Tree>
    <p:extLst>
      <p:ext uri="{BB962C8B-B14F-4D97-AF65-F5344CB8AC3E}">
        <p14:creationId xmlns:p14="http://schemas.microsoft.com/office/powerpoint/2010/main" val="123166877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500" b="1" spc="-50" dirty="0">
                <a:solidFill>
                  <a:srgbClr val="009999"/>
                </a:solidFill>
              </a:rPr>
              <a:t>REACT EU volet </a:t>
            </a:r>
            <a:r>
              <a:rPr lang="fr-FR" sz="2500" b="1" spc="-50" dirty="0" smtClean="0">
                <a:solidFill>
                  <a:srgbClr val="009999"/>
                </a:solidFill>
              </a:rPr>
              <a:t>Etat</a:t>
            </a:r>
            <a:endParaRPr lang="fr-FR" sz="2500" b="1" spc="-50" dirty="0">
              <a:solidFill>
                <a:srgbClr val="009999"/>
              </a:solidFill>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45385371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2621831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204261397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oupe 4"/>
          <p:cNvGrpSpPr/>
          <p:nvPr/>
        </p:nvGrpSpPr>
        <p:grpSpPr>
          <a:xfrm>
            <a:off x="3026" y="87709"/>
            <a:ext cx="9140975" cy="749003"/>
            <a:chOff x="3025" y="44624"/>
            <a:chExt cx="9140975" cy="749002"/>
          </a:xfrm>
        </p:grpSpPr>
        <p:pic>
          <p:nvPicPr>
            <p:cNvPr id="6"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9">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86162502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23" y="260648"/>
            <a:ext cx="5870849"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www.incubateur-aquitaine.com/wp-content/uploads/2013/09/C_logoUE_FSE_2012.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72" y="5877368"/>
            <a:ext cx="1021449" cy="864000"/>
          </a:xfrm>
          <a:prstGeom prst="rect">
            <a:avLst/>
          </a:prstGeom>
          <a:noFill/>
          <a:ln>
            <a:noFill/>
          </a:ln>
        </p:spPr>
      </p:pic>
      <p:pic>
        <p:nvPicPr>
          <p:cNvPr id="10"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40265"/>
          <a:stretch/>
        </p:blipFill>
        <p:spPr bwMode="auto">
          <a:xfrm>
            <a:off x="4549642" y="738997"/>
            <a:ext cx="4621115" cy="709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56503"/>
          <a:stretch/>
        </p:blipFill>
        <p:spPr bwMode="auto">
          <a:xfrm>
            <a:off x="-11704" y="5373216"/>
            <a:ext cx="9155704" cy="26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C:\Users\david.hericotte\Desktop\nié.png"/>
          <p:cNvPicPr>
            <a:picLocks noChangeAspect="1" noChangeArrowheads="1"/>
          </p:cNvPicPr>
          <p:nvPr/>
        </p:nvPicPr>
        <p:blipFill>
          <a:blip r:embed="rId6">
            <a:clrChange>
              <a:clrFrom>
                <a:srgbClr val="FF3366"/>
              </a:clrFrom>
              <a:clrTo>
                <a:srgbClr val="FF3366">
                  <a:alpha val="0"/>
                </a:srgbClr>
              </a:clrTo>
            </a:clrChange>
            <a:extLst>
              <a:ext uri="{BEBA8EAE-BF5A-486C-A8C5-ECC9F3942E4B}">
                <a14:imgProps xmlns:a14="http://schemas.microsoft.com/office/drawing/2010/main">
                  <a14:imgLayer r:embed="rId7">
                    <a14:imgEffect>
                      <a14:backgroundRemoval t="288" b="100000" l="0" r="100000">
                        <a14:foregroundMark x1="93903" y1="56052" x2="93903" y2="56052"/>
                        <a14:foregroundMark x1="85874" y1="76801" x2="85874" y2="76801"/>
                        <a14:foregroundMark x1="90112" y1="64121" x2="90112" y2="64121"/>
                        <a14:foregroundMark x1="70186" y1="93804" x2="70186" y2="93804"/>
                      </a14:backgroundRemoval>
                    </a14:imgEffect>
                  </a14:imgLayer>
                </a14:imgProps>
              </a:ext>
              <a:ext uri="{28A0092B-C50C-407E-A947-70E740481C1C}">
                <a14:useLocalDpi xmlns:a14="http://schemas.microsoft.com/office/drawing/2010/main" val="0"/>
              </a:ext>
            </a:extLst>
          </a:blip>
          <a:srcRect/>
          <a:stretch>
            <a:fillRect/>
          </a:stretch>
        </p:blipFill>
        <p:spPr bwMode="auto">
          <a:xfrm>
            <a:off x="-11704" y="1419499"/>
            <a:ext cx="9155704" cy="3953719"/>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descr="Afficher l'image d'origine"/>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19065" y="5661376"/>
            <a:ext cx="960701" cy="1152000"/>
          </a:xfrm>
          <a:prstGeom prst="rect">
            <a:avLst/>
          </a:prstGeom>
          <a:noFill/>
          <a:ln>
            <a:noFill/>
          </a:ln>
        </p:spPr>
      </p:pic>
      <p:pic>
        <p:nvPicPr>
          <p:cNvPr id="17" name="Image 16"/>
          <p:cNvPicPr/>
          <p:nvPr/>
        </p:nvPicPr>
        <p:blipFill>
          <a:blip r:embed="rId9">
            <a:extLst>
              <a:ext uri="{28A0092B-C50C-407E-A947-70E740481C1C}">
                <a14:useLocalDpi xmlns:a14="http://schemas.microsoft.com/office/drawing/2010/main" val="0"/>
              </a:ext>
            </a:extLst>
          </a:blip>
          <a:srcRect/>
          <a:stretch>
            <a:fillRect/>
          </a:stretch>
        </p:blipFill>
        <p:spPr bwMode="auto">
          <a:xfrm>
            <a:off x="6451033" y="476674"/>
            <a:ext cx="2657475" cy="266700"/>
          </a:xfrm>
          <a:prstGeom prst="rect">
            <a:avLst/>
          </a:prstGeom>
          <a:noFill/>
          <a:ln>
            <a:noFill/>
          </a:ln>
        </p:spPr>
      </p:pic>
      <p:graphicFrame>
        <p:nvGraphicFramePr>
          <p:cNvPr id="3" name="Diagramme 2"/>
          <p:cNvGraphicFramePr/>
          <p:nvPr>
            <p:extLst>
              <p:ext uri="{D42A27DB-BD31-4B8C-83A1-F6EECF244321}">
                <p14:modId xmlns:p14="http://schemas.microsoft.com/office/powerpoint/2010/main" val="1974015021"/>
              </p:ext>
            </p:extLst>
          </p:nvPr>
        </p:nvGraphicFramePr>
        <p:xfrm>
          <a:off x="467544" y="1588270"/>
          <a:ext cx="8280920" cy="364093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Diagramme 3"/>
          <p:cNvGraphicFramePr/>
          <p:nvPr>
            <p:extLst>
              <p:ext uri="{D42A27DB-BD31-4B8C-83A1-F6EECF244321}">
                <p14:modId xmlns:p14="http://schemas.microsoft.com/office/powerpoint/2010/main" val="2856239192"/>
              </p:ext>
            </p:extLst>
          </p:nvPr>
        </p:nvGraphicFramePr>
        <p:xfrm>
          <a:off x="474212" y="1448648"/>
          <a:ext cx="7920880" cy="3780552"/>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Tree>
    <p:extLst>
      <p:ext uri="{BB962C8B-B14F-4D97-AF65-F5344CB8AC3E}">
        <p14:creationId xmlns:p14="http://schemas.microsoft.com/office/powerpoint/2010/main" val="146762878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r>
              <a:rPr lang="fr-FR" sz="3100" b="1" spc="-50" dirty="0">
                <a:solidFill>
                  <a:srgbClr val="009999"/>
                </a:solidFill>
              </a:rPr>
              <a:t>Les enjeux</a:t>
            </a:r>
          </a:p>
        </p:txBody>
      </p:sp>
      <p:sp>
        <p:nvSpPr>
          <p:cNvPr id="3" name="Espace réservé du contenu 2"/>
          <p:cNvSpPr>
            <a:spLocks noGrp="1"/>
          </p:cNvSpPr>
          <p:nvPr>
            <p:ph idx="1"/>
          </p:nvPr>
        </p:nvSpPr>
        <p:spPr/>
        <p:txBody>
          <a:bodyPr>
            <a:normAutofit fontScale="62500" lnSpcReduction="20000"/>
          </a:bodyPr>
          <a:lstStyle/>
          <a:p>
            <a:r>
              <a:rPr lang="fr-FR" dirty="0"/>
              <a:t>Afin de redresser rapidement et durablement l’économie française, un plan de relance exceptionnel de 100 milliards d’euros est déployé par le Gouvernement autour de 3 volets principaux : l'écologie, la compétitivité et la cohésion. </a:t>
            </a:r>
            <a:endParaRPr lang="fr-FR" dirty="0" smtClean="0"/>
          </a:p>
          <a:p>
            <a:r>
              <a:rPr lang="fr-FR" b="1" dirty="0"/>
              <a:t>L’ambition est louable mais complexe, l’effort financier ne provient en effet pas uniquement de l’Etat : le plan intègre ainsi 40 milliards d’euros de contributions européennes, tous sujets confondus.</a:t>
            </a:r>
            <a:endParaRPr lang="fr-FR" dirty="0"/>
          </a:p>
          <a:p>
            <a:r>
              <a:rPr lang="fr-FR" b="1" dirty="0"/>
              <a:t> </a:t>
            </a:r>
            <a:r>
              <a:rPr lang="fr-FR" dirty="0" smtClean="0"/>
              <a:t>En </a:t>
            </a:r>
            <a:r>
              <a:rPr lang="fr-FR" dirty="0"/>
              <a:t>vue de la mise en œuvre du FSE+, du FEDER, du FTJ et de REACT EU, la problématique tient donc à la capacité d’identifier précisément quels crédits européens s’avèrent déjà partiellement mobilisés  au titre du fonds de relance et de résilience (FRR) par thématique, de manière à pouvoir leur associer sans risque les fonds existants, sans difficulté liée au dépassement des seuils d’intervention communautaires</a:t>
            </a:r>
            <a:r>
              <a:rPr lang="fr-FR" dirty="0" smtClean="0"/>
              <a:t>.</a:t>
            </a:r>
          </a:p>
          <a:p>
            <a:r>
              <a:rPr lang="fr-FR" dirty="0" smtClean="0"/>
              <a:t>La région et le SFSE de la DREETS se sont prêtés à l’exercice…</a:t>
            </a:r>
            <a:endParaRPr lang="fr-FR" dirty="0"/>
          </a:p>
          <a:p>
            <a:endParaRPr lang="fr-FR" dirty="0"/>
          </a:p>
        </p:txBody>
      </p:sp>
      <p:grpSp>
        <p:nvGrpSpPr>
          <p:cNvPr id="4" name="Groupe 3"/>
          <p:cNvGrpSpPr/>
          <p:nvPr/>
        </p:nvGrpSpPr>
        <p:grpSpPr>
          <a:xfrm>
            <a:off x="3026" y="87709"/>
            <a:ext cx="9140975" cy="749003"/>
            <a:chOff x="3025" y="44624"/>
            <a:chExt cx="9140975" cy="749002"/>
          </a:xfrm>
        </p:grpSpPr>
        <p:pic>
          <p:nvPicPr>
            <p:cNvPr id="5"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582368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836712"/>
            <a:ext cx="8229600" cy="580927"/>
          </a:xfrm>
        </p:spPr>
        <p:txBody>
          <a:bodyPr>
            <a:noAutofit/>
          </a:bodyPr>
          <a:lstStyle/>
          <a:p>
            <a:r>
              <a:rPr lang="fr-FR" sz="2500" b="1" dirty="0" smtClean="0">
                <a:solidFill>
                  <a:srgbClr val="009999"/>
                </a:solidFill>
              </a:rPr>
              <a:t>Externalisation des CSF: marché de 200 contrôles en cours de rédaction</a:t>
            </a:r>
            <a:endParaRPr lang="fr-FR" sz="2500" b="1" dirty="0">
              <a:solidFill>
                <a:srgbClr val="009999"/>
              </a:solidFill>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160582068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oupe 4"/>
          <p:cNvGrpSpPr/>
          <p:nvPr/>
        </p:nvGrpSpPr>
        <p:grpSpPr>
          <a:xfrm>
            <a:off x="3026" y="87709"/>
            <a:ext cx="9140975" cy="749003"/>
            <a:chOff x="3025" y="44624"/>
            <a:chExt cx="9140975" cy="749002"/>
          </a:xfrm>
        </p:grpSpPr>
        <p:pic>
          <p:nvPicPr>
            <p:cNvPr id="6"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9">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309225656"/>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58B5484-2B9D-4AB2-8DFE-4AEAB6192BF4}"/>
              </a:ext>
            </a:extLst>
          </p:cNvPr>
          <p:cNvSpPr>
            <a:spLocks noGrp="1"/>
          </p:cNvSpPr>
          <p:nvPr>
            <p:ph type="title"/>
          </p:nvPr>
        </p:nvSpPr>
        <p:spPr/>
        <p:txBody>
          <a:bodyPr>
            <a:normAutofit/>
          </a:bodyPr>
          <a:lstStyle/>
          <a:p>
            <a:r>
              <a:rPr lang="fr-FR" sz="2800" b="1" spc="-50" dirty="0" smtClean="0">
                <a:solidFill>
                  <a:srgbClr val="009999"/>
                </a:solidFill>
              </a:rPr>
              <a:t>Pour la DREETS: Risque </a:t>
            </a:r>
            <a:r>
              <a:rPr lang="fr-FR" sz="2800" b="1" spc="-50" dirty="0">
                <a:solidFill>
                  <a:srgbClr val="009999"/>
                </a:solidFill>
              </a:rPr>
              <a:t>de recoupement </a:t>
            </a:r>
            <a:r>
              <a:rPr lang="fr-FR" sz="2800" b="1" spc="-50" dirty="0" smtClean="0">
                <a:solidFill>
                  <a:srgbClr val="009999"/>
                </a:solidFill>
              </a:rPr>
              <a:t> sur la composante </a:t>
            </a:r>
            <a:r>
              <a:rPr lang="fr-FR" sz="2800" b="1" spc="-50" dirty="0">
                <a:solidFill>
                  <a:srgbClr val="009999"/>
                </a:solidFill>
              </a:rPr>
              <a:t>8 du PNRR : Sauvegarde de l’emploi</a:t>
            </a:r>
          </a:p>
        </p:txBody>
      </p:sp>
      <p:graphicFrame>
        <p:nvGraphicFramePr>
          <p:cNvPr id="5" name="Tableau 5">
            <a:extLst>
              <a:ext uri="{FF2B5EF4-FFF2-40B4-BE49-F238E27FC236}">
                <a16:creationId xmlns:a16="http://schemas.microsoft.com/office/drawing/2014/main" xmlns="" id="{3D4A04C1-A064-4AFA-B103-8C299C4D6932}"/>
              </a:ext>
            </a:extLst>
          </p:cNvPr>
          <p:cNvGraphicFramePr>
            <a:graphicFrameLocks noGrp="1"/>
          </p:cNvGraphicFramePr>
          <p:nvPr>
            <p:ph idx="1"/>
            <p:extLst>
              <p:ext uri="{D42A27DB-BD31-4B8C-83A1-F6EECF244321}">
                <p14:modId xmlns:p14="http://schemas.microsoft.com/office/powerpoint/2010/main" val="1378412045"/>
              </p:ext>
            </p:extLst>
          </p:nvPr>
        </p:nvGraphicFramePr>
        <p:xfrm>
          <a:off x="235670" y="1769969"/>
          <a:ext cx="8665590" cy="8673732"/>
        </p:xfrm>
        <a:graphic>
          <a:graphicData uri="http://schemas.openxmlformats.org/drawingml/2006/table">
            <a:tbl>
              <a:tblPr firstRow="1" bandRow="1">
                <a:tableStyleId>{5C22544A-7EE6-4342-B048-85BDC9FD1C3A}</a:tableStyleId>
              </a:tblPr>
              <a:tblGrid>
                <a:gridCol w="3131916">
                  <a:extLst>
                    <a:ext uri="{9D8B030D-6E8A-4147-A177-3AD203B41FA5}">
                      <a16:colId xmlns:a16="http://schemas.microsoft.com/office/drawing/2014/main" xmlns="" val="2700938860"/>
                    </a:ext>
                  </a:extLst>
                </a:gridCol>
                <a:gridCol w="939745">
                  <a:extLst>
                    <a:ext uri="{9D8B030D-6E8A-4147-A177-3AD203B41FA5}">
                      <a16:colId xmlns:a16="http://schemas.microsoft.com/office/drawing/2014/main" xmlns="" val="4244773191"/>
                    </a:ext>
                  </a:extLst>
                </a:gridCol>
                <a:gridCol w="1963851">
                  <a:extLst>
                    <a:ext uri="{9D8B030D-6E8A-4147-A177-3AD203B41FA5}">
                      <a16:colId xmlns:a16="http://schemas.microsoft.com/office/drawing/2014/main" xmlns="" val="4097056817"/>
                    </a:ext>
                  </a:extLst>
                </a:gridCol>
                <a:gridCol w="1201918">
                  <a:extLst>
                    <a:ext uri="{9D8B030D-6E8A-4147-A177-3AD203B41FA5}">
                      <a16:colId xmlns:a16="http://schemas.microsoft.com/office/drawing/2014/main" xmlns="" val="833030883"/>
                    </a:ext>
                  </a:extLst>
                </a:gridCol>
                <a:gridCol w="1428160">
                  <a:extLst>
                    <a:ext uri="{9D8B030D-6E8A-4147-A177-3AD203B41FA5}">
                      <a16:colId xmlns:a16="http://schemas.microsoft.com/office/drawing/2014/main" xmlns="" val="1184261113"/>
                    </a:ext>
                  </a:extLst>
                </a:gridCol>
              </a:tblGrid>
              <a:tr h="364122">
                <a:tc grid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800" b="1" i="0" u="none" strike="noStrike" kern="1200" baseline="0" dirty="0">
                          <a:solidFill>
                            <a:schemeClr val="lt1"/>
                          </a:solidFill>
                          <a:latin typeface="+mn-lt"/>
                          <a:ea typeface="+mn-ea"/>
                          <a:cs typeface="+mn-cs"/>
                        </a:rPr>
                        <a:t>Sauvegarde de l'emploi </a:t>
                      </a:r>
                      <a:r>
                        <a:rPr lang="fr-FR" sz="1800" b="0" i="0" u="none" strike="noStrike" kern="1200" baseline="0" dirty="0">
                          <a:solidFill>
                            <a:schemeClr val="lt1"/>
                          </a:solidFill>
                          <a:latin typeface="+mn-lt"/>
                          <a:ea typeface="+mn-ea"/>
                          <a:cs typeface="+mn-cs"/>
                        </a:rPr>
                        <a:t>	</a:t>
                      </a:r>
                    </a:p>
                  </a:txBody>
                  <a:tcPr marL="68580" marR="68580"/>
                </a:tc>
                <a:tc hMerge="1">
                  <a:txBody>
                    <a:bodyPr/>
                    <a:lstStyle/>
                    <a:p>
                      <a:pPr algn="ctr"/>
                      <a:endParaRPr lang="fr-FR" dirty="0"/>
                    </a:p>
                  </a:txBody>
                  <a:tcPr/>
                </a:tc>
                <a:tc hMerge="1">
                  <a:txBody>
                    <a:bodyPr/>
                    <a:lstStyle/>
                    <a:p>
                      <a:pPr algn="ctr"/>
                      <a:endParaRPr lang="fr-FR" dirty="0"/>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xmlns="" val="179044162"/>
                  </a:ext>
                </a:extLst>
              </a:tr>
              <a:tr h="364122">
                <a:tc>
                  <a:txBody>
                    <a:bodyPr/>
                    <a:lstStyle/>
                    <a:p>
                      <a:pPr algn="ctr"/>
                      <a:r>
                        <a:rPr lang="fr-FR" dirty="0"/>
                        <a:t>FRR (national) </a:t>
                      </a:r>
                    </a:p>
                  </a:txBody>
                  <a:tcPr marL="68580" marR="68580"/>
                </a:tc>
                <a:tc>
                  <a:txBody>
                    <a:bodyPr/>
                    <a:lstStyle/>
                    <a:p>
                      <a:pPr algn="ctr"/>
                      <a:r>
                        <a:rPr lang="fr-FR" dirty="0"/>
                        <a:t>REACT-EU </a:t>
                      </a:r>
                    </a:p>
                  </a:txBody>
                  <a:tcPr marL="68580" marR="68580"/>
                </a:tc>
                <a:tc>
                  <a:txBody>
                    <a:bodyPr/>
                    <a:lstStyle/>
                    <a:p>
                      <a:pPr algn="ctr"/>
                      <a:r>
                        <a:rPr lang="fr-FR" dirty="0"/>
                        <a:t>PO 21-27</a:t>
                      </a:r>
                    </a:p>
                    <a:p>
                      <a:pPr algn="ctr"/>
                      <a:r>
                        <a:rPr lang="fr-FR" dirty="0"/>
                        <a:t>(REGION)</a:t>
                      </a:r>
                    </a:p>
                  </a:txBody>
                  <a:tcPr marL="68580" marR="68580"/>
                </a:tc>
                <a:tc>
                  <a:txBody>
                    <a:bodyPr/>
                    <a:lstStyle/>
                    <a:p>
                      <a:pPr algn="ctr"/>
                      <a:r>
                        <a:rPr lang="fr-FR" dirty="0"/>
                        <a:t>FTJ </a:t>
                      </a:r>
                    </a:p>
                  </a:txBody>
                  <a:tcPr marL="68580" marR="68580"/>
                </a:tc>
                <a:tc>
                  <a:txBody>
                    <a:bodyPr/>
                    <a:lstStyle/>
                    <a:p>
                      <a:pPr algn="ctr"/>
                      <a:r>
                        <a:rPr lang="fr-FR" dirty="0"/>
                        <a:t>PO 21-27 (DREETS)</a:t>
                      </a:r>
                    </a:p>
                  </a:txBody>
                  <a:tcPr marL="68580" marR="68580"/>
                </a:tc>
                <a:extLst>
                  <a:ext uri="{0D108BD9-81ED-4DB2-BD59-A6C34878D82A}">
                    <a16:rowId xmlns:a16="http://schemas.microsoft.com/office/drawing/2014/main" xmlns="" val="1249351384"/>
                  </a:ext>
                </a:extLst>
              </a:tr>
              <a:tr h="53418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i="0" u="none" strike="noStrike" kern="1200" baseline="0" dirty="0">
                          <a:solidFill>
                            <a:schemeClr val="dk1"/>
                          </a:solidFill>
                          <a:latin typeface="+mn-lt"/>
                          <a:ea typeface="+mn-ea"/>
                          <a:cs typeface="+mn-cs"/>
                        </a:rPr>
                        <a:t>Activité partielle et formation des salariés</a:t>
                      </a:r>
                    </a:p>
                  </a:txBody>
                  <a:tcPr marL="68580" marR="68580"/>
                </a:tc>
                <a:tc>
                  <a:txBody>
                    <a:bodyPr/>
                    <a:lstStyle/>
                    <a:p>
                      <a:pPr algn="ctr"/>
                      <a:r>
                        <a:rPr lang="fr-FR" sz="1600" dirty="0"/>
                        <a:t>NON </a:t>
                      </a:r>
                    </a:p>
                  </a:txBody>
                  <a:tcPr marL="68580" marR="68580" anchor="ctr"/>
                </a:tc>
                <a:tc>
                  <a:txBody>
                    <a:bodyPr/>
                    <a:lstStyle/>
                    <a:p>
                      <a:pPr algn="ctr"/>
                      <a:r>
                        <a:rPr lang="fr-FR" sz="1600" dirty="0"/>
                        <a:t>NON</a:t>
                      </a:r>
                    </a:p>
                  </a:txBody>
                  <a:tcPr marL="68580" marR="68580" anchor="ctr"/>
                </a:tc>
                <a:tc>
                  <a:txBody>
                    <a:bodyPr/>
                    <a:lstStyle/>
                    <a:p>
                      <a:pPr algn="ctr" rtl="0" fontAlgn="ctr"/>
                      <a:r>
                        <a:rPr lang="fr-FR" sz="1600" b="0" i="0" u="none" strike="noStrike" dirty="0">
                          <a:solidFill>
                            <a:srgbClr val="2B4C9B"/>
                          </a:solidFill>
                          <a:effectLst/>
                          <a:latin typeface="Avenir LT Std 35 Light"/>
                        </a:rPr>
                        <a:t>DREETS </a:t>
                      </a:r>
                      <a:r>
                        <a:rPr lang="fr-FR" sz="1600" b="0" i="0" u="none" strike="noStrike" dirty="0" smtClean="0">
                          <a:solidFill>
                            <a:srgbClr val="2B4C9B"/>
                          </a:solidFill>
                          <a:effectLst/>
                          <a:latin typeface="Avenir LT Std 35 Light"/>
                        </a:rPr>
                        <a:t>– Oui sur les bassins et métiers prioritaires FTJ – pas d’activité partielle mais actions de formation</a:t>
                      </a:r>
                      <a:endParaRPr lang="fr-FR" sz="1600" b="0" i="0" u="none" strike="noStrike" dirty="0">
                        <a:solidFill>
                          <a:srgbClr val="2B4C9B"/>
                        </a:solidFill>
                        <a:effectLst/>
                        <a:latin typeface="Avenir LT Std 35 Light"/>
                      </a:endParaRPr>
                    </a:p>
                  </a:txBody>
                  <a:tcPr marL="7144" marR="7144" marT="9525" marB="0" anchor="ctr"/>
                </a:tc>
                <a:tc>
                  <a:txBody>
                    <a:bodyPr/>
                    <a:lstStyle/>
                    <a:p>
                      <a:pPr algn="ctr" rtl="0" fontAlgn="ctr"/>
                      <a:r>
                        <a:rPr lang="fr-FR" sz="1600" b="0" i="0" u="none" strike="noStrike" dirty="0">
                          <a:solidFill>
                            <a:srgbClr val="2B4C9B"/>
                          </a:solidFill>
                          <a:effectLst/>
                          <a:latin typeface="Avenir LT Std 35 Light"/>
                        </a:rPr>
                        <a:t>DREETS non car relève du </a:t>
                      </a:r>
                      <a:r>
                        <a:rPr lang="fr-FR" sz="1600" b="0" i="0" u="none" strike="noStrike" dirty="0" smtClean="0">
                          <a:solidFill>
                            <a:srgbClr val="2B4C9B"/>
                          </a:solidFill>
                          <a:effectLst/>
                          <a:latin typeface="Avenir LT Std 35 Light"/>
                        </a:rPr>
                        <a:t>PN national géré par la DGEFP via les OPCO et AT PRO</a:t>
                      </a:r>
                      <a:endParaRPr lang="fr-FR" sz="1600" b="0" i="0" u="none" strike="noStrike" dirty="0">
                        <a:solidFill>
                          <a:srgbClr val="2B4C9B"/>
                        </a:solidFill>
                        <a:effectLst/>
                        <a:latin typeface="Avenir LT Std 35 Light"/>
                      </a:endParaRPr>
                    </a:p>
                  </a:txBody>
                  <a:tcPr marL="7144" marR="7144" marT="9525" marB="0" anchor="ctr"/>
                </a:tc>
                <a:extLst>
                  <a:ext uri="{0D108BD9-81ED-4DB2-BD59-A6C34878D82A}">
                    <a16:rowId xmlns:a16="http://schemas.microsoft.com/office/drawing/2014/main" xmlns="" val="1090121162"/>
                  </a:ext>
                </a:extLst>
              </a:tr>
              <a:tr h="3641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1" i="0" u="none" strike="noStrike" kern="1200" baseline="0" dirty="0">
                          <a:solidFill>
                            <a:schemeClr val="dk1"/>
                          </a:solidFill>
                          <a:latin typeface="+mn-lt"/>
                          <a:ea typeface="+mn-ea"/>
                          <a:cs typeface="+mn-cs"/>
                        </a:rPr>
                        <a:t>Total : 1,07 Mds FRR exclusivement </a:t>
                      </a:r>
                    </a:p>
                  </a:txBody>
                  <a:tcPr marL="68580" marR="68580">
                    <a:solidFill>
                      <a:schemeClr val="accent2">
                        <a:lumMod val="20000"/>
                        <a:lumOff val="80000"/>
                      </a:schemeClr>
                    </a:solidFill>
                  </a:tcPr>
                </a:tc>
                <a:tc>
                  <a:txBody>
                    <a:bodyPr/>
                    <a:lstStyle/>
                    <a:p>
                      <a:pPr algn="ctr"/>
                      <a:endParaRPr lang="fr-FR" sz="1600" dirty="0"/>
                    </a:p>
                  </a:txBody>
                  <a:tcPr marL="68580" marR="68580" anchor="ctr">
                    <a:solidFill>
                      <a:schemeClr val="accent2">
                        <a:lumMod val="20000"/>
                        <a:lumOff val="80000"/>
                      </a:schemeClr>
                    </a:solidFill>
                  </a:tcPr>
                </a:tc>
                <a:tc>
                  <a:txBody>
                    <a:bodyPr/>
                    <a:lstStyle/>
                    <a:p>
                      <a:pPr algn="ctr"/>
                      <a:endParaRPr lang="fr-FR" sz="1600" dirty="0"/>
                    </a:p>
                  </a:txBody>
                  <a:tcPr marL="68580" marR="68580" anchor="ctr">
                    <a:solidFill>
                      <a:schemeClr val="accent2">
                        <a:lumMod val="20000"/>
                        <a:lumOff val="80000"/>
                      </a:schemeClr>
                    </a:solidFill>
                  </a:tcPr>
                </a:tc>
                <a:tc>
                  <a:txBody>
                    <a:bodyPr/>
                    <a:lstStyle/>
                    <a:p>
                      <a:pPr algn="ctr"/>
                      <a:endParaRPr lang="fr-FR" sz="1600" dirty="0"/>
                    </a:p>
                  </a:txBody>
                  <a:tcPr marL="68580" marR="68580" anchor="ctr">
                    <a:solidFill>
                      <a:schemeClr val="accent2">
                        <a:lumMod val="20000"/>
                        <a:lumOff val="80000"/>
                      </a:schemeClr>
                    </a:solidFill>
                  </a:tcPr>
                </a:tc>
                <a:tc>
                  <a:txBody>
                    <a:bodyPr/>
                    <a:lstStyle/>
                    <a:p>
                      <a:pPr algn="ctr"/>
                      <a:endParaRPr lang="fr-FR" sz="1600" dirty="0"/>
                    </a:p>
                  </a:txBody>
                  <a:tcPr marL="68580" marR="68580" anchor="ctr">
                    <a:solidFill>
                      <a:schemeClr val="accent2">
                        <a:lumMod val="20000"/>
                        <a:lumOff val="80000"/>
                      </a:schemeClr>
                    </a:solidFill>
                  </a:tcPr>
                </a:tc>
                <a:extLst>
                  <a:ext uri="{0D108BD9-81ED-4DB2-BD59-A6C34878D82A}">
                    <a16:rowId xmlns:a16="http://schemas.microsoft.com/office/drawing/2014/main" xmlns="" val="1311581645"/>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sz="1600" b="1" i="0" u="none" strike="noStrike" kern="1200" baseline="0" dirty="0">
                        <a:solidFill>
                          <a:schemeClr val="dk1"/>
                        </a:solidFill>
                        <a:latin typeface="+mn-lt"/>
                        <a:ea typeface="+mn-ea"/>
                        <a:cs typeface="+mn-cs"/>
                      </a:endParaRPr>
                    </a:p>
                  </a:txBody>
                  <a:tcPr marL="68580" marR="68580">
                    <a:solidFill>
                      <a:schemeClr val="bg1"/>
                    </a:solidFill>
                  </a:tcPr>
                </a:tc>
                <a:tc>
                  <a:txBody>
                    <a:bodyPr/>
                    <a:lstStyle/>
                    <a:p>
                      <a:pPr algn="ctr"/>
                      <a:endParaRPr lang="fr-FR" sz="1600" dirty="0"/>
                    </a:p>
                  </a:txBody>
                  <a:tcPr marL="68580" marR="68580" anchor="ctr">
                    <a:solidFill>
                      <a:schemeClr val="bg1"/>
                    </a:solidFill>
                  </a:tcPr>
                </a:tc>
                <a:tc>
                  <a:txBody>
                    <a:bodyPr/>
                    <a:lstStyle/>
                    <a:p>
                      <a:pPr algn="ctr"/>
                      <a:endParaRPr lang="fr-FR" sz="1600" dirty="0"/>
                    </a:p>
                  </a:txBody>
                  <a:tcPr marL="68580" marR="68580" anchor="ctr">
                    <a:solidFill>
                      <a:schemeClr val="bg1"/>
                    </a:solidFill>
                  </a:tcPr>
                </a:tc>
                <a:tc>
                  <a:txBody>
                    <a:bodyPr/>
                    <a:lstStyle/>
                    <a:p>
                      <a:pPr algn="ctr"/>
                      <a:endParaRPr lang="fr-FR" sz="1600" dirty="0"/>
                    </a:p>
                  </a:txBody>
                  <a:tcPr marL="68580" marR="68580" anchor="ctr">
                    <a:solidFill>
                      <a:schemeClr val="bg1"/>
                    </a:solidFill>
                  </a:tcPr>
                </a:tc>
                <a:tc>
                  <a:txBody>
                    <a:bodyPr/>
                    <a:lstStyle/>
                    <a:p>
                      <a:pPr algn="ctr"/>
                      <a:endParaRPr lang="fr-FR" sz="1600" dirty="0"/>
                    </a:p>
                  </a:txBody>
                  <a:tcPr marL="68580" marR="68580" anchor="ctr">
                    <a:solidFill>
                      <a:schemeClr val="bg1"/>
                    </a:solidFill>
                  </a:tcPr>
                </a:tc>
                <a:extLst>
                  <a:ext uri="{0D108BD9-81ED-4DB2-BD59-A6C34878D82A}">
                    <a16:rowId xmlns:a16="http://schemas.microsoft.com/office/drawing/2014/main" xmlns="" val="2953509742"/>
                  </a:ext>
                </a:extLst>
              </a:tr>
              <a:tr h="364122">
                <a:tc grid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800" b="1" i="0" u="none" strike="noStrike" kern="1200" baseline="0" dirty="0">
                          <a:solidFill>
                            <a:schemeClr val="lt1"/>
                          </a:solidFill>
                          <a:latin typeface="+mn-lt"/>
                          <a:ea typeface="+mn-ea"/>
                          <a:cs typeface="+mn-cs"/>
                        </a:rPr>
                        <a:t>Jeunes (1)</a:t>
                      </a:r>
                    </a:p>
                  </a:txBody>
                  <a:tcPr marL="68580" marR="68580">
                    <a:solidFill>
                      <a:schemeClr val="accent1"/>
                    </a:solidFill>
                  </a:tcPr>
                </a:tc>
                <a:tc hMerge="1">
                  <a:txBody>
                    <a:bodyPr/>
                    <a:lstStyle/>
                    <a:p>
                      <a:pPr algn="ctr"/>
                      <a:endParaRPr lang="fr-FR" dirty="0"/>
                    </a:p>
                  </a:txBody>
                  <a:tcPr>
                    <a:solidFill>
                      <a:schemeClr val="accent2">
                        <a:lumMod val="20000"/>
                        <a:lumOff val="80000"/>
                      </a:schemeClr>
                    </a:solidFill>
                  </a:tcPr>
                </a:tc>
                <a:tc hMerge="1">
                  <a:txBody>
                    <a:bodyPr/>
                    <a:lstStyle/>
                    <a:p>
                      <a:pPr algn="ctr"/>
                      <a:endParaRPr lang="fr-FR" dirty="0"/>
                    </a:p>
                  </a:txBody>
                  <a:tcPr>
                    <a:solidFill>
                      <a:schemeClr val="accent2">
                        <a:lumMod val="20000"/>
                        <a:lumOff val="80000"/>
                      </a:schemeClr>
                    </a:solidFill>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xmlns="" val="865583218"/>
                  </a:ext>
                </a:extLst>
              </a:tr>
              <a:tr h="364122">
                <a:tc>
                  <a:txBody>
                    <a:bodyPr/>
                    <a:lstStyle/>
                    <a:p>
                      <a:pPr algn="ctr"/>
                      <a:r>
                        <a:rPr lang="fr-FR" dirty="0"/>
                        <a:t>FRR (national) </a:t>
                      </a:r>
                    </a:p>
                  </a:txBody>
                  <a:tcPr marL="68580" marR="68580">
                    <a:solidFill>
                      <a:schemeClr val="tx2">
                        <a:lumMod val="20000"/>
                        <a:lumOff val="80000"/>
                      </a:schemeClr>
                    </a:solidFill>
                  </a:tcPr>
                </a:tc>
                <a:tc>
                  <a:txBody>
                    <a:bodyPr/>
                    <a:lstStyle/>
                    <a:p>
                      <a:pPr algn="ctr"/>
                      <a:r>
                        <a:rPr lang="fr-FR" dirty="0"/>
                        <a:t>REACT-EU </a:t>
                      </a:r>
                    </a:p>
                  </a:txBody>
                  <a:tcPr marL="68580" marR="68580">
                    <a:solidFill>
                      <a:schemeClr val="tx2">
                        <a:lumMod val="20000"/>
                        <a:lumOff val="80000"/>
                      </a:schemeClr>
                    </a:solidFill>
                  </a:tcPr>
                </a:tc>
                <a:tc>
                  <a:txBody>
                    <a:bodyPr/>
                    <a:lstStyle/>
                    <a:p>
                      <a:pPr algn="ctr"/>
                      <a:r>
                        <a:rPr lang="fr-FR" dirty="0"/>
                        <a:t>PO 21-27 </a:t>
                      </a:r>
                    </a:p>
                    <a:p>
                      <a:pPr algn="ctr"/>
                      <a:r>
                        <a:rPr lang="fr-FR" dirty="0"/>
                        <a:t>(REGION)</a:t>
                      </a:r>
                    </a:p>
                  </a:txBody>
                  <a:tcPr marL="68580" marR="68580">
                    <a:solidFill>
                      <a:schemeClr val="tx2">
                        <a:lumMod val="20000"/>
                        <a:lumOff val="80000"/>
                      </a:schemeClr>
                    </a:solidFill>
                  </a:tcPr>
                </a:tc>
                <a:tc>
                  <a:txBody>
                    <a:bodyPr/>
                    <a:lstStyle/>
                    <a:p>
                      <a:pPr algn="ctr"/>
                      <a:r>
                        <a:rPr lang="fr-FR" dirty="0"/>
                        <a:t>FTJ </a:t>
                      </a:r>
                    </a:p>
                  </a:txBody>
                  <a:tcPr marL="68580" marR="68580">
                    <a:solidFill>
                      <a:schemeClr val="tx2">
                        <a:lumMod val="20000"/>
                        <a:lumOff val="80000"/>
                      </a:schemeClr>
                    </a:solidFill>
                  </a:tcPr>
                </a:tc>
                <a:tc>
                  <a:txBody>
                    <a:bodyPr/>
                    <a:lstStyle/>
                    <a:p>
                      <a:pPr algn="ctr"/>
                      <a:r>
                        <a:rPr lang="fr-FR" sz="1600" dirty="0"/>
                        <a:t>PO 21-27 </a:t>
                      </a:r>
                    </a:p>
                    <a:p>
                      <a:pPr algn="ctr"/>
                      <a:r>
                        <a:rPr lang="fr-FR" sz="1600" dirty="0"/>
                        <a:t>(DREETS)</a:t>
                      </a:r>
                      <a:endParaRPr lang="fr-FR" dirty="0"/>
                    </a:p>
                  </a:txBody>
                  <a:tcPr marL="68580" marR="68580" anchor="ctr">
                    <a:solidFill>
                      <a:schemeClr val="tx2">
                        <a:lumMod val="20000"/>
                        <a:lumOff val="80000"/>
                      </a:schemeClr>
                    </a:solidFill>
                  </a:tcPr>
                </a:tc>
                <a:extLst>
                  <a:ext uri="{0D108BD9-81ED-4DB2-BD59-A6C34878D82A}">
                    <a16:rowId xmlns:a16="http://schemas.microsoft.com/office/drawing/2014/main" xmlns="" val="1593134880"/>
                  </a:ext>
                </a:extLst>
              </a:tr>
              <a:tr h="3641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i="0" u="none" strike="noStrike" kern="1200" baseline="0" dirty="0">
                          <a:solidFill>
                            <a:schemeClr val="dk1"/>
                          </a:solidFill>
                          <a:latin typeface="+mn-lt"/>
                          <a:ea typeface="+mn-ea"/>
                          <a:cs typeface="+mn-cs"/>
                        </a:rPr>
                        <a:t>Aide en apprentissage et en contrat de professionnalisation, service civique</a:t>
                      </a:r>
                    </a:p>
                  </a:txBody>
                  <a:tcPr marL="68580" marR="68580">
                    <a:solidFill>
                      <a:schemeClr val="accent1">
                        <a:lumMod val="20000"/>
                        <a:lumOff val="80000"/>
                      </a:schemeClr>
                    </a:solidFill>
                  </a:tcPr>
                </a:tc>
                <a:tc>
                  <a:txBody>
                    <a:bodyPr/>
                    <a:lstStyle/>
                    <a:p>
                      <a:pPr algn="ctr"/>
                      <a:r>
                        <a:rPr lang="fr-FR" sz="1600" dirty="0"/>
                        <a:t>NON </a:t>
                      </a:r>
                    </a:p>
                  </a:txBody>
                  <a:tcPr marL="68580" marR="68580" anchor="ctr">
                    <a:solidFill>
                      <a:schemeClr val="accent1">
                        <a:lumMod val="20000"/>
                        <a:lumOff val="80000"/>
                      </a:schemeClr>
                    </a:solidFill>
                  </a:tcPr>
                </a:tc>
                <a:tc>
                  <a:txBody>
                    <a:bodyPr/>
                    <a:lstStyle/>
                    <a:p>
                      <a:pPr algn="ctr"/>
                      <a:r>
                        <a:rPr lang="fr-FR" sz="1600" dirty="0"/>
                        <a:t>NON</a:t>
                      </a:r>
                    </a:p>
                  </a:txBody>
                  <a:tcPr marL="68580" marR="68580" anchor="ctr">
                    <a:solidFill>
                      <a:schemeClr val="accent1">
                        <a:lumMod val="20000"/>
                        <a:lumOff val="80000"/>
                      </a:schemeClr>
                    </a:solidFill>
                  </a:tcPr>
                </a:tc>
                <a:tc>
                  <a:txBody>
                    <a:bodyPr/>
                    <a:lstStyle/>
                    <a:p>
                      <a:pPr algn="ctr" rtl="0" fontAlgn="ctr"/>
                      <a:r>
                        <a:rPr lang="fr-FR" sz="1600" b="0" i="0" u="none" strike="noStrike" dirty="0">
                          <a:solidFill>
                            <a:srgbClr val="2B4C9B"/>
                          </a:solidFill>
                          <a:effectLst/>
                          <a:latin typeface="Avenir LT Std 35 Light"/>
                        </a:rPr>
                        <a:t>NON pas de financement d'aide à l'embauche au titre du </a:t>
                      </a:r>
                      <a:r>
                        <a:rPr lang="fr-FR" sz="1600" b="0" i="0" u="none" strike="noStrike" dirty="0" smtClean="0">
                          <a:solidFill>
                            <a:srgbClr val="2B4C9B"/>
                          </a:solidFill>
                          <a:effectLst/>
                          <a:latin typeface="Avenir LT Std 35 Light"/>
                        </a:rPr>
                        <a:t>FTJ mais appui à l’accès à l’apprentissage - complémentaire</a:t>
                      </a:r>
                      <a:endParaRPr lang="fr-FR" sz="1600" b="0" i="0" u="none" strike="noStrike" dirty="0">
                        <a:solidFill>
                          <a:srgbClr val="2B4C9B"/>
                        </a:solidFill>
                        <a:effectLst/>
                        <a:latin typeface="Avenir LT Std 35 Light"/>
                      </a:endParaRPr>
                    </a:p>
                  </a:txBody>
                  <a:tcPr marL="7144" marR="7144" marT="9525" marB="0" anchor="ctr">
                    <a:solidFill>
                      <a:schemeClr val="accent1">
                        <a:lumMod val="20000"/>
                        <a:lumOff val="80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600" b="0" i="0" u="none" strike="noStrike" dirty="0">
                          <a:solidFill>
                            <a:srgbClr val="2B4C9B"/>
                          </a:solidFill>
                          <a:effectLst/>
                          <a:latin typeface="Avenir LT Std 35 Light"/>
                        </a:rPr>
                        <a:t>NON pas de financement d'aide à l'embauche au titre du FSE et FSE </a:t>
                      </a:r>
                      <a:r>
                        <a:rPr lang="fr-FR" sz="1600" b="0" i="0" u="none" strike="noStrike" dirty="0" smtClean="0">
                          <a:solidFill>
                            <a:srgbClr val="2B4C9B"/>
                          </a:solidFill>
                          <a:effectLst/>
                          <a:latin typeface="Avenir LT Std 35 Light"/>
                        </a:rPr>
                        <a:t>+ </a:t>
                      </a:r>
                      <a:r>
                        <a:rPr lang="fr-FR" sz="1600" b="0" i="0" u="none" strike="noStrike" dirty="0" smtClean="0">
                          <a:solidFill>
                            <a:srgbClr val="2B4C9B"/>
                          </a:solidFill>
                          <a:effectLst/>
                          <a:latin typeface="+mn-lt"/>
                        </a:rPr>
                        <a:t>mais appui à l’accès à l’apprentissage - complémentaire</a:t>
                      </a:r>
                    </a:p>
                    <a:p>
                      <a:pPr algn="ctr" rtl="0" fontAlgn="ctr"/>
                      <a:endParaRPr lang="fr-FR" sz="1600" b="0" i="0" u="none" strike="noStrike" dirty="0">
                        <a:solidFill>
                          <a:srgbClr val="2B4C9B"/>
                        </a:solidFill>
                        <a:effectLst/>
                        <a:latin typeface="Avenir LT Std 35 Light"/>
                      </a:endParaRPr>
                    </a:p>
                  </a:txBody>
                  <a:tcPr marL="7144" marR="7144" marT="9525" marB="0" anchor="ctr">
                    <a:solidFill>
                      <a:schemeClr val="accent1">
                        <a:lumMod val="20000"/>
                        <a:lumOff val="80000"/>
                      </a:schemeClr>
                    </a:solidFill>
                  </a:tcPr>
                </a:tc>
                <a:extLst>
                  <a:ext uri="{0D108BD9-81ED-4DB2-BD59-A6C34878D82A}">
                    <a16:rowId xmlns:a16="http://schemas.microsoft.com/office/drawing/2014/main" xmlns="" val="664628613"/>
                  </a:ext>
                </a:extLst>
              </a:tr>
              <a:tr h="3641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i="0" u="none" strike="noStrike" kern="1200" baseline="0" dirty="0">
                          <a:solidFill>
                            <a:schemeClr val="dk1"/>
                          </a:solidFill>
                          <a:latin typeface="+mn-lt"/>
                          <a:ea typeface="+mn-ea"/>
                          <a:cs typeface="+mn-cs"/>
                        </a:rPr>
                        <a:t>Prime à l'embauche (jeunes -26 ans)</a:t>
                      </a:r>
                    </a:p>
                  </a:txBody>
                  <a:tcPr marL="68580" marR="68580">
                    <a:solidFill>
                      <a:schemeClr val="accent1">
                        <a:lumMod val="20000"/>
                        <a:lumOff val="80000"/>
                      </a:schemeClr>
                    </a:solidFill>
                  </a:tcPr>
                </a:tc>
                <a:tc>
                  <a:txBody>
                    <a:bodyPr/>
                    <a:lstStyle/>
                    <a:p>
                      <a:pPr algn="ctr"/>
                      <a:r>
                        <a:rPr lang="fr-FR" sz="1600" dirty="0"/>
                        <a:t>NON </a:t>
                      </a:r>
                    </a:p>
                  </a:txBody>
                  <a:tcPr marL="68580" marR="68580" anchor="ctr">
                    <a:solidFill>
                      <a:schemeClr val="accent1">
                        <a:lumMod val="20000"/>
                        <a:lumOff val="80000"/>
                      </a:schemeClr>
                    </a:solidFill>
                  </a:tcPr>
                </a:tc>
                <a:tc>
                  <a:txBody>
                    <a:bodyPr/>
                    <a:lstStyle/>
                    <a:p>
                      <a:pPr algn="ctr"/>
                      <a:r>
                        <a:rPr lang="fr-FR" sz="1600" dirty="0"/>
                        <a:t>NON</a:t>
                      </a:r>
                    </a:p>
                  </a:txBody>
                  <a:tcPr marL="68580" marR="68580" anchor="ctr">
                    <a:solidFill>
                      <a:schemeClr val="accent1">
                        <a:lumMod val="20000"/>
                        <a:lumOff val="80000"/>
                      </a:schemeClr>
                    </a:solidFill>
                  </a:tcPr>
                </a:tc>
                <a:tc>
                  <a:txBody>
                    <a:bodyPr/>
                    <a:lstStyle/>
                    <a:p>
                      <a:pPr algn="ctr"/>
                      <a:r>
                        <a:rPr lang="fr-FR" sz="1600" dirty="0"/>
                        <a:t>NON</a:t>
                      </a:r>
                    </a:p>
                  </a:txBody>
                  <a:tcPr marL="68580" marR="68580" anchor="ct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kern="1200" dirty="0" smtClean="0">
                          <a:solidFill>
                            <a:schemeClr val="dk1"/>
                          </a:solidFill>
                          <a:latin typeface="+mn-lt"/>
                          <a:ea typeface="+mn-ea"/>
                          <a:cs typeface="+mn-cs"/>
                        </a:rPr>
                        <a:t>NON</a:t>
                      </a:r>
                      <a:endParaRPr lang="fr-FR" sz="1600" kern="1200" dirty="0">
                        <a:solidFill>
                          <a:schemeClr val="dk1"/>
                        </a:solidFill>
                        <a:latin typeface="+mn-lt"/>
                        <a:ea typeface="+mn-ea"/>
                        <a:cs typeface="+mn-cs"/>
                      </a:endParaRPr>
                    </a:p>
                  </a:txBody>
                  <a:tcPr marL="68580" marR="68580" anchor="ctr">
                    <a:solidFill>
                      <a:schemeClr val="accent1">
                        <a:lumMod val="20000"/>
                        <a:lumOff val="80000"/>
                      </a:schemeClr>
                    </a:solidFill>
                  </a:tcPr>
                </a:tc>
                <a:extLst>
                  <a:ext uri="{0D108BD9-81ED-4DB2-BD59-A6C34878D82A}">
                    <a16:rowId xmlns:a16="http://schemas.microsoft.com/office/drawing/2014/main" xmlns="" val="1675904761"/>
                  </a:ext>
                </a:extLst>
              </a:tr>
            </a:tbl>
          </a:graphicData>
        </a:graphic>
      </p:graphicFrame>
      <p:sp>
        <p:nvSpPr>
          <p:cNvPr id="4" name="Espace réservé du numéro de diapositive 3">
            <a:extLst>
              <a:ext uri="{FF2B5EF4-FFF2-40B4-BE49-F238E27FC236}">
                <a16:creationId xmlns:a16="http://schemas.microsoft.com/office/drawing/2014/main" xmlns="" id="{FD89D3B6-2A04-49F4-A83B-B55BF38A4B02}"/>
              </a:ext>
            </a:extLst>
          </p:cNvPr>
          <p:cNvSpPr>
            <a:spLocks noGrp="1"/>
          </p:cNvSpPr>
          <p:nvPr>
            <p:ph type="sldNum" sz="quarter" idx="12"/>
          </p:nvPr>
        </p:nvSpPr>
        <p:spPr/>
        <p:txBody>
          <a:bodyPr/>
          <a:lstStyle/>
          <a:p>
            <a:fld id="{4DF1CC94-EAC1-44E6-91F1-A0427D97D274}" type="slidenum">
              <a:rPr lang="fr-FR" smtClean="0"/>
              <a:t>90</a:t>
            </a:fld>
            <a:endParaRPr lang="fr-FR" dirty="0"/>
          </a:p>
        </p:txBody>
      </p:sp>
    </p:spTree>
    <p:extLst>
      <p:ext uri="{BB962C8B-B14F-4D97-AF65-F5344CB8AC3E}">
        <p14:creationId xmlns:p14="http://schemas.microsoft.com/office/powerpoint/2010/main" val="138653877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58B5484-2B9D-4AB2-8DFE-4AEAB6192BF4}"/>
              </a:ext>
            </a:extLst>
          </p:cNvPr>
          <p:cNvSpPr>
            <a:spLocks noGrp="1"/>
          </p:cNvSpPr>
          <p:nvPr>
            <p:ph type="title"/>
          </p:nvPr>
        </p:nvSpPr>
        <p:spPr>
          <a:xfrm>
            <a:off x="628650" y="234635"/>
            <a:ext cx="7886700" cy="1325563"/>
          </a:xfrm>
        </p:spPr>
        <p:txBody>
          <a:bodyPr>
            <a:normAutofit/>
          </a:bodyPr>
          <a:lstStyle/>
          <a:p>
            <a:r>
              <a:rPr lang="fr-FR" sz="2800" b="1" spc="-50" dirty="0">
                <a:solidFill>
                  <a:srgbClr val="009999"/>
                </a:solidFill>
              </a:rPr>
              <a:t>Risques de recoupement </a:t>
            </a:r>
            <a:r>
              <a:rPr lang="fr-FR" sz="2800" b="1" spc="-50" dirty="0" smtClean="0">
                <a:solidFill>
                  <a:srgbClr val="009999"/>
                </a:solidFill>
              </a:rPr>
              <a:t>2/2:  </a:t>
            </a:r>
            <a:r>
              <a:rPr lang="fr-FR" sz="2800" b="1" spc="-50" dirty="0">
                <a:solidFill>
                  <a:srgbClr val="009999"/>
                </a:solidFill>
              </a:rPr>
              <a:t/>
            </a:r>
            <a:br>
              <a:rPr lang="fr-FR" sz="2800" b="1" spc="-50" dirty="0">
                <a:solidFill>
                  <a:srgbClr val="009999"/>
                </a:solidFill>
              </a:rPr>
            </a:br>
            <a:endParaRPr lang="fr-FR" sz="2800" b="1" spc="-50" dirty="0">
              <a:solidFill>
                <a:srgbClr val="009999"/>
              </a:solidFill>
            </a:endParaRPr>
          </a:p>
        </p:txBody>
      </p:sp>
      <p:graphicFrame>
        <p:nvGraphicFramePr>
          <p:cNvPr id="5" name="Tableau 5">
            <a:extLst>
              <a:ext uri="{FF2B5EF4-FFF2-40B4-BE49-F238E27FC236}">
                <a16:creationId xmlns:a16="http://schemas.microsoft.com/office/drawing/2014/main" xmlns="" id="{3D4A04C1-A064-4AFA-B103-8C299C4D6932}"/>
              </a:ext>
            </a:extLst>
          </p:cNvPr>
          <p:cNvGraphicFramePr>
            <a:graphicFrameLocks noGrp="1"/>
          </p:cNvGraphicFramePr>
          <p:nvPr>
            <p:ph idx="1"/>
            <p:extLst>
              <p:ext uri="{D42A27DB-BD31-4B8C-83A1-F6EECF244321}">
                <p14:modId xmlns:p14="http://schemas.microsoft.com/office/powerpoint/2010/main" val="3013458640"/>
              </p:ext>
            </p:extLst>
          </p:nvPr>
        </p:nvGraphicFramePr>
        <p:xfrm>
          <a:off x="311728" y="1452881"/>
          <a:ext cx="8520545" cy="7028180"/>
        </p:xfrm>
        <a:graphic>
          <a:graphicData uri="http://schemas.openxmlformats.org/drawingml/2006/table">
            <a:tbl>
              <a:tblPr firstRow="1" bandRow="1">
                <a:tableStyleId>{5C22544A-7EE6-4342-B048-85BDC9FD1C3A}</a:tableStyleId>
              </a:tblPr>
              <a:tblGrid>
                <a:gridCol w="3747221">
                  <a:extLst>
                    <a:ext uri="{9D8B030D-6E8A-4147-A177-3AD203B41FA5}">
                      <a16:colId xmlns:a16="http://schemas.microsoft.com/office/drawing/2014/main" xmlns="" val="2700938860"/>
                    </a:ext>
                  </a:extLst>
                </a:gridCol>
                <a:gridCol w="761505">
                  <a:extLst>
                    <a:ext uri="{9D8B030D-6E8A-4147-A177-3AD203B41FA5}">
                      <a16:colId xmlns:a16="http://schemas.microsoft.com/office/drawing/2014/main" xmlns="" val="4244773191"/>
                    </a:ext>
                  </a:extLst>
                </a:gridCol>
                <a:gridCol w="1521429">
                  <a:extLst>
                    <a:ext uri="{9D8B030D-6E8A-4147-A177-3AD203B41FA5}">
                      <a16:colId xmlns:a16="http://schemas.microsoft.com/office/drawing/2014/main" xmlns="" val="4097056817"/>
                    </a:ext>
                  </a:extLst>
                </a:gridCol>
                <a:gridCol w="1216058">
                  <a:extLst>
                    <a:ext uri="{9D8B030D-6E8A-4147-A177-3AD203B41FA5}">
                      <a16:colId xmlns:a16="http://schemas.microsoft.com/office/drawing/2014/main" xmlns="" val="1564085376"/>
                    </a:ext>
                  </a:extLst>
                </a:gridCol>
                <a:gridCol w="1274332">
                  <a:extLst>
                    <a:ext uri="{9D8B030D-6E8A-4147-A177-3AD203B41FA5}">
                      <a16:colId xmlns:a16="http://schemas.microsoft.com/office/drawing/2014/main" xmlns="" val="3657119055"/>
                    </a:ext>
                  </a:extLst>
                </a:gridCol>
              </a:tblGrid>
              <a:tr h="370840">
                <a:tc grid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800" b="1" i="0" u="none" strike="noStrike" kern="1200" baseline="0" dirty="0">
                          <a:solidFill>
                            <a:schemeClr val="lt1"/>
                          </a:solidFill>
                          <a:latin typeface="+mn-lt"/>
                          <a:ea typeface="+mn-ea"/>
                          <a:cs typeface="+mn-cs"/>
                        </a:rPr>
                        <a:t>Jeunes (2)</a:t>
                      </a:r>
                      <a:endParaRPr lang="fr-FR" sz="1800" b="0" i="0" u="none" strike="noStrike" kern="1200" baseline="0" dirty="0">
                        <a:solidFill>
                          <a:schemeClr val="lt1"/>
                        </a:solidFill>
                        <a:latin typeface="+mn-lt"/>
                        <a:ea typeface="+mn-ea"/>
                        <a:cs typeface="+mn-cs"/>
                      </a:endParaRPr>
                    </a:p>
                  </a:txBody>
                  <a:tcPr marL="68580" marR="68580"/>
                </a:tc>
                <a:tc hMerge="1">
                  <a:txBody>
                    <a:bodyPr/>
                    <a:lstStyle/>
                    <a:p>
                      <a:pPr algn="ctr"/>
                      <a:endParaRPr lang="fr-FR" dirty="0"/>
                    </a:p>
                  </a:txBody>
                  <a:tcPr/>
                </a:tc>
                <a:tc hMerge="1">
                  <a:txBody>
                    <a:bodyPr/>
                    <a:lstStyle/>
                    <a:p>
                      <a:pPr algn="ctr"/>
                      <a:endParaRPr lang="fr-FR" dirty="0"/>
                    </a:p>
                  </a:txBody>
                  <a:tcPr/>
                </a:tc>
                <a:tc hMerge="1">
                  <a:txBody>
                    <a:bodyPr/>
                    <a:lstStyle/>
                    <a:p>
                      <a:pPr algn="ctr"/>
                      <a:endParaRPr lang="fr-FR"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0" i="0" u="none" strike="noStrike" kern="1200" baseline="0" dirty="0">
                        <a:solidFill>
                          <a:schemeClr val="lt1"/>
                        </a:solidFill>
                        <a:latin typeface="+mn-lt"/>
                        <a:ea typeface="+mn-ea"/>
                        <a:cs typeface="+mn-cs"/>
                      </a:endParaRPr>
                    </a:p>
                  </a:txBody>
                  <a:tcPr/>
                </a:tc>
                <a:extLst>
                  <a:ext uri="{0D108BD9-81ED-4DB2-BD59-A6C34878D82A}">
                    <a16:rowId xmlns:a16="http://schemas.microsoft.com/office/drawing/2014/main" xmlns="" val="179044162"/>
                  </a:ext>
                </a:extLst>
              </a:tr>
              <a:tr h="370840">
                <a:tc>
                  <a:txBody>
                    <a:bodyPr/>
                    <a:lstStyle/>
                    <a:p>
                      <a:pPr algn="ctr"/>
                      <a:r>
                        <a:rPr lang="fr-FR" dirty="0"/>
                        <a:t>FRR (national) </a:t>
                      </a:r>
                    </a:p>
                  </a:txBody>
                  <a:tcPr marL="68580" marR="68580"/>
                </a:tc>
                <a:tc>
                  <a:txBody>
                    <a:bodyPr/>
                    <a:lstStyle/>
                    <a:p>
                      <a:pPr algn="ctr"/>
                      <a:r>
                        <a:rPr lang="fr-FR" dirty="0"/>
                        <a:t>REACT-EU </a:t>
                      </a:r>
                    </a:p>
                  </a:txBody>
                  <a:tcPr marL="68580" marR="68580"/>
                </a:tc>
                <a:tc>
                  <a:txBody>
                    <a:bodyPr/>
                    <a:lstStyle/>
                    <a:p>
                      <a:pPr algn="ctr"/>
                      <a:r>
                        <a:rPr lang="fr-FR" dirty="0"/>
                        <a:t>PO 21-27</a:t>
                      </a:r>
                    </a:p>
                    <a:p>
                      <a:pPr algn="ctr"/>
                      <a:r>
                        <a:rPr lang="fr-FR" dirty="0"/>
                        <a:t>(REGION)</a:t>
                      </a:r>
                    </a:p>
                  </a:txBody>
                  <a:tcPr marL="68580" marR="68580"/>
                </a:tc>
                <a:tc>
                  <a:txBody>
                    <a:bodyPr/>
                    <a:lstStyle/>
                    <a:p>
                      <a:pPr algn="ctr"/>
                      <a:r>
                        <a:rPr lang="fr-FR" dirty="0"/>
                        <a:t>FTJ </a:t>
                      </a:r>
                    </a:p>
                  </a:txBody>
                  <a:tcPr marL="68580" marR="6858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t>PO 21-27 (DREETS)</a:t>
                      </a:r>
                    </a:p>
                  </a:txBody>
                  <a:tcPr marL="68580" marR="68580"/>
                </a:tc>
                <a:extLst>
                  <a:ext uri="{0D108BD9-81ED-4DB2-BD59-A6C34878D82A}">
                    <a16:rowId xmlns:a16="http://schemas.microsoft.com/office/drawing/2014/main" xmlns="" val="124935138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i="0" u="none" strike="noStrike" kern="1200" baseline="0" dirty="0">
                          <a:solidFill>
                            <a:schemeClr val="dk1"/>
                          </a:solidFill>
                          <a:latin typeface="+mn-lt"/>
                          <a:ea typeface="+mn-ea"/>
                          <a:cs typeface="+mn-cs"/>
                        </a:rPr>
                        <a:t>Formation sur les métiers d'avenir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i="0" u="none" strike="noStrike" kern="1200" baseline="0" dirty="0">
                          <a:solidFill>
                            <a:schemeClr val="dk1"/>
                          </a:solidFill>
                          <a:latin typeface="+mn-lt"/>
                          <a:ea typeface="+mn-ea"/>
                          <a:cs typeface="+mn-cs"/>
                        </a:rPr>
                        <a:t>(Parcours personnalisés pour les jeunes de 16 à 18 ans ne respectant pas l’obligation de formation / prêts étudiants / Création de places pour la poursuite d’études des jeunes bacheliers / Plan Jeunes : poursuite d'études des néo-bacheliers)</a:t>
                      </a:r>
                    </a:p>
                  </a:txBody>
                  <a:tcPr marL="68580" marR="68580"/>
                </a:tc>
                <a:tc>
                  <a:txBody>
                    <a:bodyPr/>
                    <a:lstStyle/>
                    <a:p>
                      <a:pPr algn="ctr"/>
                      <a:r>
                        <a:rPr lang="fr-FR" sz="1600" dirty="0"/>
                        <a:t>NON </a:t>
                      </a:r>
                    </a:p>
                  </a:txBody>
                  <a:tcPr marL="68580" marR="68580" anchor="ctr"/>
                </a:tc>
                <a:tc>
                  <a:txBody>
                    <a:bodyPr/>
                    <a:lstStyle/>
                    <a:p>
                      <a:pPr algn="ctr"/>
                      <a:r>
                        <a:rPr lang="fr-FR" sz="1600" dirty="0"/>
                        <a:t>OUI (formation)</a:t>
                      </a:r>
                      <a:endParaRPr lang="fr-FR" sz="1600" b="1" dirty="0"/>
                    </a:p>
                  </a:txBody>
                  <a:tcPr marL="68580" marR="68580" anchor="ctr"/>
                </a:tc>
                <a:tc>
                  <a:txBody>
                    <a:bodyPr/>
                    <a:lstStyle/>
                    <a:p>
                      <a:pPr algn="ctr" rtl="0" fontAlgn="ctr"/>
                      <a:r>
                        <a:rPr lang="fr-FR" sz="1600" b="0" i="0" u="none" strike="noStrike" dirty="0">
                          <a:solidFill>
                            <a:srgbClr val="2B4C9B"/>
                          </a:solidFill>
                          <a:effectLst/>
                          <a:latin typeface="Avenir LT Std 35 Light"/>
                        </a:rPr>
                        <a:t>Oui DREETS BDR et métiers liés à </a:t>
                      </a:r>
                      <a:r>
                        <a:rPr lang="fr-FR" sz="1600" b="0" i="0" u="none" strike="noStrike" dirty="0" smtClean="0">
                          <a:solidFill>
                            <a:srgbClr val="2B4C9B"/>
                          </a:solidFill>
                          <a:effectLst/>
                          <a:latin typeface="Avenir LT Std 35 Light"/>
                        </a:rPr>
                        <a:t>l'environnement – par dérogation</a:t>
                      </a:r>
                      <a:endParaRPr lang="fr-FR" sz="1600" b="0" i="0" u="none" strike="noStrike" dirty="0">
                        <a:solidFill>
                          <a:srgbClr val="2B4C9B"/>
                        </a:solidFill>
                        <a:effectLst/>
                        <a:latin typeface="Avenir LT Std 35 Light"/>
                      </a:endParaRPr>
                    </a:p>
                  </a:txBody>
                  <a:tcPr marL="7144" marR="7144" marT="9525" marB="0" anchor="ctr"/>
                </a:tc>
                <a:tc>
                  <a:txBody>
                    <a:bodyPr/>
                    <a:lstStyle/>
                    <a:p>
                      <a:pPr algn="ctr" rtl="0" fontAlgn="ctr"/>
                      <a:r>
                        <a:rPr lang="fr-FR" sz="1600" b="0" i="0" u="none" strike="noStrike" dirty="0">
                          <a:solidFill>
                            <a:srgbClr val="2B4C9B"/>
                          </a:solidFill>
                          <a:effectLst/>
                          <a:latin typeface="Avenir LT Std 35 Light"/>
                        </a:rPr>
                        <a:t>DREETS </a:t>
                      </a:r>
                      <a:r>
                        <a:rPr lang="fr-FR" sz="1600" b="0" i="0" u="sng" strike="noStrike" dirty="0" smtClean="0">
                          <a:solidFill>
                            <a:srgbClr val="2B4C9B"/>
                          </a:solidFill>
                          <a:effectLst/>
                          <a:latin typeface="Avenir LT Std 35 Light"/>
                        </a:rPr>
                        <a:t>Pas de volet formation </a:t>
                      </a:r>
                      <a:r>
                        <a:rPr lang="fr-FR" sz="1600" b="0" i="0" u="none" strike="noStrike" dirty="0" smtClean="0">
                          <a:solidFill>
                            <a:srgbClr val="2B4C9B"/>
                          </a:solidFill>
                          <a:effectLst/>
                          <a:latin typeface="Avenir LT Std 35 Light"/>
                        </a:rPr>
                        <a:t>des DE </a:t>
                      </a:r>
                    </a:p>
                    <a:p>
                      <a:pPr algn="ctr" rtl="0" fontAlgn="ctr"/>
                      <a:r>
                        <a:rPr lang="fr-FR" sz="1600" b="0" i="0" u="none" strike="noStrike" dirty="0" smtClean="0">
                          <a:solidFill>
                            <a:srgbClr val="2B4C9B"/>
                          </a:solidFill>
                          <a:effectLst/>
                          <a:latin typeface="Avenir LT Std 35 Light"/>
                        </a:rPr>
                        <a:t>Parcours personnalisés: oui – à préciser dans les AAP</a:t>
                      </a:r>
                      <a:endParaRPr lang="fr-FR" sz="1600" b="0" i="0" u="none" strike="noStrike" dirty="0">
                        <a:solidFill>
                          <a:srgbClr val="2B4C9B"/>
                        </a:solidFill>
                        <a:effectLst/>
                        <a:latin typeface="Avenir LT Std 35 Light"/>
                      </a:endParaRPr>
                    </a:p>
                  </a:txBody>
                  <a:tcPr marL="7144" marR="7144" marT="9525" marB="0" anchor="ctr"/>
                </a:tc>
                <a:extLst>
                  <a:ext uri="{0D108BD9-81ED-4DB2-BD59-A6C34878D82A}">
                    <a16:rowId xmlns:a16="http://schemas.microsoft.com/office/drawing/2014/main" xmlns="" val="187864976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i="0" u="none" strike="noStrike" kern="1200" baseline="0" dirty="0">
                          <a:solidFill>
                            <a:schemeClr val="dk1"/>
                          </a:solidFill>
                          <a:latin typeface="+mn-lt"/>
                          <a:ea typeface="+mn-ea"/>
                          <a:cs typeface="+mn-cs"/>
                        </a:rPr>
                        <a:t>Accompagnement et insertion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i="0" u="none" strike="noStrike" kern="1200" baseline="0" dirty="0">
                          <a:solidFill>
                            <a:schemeClr val="dk1"/>
                          </a:solidFill>
                          <a:latin typeface="+mn-lt"/>
                          <a:ea typeface="+mn-ea"/>
                          <a:cs typeface="+mn-cs"/>
                        </a:rPr>
                        <a:t>(Accompagnement des jeunes par l’emploi par les missions locales / Contrats aidés pour les jeunes / Création d’emplois pour les jeunes dans le sport)</a:t>
                      </a:r>
                    </a:p>
                  </a:txBody>
                  <a:tcPr marL="68580" marR="68580"/>
                </a:tc>
                <a:tc>
                  <a:txBody>
                    <a:bodyPr/>
                    <a:lstStyle/>
                    <a:p>
                      <a:pPr algn="ctr"/>
                      <a:r>
                        <a:rPr lang="fr-FR" sz="1600" dirty="0"/>
                        <a:t>NON </a:t>
                      </a:r>
                    </a:p>
                  </a:txBody>
                  <a:tcPr marL="68580" marR="68580" anchor="ctr"/>
                </a:tc>
                <a:tc>
                  <a:txBody>
                    <a:bodyPr/>
                    <a:lstStyle/>
                    <a:p>
                      <a:pPr algn="ctr"/>
                      <a:r>
                        <a:rPr lang="fr-FR" sz="1600" dirty="0"/>
                        <a:t>OUI (formation)</a:t>
                      </a:r>
                      <a:endParaRPr lang="fr-FR" sz="1600" b="1" dirty="0"/>
                    </a:p>
                  </a:txBody>
                  <a:tcPr marL="68580" marR="68580" anchor="ctr"/>
                </a:tc>
                <a:tc>
                  <a:txBody>
                    <a:bodyPr/>
                    <a:lstStyle/>
                    <a:p>
                      <a:pPr algn="ctr" rtl="0" fontAlgn="ctr"/>
                      <a:r>
                        <a:rPr lang="fr-FR" sz="1600" b="0" i="0" u="none" strike="noStrike" dirty="0">
                          <a:solidFill>
                            <a:srgbClr val="2B4C9B"/>
                          </a:solidFill>
                          <a:effectLst/>
                          <a:latin typeface="Avenir LT Std 35 Light"/>
                        </a:rPr>
                        <a:t>Oui DREETS BDR et métiers liés à l'environnement</a:t>
                      </a:r>
                    </a:p>
                  </a:txBody>
                  <a:tcPr marL="7144" marR="7144" marT="9525"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600" b="0" i="0" u="none" strike="noStrike" dirty="0">
                          <a:solidFill>
                            <a:srgbClr val="2B4C9B"/>
                          </a:solidFill>
                          <a:effectLst/>
                          <a:latin typeface="Avenir LT Std 35 Light"/>
                        </a:rPr>
                        <a:t>DREETS région entière hors métiers verts ou </a:t>
                      </a:r>
                      <a:r>
                        <a:rPr lang="fr-FR" sz="1600" b="0" i="0" u="none" strike="noStrike" dirty="0" smtClean="0">
                          <a:solidFill>
                            <a:srgbClr val="2B4C9B"/>
                          </a:solidFill>
                          <a:effectLst/>
                          <a:latin typeface="Avenir LT Std 35 Light"/>
                        </a:rPr>
                        <a:t>verdissants- </a:t>
                      </a:r>
                      <a:r>
                        <a:rPr lang="fr-FR" sz="1600" b="0" i="0" u="none" strike="noStrike" dirty="0" smtClean="0">
                          <a:solidFill>
                            <a:srgbClr val="2B4C9B"/>
                          </a:solidFill>
                          <a:effectLst/>
                          <a:latin typeface="+mn-lt"/>
                        </a:rPr>
                        <a:t>à préciser dans les AAP</a:t>
                      </a:r>
                    </a:p>
                    <a:p>
                      <a:pPr algn="ctr" rtl="0" fontAlgn="ctr"/>
                      <a:endParaRPr lang="fr-FR" sz="1600" b="0" i="0" u="none" strike="noStrike" dirty="0">
                        <a:solidFill>
                          <a:srgbClr val="2B4C9B"/>
                        </a:solidFill>
                        <a:effectLst/>
                        <a:latin typeface="Avenir LT Std 35 Light"/>
                      </a:endParaRPr>
                    </a:p>
                  </a:txBody>
                  <a:tcPr marL="7144" marR="7144" marT="9525" marB="0" anchor="ctr"/>
                </a:tc>
                <a:extLst>
                  <a:ext uri="{0D108BD9-81ED-4DB2-BD59-A6C34878D82A}">
                    <a16:rowId xmlns:a16="http://schemas.microsoft.com/office/drawing/2014/main" xmlns="" val="106532487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i="0" u="none" strike="noStrike" kern="1200" baseline="0" dirty="0">
                          <a:solidFill>
                            <a:schemeClr val="dk1"/>
                          </a:solidFill>
                          <a:latin typeface="+mn-lt"/>
                          <a:ea typeface="+mn-ea"/>
                          <a:cs typeface="+mn-cs"/>
                        </a:rPr>
                        <a:t>Cordées de la réussite</a:t>
                      </a:r>
                    </a:p>
                  </a:txBody>
                  <a:tcPr marL="68580" marR="68580"/>
                </a:tc>
                <a:tc>
                  <a:txBody>
                    <a:bodyPr/>
                    <a:lstStyle/>
                    <a:p>
                      <a:pPr algn="ctr"/>
                      <a:r>
                        <a:rPr lang="fr-FR" sz="1600" dirty="0"/>
                        <a:t>NON </a:t>
                      </a:r>
                    </a:p>
                  </a:txBody>
                  <a:tcPr marL="68580" marR="68580" anchor="ctr"/>
                </a:tc>
                <a:tc>
                  <a:txBody>
                    <a:bodyPr/>
                    <a:lstStyle/>
                    <a:p>
                      <a:pPr algn="ctr"/>
                      <a:r>
                        <a:rPr lang="fr-FR" sz="1600" dirty="0"/>
                        <a:t>NON</a:t>
                      </a:r>
                    </a:p>
                  </a:txBody>
                  <a:tcPr marL="68580" marR="6858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a:t>NON</a:t>
                      </a:r>
                    </a:p>
                  </a:txBody>
                  <a:tcPr marL="68580" marR="68580" anchor="ctr"/>
                </a:tc>
                <a:tc>
                  <a:txBody>
                    <a:bodyPr/>
                    <a:lstStyle/>
                    <a:p>
                      <a:pPr algn="ctr" rtl="0" fontAlgn="ctr"/>
                      <a:r>
                        <a:rPr lang="fr-FR" sz="1600" b="0" i="0" u="none" strike="noStrike" dirty="0">
                          <a:solidFill>
                            <a:srgbClr val="2B4C9B"/>
                          </a:solidFill>
                          <a:effectLst/>
                          <a:latin typeface="Avenir LT Std 35 Light"/>
                        </a:rPr>
                        <a:t>OUI DREETS PO 21/27 après 2023</a:t>
                      </a:r>
                    </a:p>
                  </a:txBody>
                  <a:tcPr marL="7144" marR="7144" marT="9525" marB="0" anchor="ctr"/>
                </a:tc>
                <a:extLst>
                  <a:ext uri="{0D108BD9-81ED-4DB2-BD59-A6C34878D82A}">
                    <a16:rowId xmlns:a16="http://schemas.microsoft.com/office/drawing/2014/main" xmlns="" val="8197085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i="0" u="none" strike="noStrike" kern="1200" baseline="0" dirty="0">
                          <a:solidFill>
                            <a:schemeClr val="dk1"/>
                          </a:solidFill>
                          <a:latin typeface="+mn-lt"/>
                          <a:ea typeface="+mn-ea"/>
                          <a:cs typeface="+mn-cs"/>
                        </a:rPr>
                        <a:t>Revitalisation des internats d'excellence </a:t>
                      </a:r>
                    </a:p>
                  </a:txBody>
                  <a:tcPr marL="68580" marR="68580"/>
                </a:tc>
                <a:tc>
                  <a:txBody>
                    <a:bodyPr/>
                    <a:lstStyle/>
                    <a:p>
                      <a:pPr algn="ctr"/>
                      <a:r>
                        <a:rPr lang="fr-FR" sz="1600" dirty="0"/>
                        <a:t>NON </a:t>
                      </a:r>
                    </a:p>
                  </a:txBody>
                  <a:tcPr marL="68580" marR="68580" anchor="ctr"/>
                </a:tc>
                <a:tc>
                  <a:txBody>
                    <a:bodyPr/>
                    <a:lstStyle/>
                    <a:p>
                      <a:pPr algn="ctr"/>
                      <a:r>
                        <a:rPr lang="fr-FR" sz="1600" dirty="0"/>
                        <a:t>NON</a:t>
                      </a:r>
                    </a:p>
                  </a:txBody>
                  <a:tcPr marL="68580" marR="6858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a:t>NON</a:t>
                      </a:r>
                    </a:p>
                  </a:txBody>
                  <a:tcPr marL="68580" marR="68580" anchor="ctr"/>
                </a:tc>
                <a:tc>
                  <a:txBody>
                    <a:bodyPr/>
                    <a:lstStyle/>
                    <a:p>
                      <a:pPr algn="ctr" rtl="0" fontAlgn="ctr"/>
                      <a:r>
                        <a:rPr lang="fr-FR" sz="1600" b="0" i="0" u="none" strike="noStrike" dirty="0">
                          <a:solidFill>
                            <a:srgbClr val="2B4C9B"/>
                          </a:solidFill>
                          <a:effectLst/>
                          <a:latin typeface="Avenir LT Std 35 Light"/>
                        </a:rPr>
                        <a:t>OUI DREETS PO 21/27 après 2023</a:t>
                      </a:r>
                    </a:p>
                  </a:txBody>
                  <a:tcPr marL="7144" marR="7144" marT="9525" marB="0" anchor="ctr"/>
                </a:tc>
                <a:extLst>
                  <a:ext uri="{0D108BD9-81ED-4DB2-BD59-A6C34878D82A}">
                    <a16:rowId xmlns:a16="http://schemas.microsoft.com/office/drawing/2014/main" xmlns="" val="271328205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1" i="0" u="none" strike="noStrike" kern="1200" baseline="0" dirty="0">
                          <a:solidFill>
                            <a:schemeClr val="dk1"/>
                          </a:solidFill>
                          <a:latin typeface="+mn-lt"/>
                          <a:ea typeface="+mn-ea"/>
                          <a:cs typeface="+mn-cs"/>
                        </a:rPr>
                        <a:t>Total jeunes : 7,815 Mds FRR / </a:t>
                      </a:r>
                    </a:p>
                  </a:txBody>
                  <a:tcPr marL="68580" marR="68580">
                    <a:solidFill>
                      <a:schemeClr val="accent2">
                        <a:lumMod val="20000"/>
                        <a:lumOff val="80000"/>
                      </a:schemeClr>
                    </a:solidFill>
                  </a:tcPr>
                </a:tc>
                <a:tc>
                  <a:txBody>
                    <a:bodyPr/>
                    <a:lstStyle/>
                    <a:p>
                      <a:pPr algn="ctr"/>
                      <a:endParaRPr lang="fr-FR" sz="1600" dirty="0"/>
                    </a:p>
                  </a:txBody>
                  <a:tcPr marL="68580" marR="68580" anchor="ctr">
                    <a:solidFill>
                      <a:schemeClr val="accent2">
                        <a:lumMod val="20000"/>
                        <a:lumOff val="80000"/>
                      </a:schemeClr>
                    </a:solidFill>
                  </a:tcPr>
                </a:tc>
                <a:tc>
                  <a:txBody>
                    <a:bodyPr/>
                    <a:lstStyle/>
                    <a:p>
                      <a:pPr algn="ctr"/>
                      <a:endParaRPr lang="fr-FR" sz="1600" dirty="0"/>
                    </a:p>
                  </a:txBody>
                  <a:tcPr marL="68580" marR="68580"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600" dirty="0"/>
                    </a:p>
                  </a:txBody>
                  <a:tcPr marL="68580" marR="68580"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600" dirty="0"/>
                    </a:p>
                  </a:txBody>
                  <a:tcPr marL="68580" marR="68580" anchor="ctr">
                    <a:solidFill>
                      <a:schemeClr val="accent2">
                        <a:lumMod val="20000"/>
                        <a:lumOff val="80000"/>
                      </a:schemeClr>
                    </a:solidFill>
                  </a:tcPr>
                </a:tc>
                <a:extLst>
                  <a:ext uri="{0D108BD9-81ED-4DB2-BD59-A6C34878D82A}">
                    <a16:rowId xmlns:a16="http://schemas.microsoft.com/office/drawing/2014/main" xmlns="" val="1824617644"/>
                  </a:ext>
                </a:extLst>
              </a:tr>
            </a:tbl>
          </a:graphicData>
        </a:graphic>
      </p:graphicFrame>
      <p:sp>
        <p:nvSpPr>
          <p:cNvPr id="4" name="Espace réservé du numéro de diapositive 3">
            <a:extLst>
              <a:ext uri="{FF2B5EF4-FFF2-40B4-BE49-F238E27FC236}">
                <a16:creationId xmlns:a16="http://schemas.microsoft.com/office/drawing/2014/main" xmlns="" id="{FD89D3B6-2A04-49F4-A83B-B55BF38A4B02}"/>
              </a:ext>
            </a:extLst>
          </p:cNvPr>
          <p:cNvSpPr>
            <a:spLocks noGrp="1"/>
          </p:cNvSpPr>
          <p:nvPr>
            <p:ph type="sldNum" sz="quarter" idx="12"/>
          </p:nvPr>
        </p:nvSpPr>
        <p:spPr/>
        <p:txBody>
          <a:bodyPr/>
          <a:lstStyle/>
          <a:p>
            <a:fld id="{4DF1CC94-EAC1-44E6-91F1-A0427D97D274}" type="slidenum">
              <a:rPr lang="fr-FR" smtClean="0"/>
              <a:t>91</a:t>
            </a:fld>
            <a:endParaRPr lang="fr-FR" dirty="0"/>
          </a:p>
        </p:txBody>
      </p:sp>
    </p:spTree>
    <p:extLst>
      <p:ext uri="{BB962C8B-B14F-4D97-AF65-F5344CB8AC3E}">
        <p14:creationId xmlns:p14="http://schemas.microsoft.com/office/powerpoint/2010/main" val="327214197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58B5484-2B9D-4AB2-8DFE-4AEAB6192BF4}"/>
              </a:ext>
            </a:extLst>
          </p:cNvPr>
          <p:cNvSpPr>
            <a:spLocks noGrp="1"/>
          </p:cNvSpPr>
          <p:nvPr>
            <p:ph type="title"/>
          </p:nvPr>
        </p:nvSpPr>
        <p:spPr/>
        <p:txBody>
          <a:bodyPr>
            <a:normAutofit/>
          </a:bodyPr>
          <a:lstStyle/>
          <a:p>
            <a:r>
              <a:rPr lang="fr-FR" sz="2800" b="1" spc="-50" dirty="0">
                <a:solidFill>
                  <a:srgbClr val="009999"/>
                </a:solidFill>
              </a:rPr>
              <a:t>Risques de recoupement :  </a:t>
            </a:r>
            <a:br>
              <a:rPr lang="fr-FR" sz="2800" b="1" spc="-50" dirty="0">
                <a:solidFill>
                  <a:srgbClr val="009999"/>
                </a:solidFill>
              </a:rPr>
            </a:br>
            <a:r>
              <a:rPr lang="fr-FR" sz="2800" b="1" spc="-50" dirty="0">
                <a:solidFill>
                  <a:srgbClr val="009999"/>
                </a:solidFill>
              </a:rPr>
              <a:t>Composante 8 PNRR : Sauvegarde de l’emploi</a:t>
            </a:r>
          </a:p>
        </p:txBody>
      </p:sp>
      <p:graphicFrame>
        <p:nvGraphicFramePr>
          <p:cNvPr id="5" name="Tableau 5">
            <a:extLst>
              <a:ext uri="{FF2B5EF4-FFF2-40B4-BE49-F238E27FC236}">
                <a16:creationId xmlns:a16="http://schemas.microsoft.com/office/drawing/2014/main" xmlns="" id="{3D4A04C1-A064-4AFA-B103-8C299C4D6932}"/>
              </a:ext>
            </a:extLst>
          </p:cNvPr>
          <p:cNvGraphicFramePr>
            <a:graphicFrameLocks noGrp="1"/>
          </p:cNvGraphicFramePr>
          <p:nvPr>
            <p:ph idx="1"/>
            <p:extLst>
              <p:ext uri="{D42A27DB-BD31-4B8C-83A1-F6EECF244321}">
                <p14:modId xmlns:p14="http://schemas.microsoft.com/office/powerpoint/2010/main" val="221955151"/>
              </p:ext>
            </p:extLst>
          </p:nvPr>
        </p:nvGraphicFramePr>
        <p:xfrm>
          <a:off x="257855" y="2135683"/>
          <a:ext cx="8364521" cy="2975579"/>
        </p:xfrm>
        <a:graphic>
          <a:graphicData uri="http://schemas.openxmlformats.org/drawingml/2006/table">
            <a:tbl>
              <a:tblPr firstRow="1" bandRow="1">
                <a:tableStyleId>{5C22544A-7EE6-4342-B048-85BDC9FD1C3A}</a:tableStyleId>
              </a:tblPr>
              <a:tblGrid>
                <a:gridCol w="3023104">
                  <a:extLst>
                    <a:ext uri="{9D8B030D-6E8A-4147-A177-3AD203B41FA5}">
                      <a16:colId xmlns:a16="http://schemas.microsoft.com/office/drawing/2014/main" xmlns="" val="2700938860"/>
                    </a:ext>
                  </a:extLst>
                </a:gridCol>
                <a:gridCol w="907095">
                  <a:extLst>
                    <a:ext uri="{9D8B030D-6E8A-4147-A177-3AD203B41FA5}">
                      <a16:colId xmlns:a16="http://schemas.microsoft.com/office/drawing/2014/main" xmlns="" val="4244773191"/>
                    </a:ext>
                  </a:extLst>
                </a:gridCol>
                <a:gridCol w="1668439">
                  <a:extLst>
                    <a:ext uri="{9D8B030D-6E8A-4147-A177-3AD203B41FA5}">
                      <a16:colId xmlns:a16="http://schemas.microsoft.com/office/drawing/2014/main" xmlns="" val="4097056817"/>
                    </a:ext>
                  </a:extLst>
                </a:gridCol>
                <a:gridCol w="1484722">
                  <a:extLst>
                    <a:ext uri="{9D8B030D-6E8A-4147-A177-3AD203B41FA5}">
                      <a16:colId xmlns:a16="http://schemas.microsoft.com/office/drawing/2014/main" xmlns="" val="1564085376"/>
                    </a:ext>
                  </a:extLst>
                </a:gridCol>
                <a:gridCol w="1281161">
                  <a:extLst>
                    <a:ext uri="{9D8B030D-6E8A-4147-A177-3AD203B41FA5}">
                      <a16:colId xmlns:a16="http://schemas.microsoft.com/office/drawing/2014/main" xmlns="" val="2810971879"/>
                    </a:ext>
                  </a:extLst>
                </a:gridCol>
              </a:tblGrid>
              <a:tr h="469828">
                <a:tc grid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800" b="1" i="0" u="none" strike="noStrike" kern="1200" baseline="0" dirty="0">
                          <a:solidFill>
                            <a:schemeClr val="lt1"/>
                          </a:solidFill>
                          <a:latin typeface="+mn-lt"/>
                          <a:ea typeface="+mn-ea"/>
                          <a:cs typeface="+mn-cs"/>
                        </a:rPr>
                        <a:t>Handicap</a:t>
                      </a:r>
                      <a:r>
                        <a:rPr lang="fr-FR" sz="1800" b="0" i="0" u="none" strike="noStrike" kern="1200" baseline="0" dirty="0">
                          <a:solidFill>
                            <a:schemeClr val="lt1"/>
                          </a:solidFill>
                          <a:latin typeface="+mn-lt"/>
                          <a:ea typeface="+mn-ea"/>
                          <a:cs typeface="+mn-cs"/>
                        </a:rPr>
                        <a:t> </a:t>
                      </a:r>
                    </a:p>
                  </a:txBody>
                  <a:tcPr marL="68580" marR="68580"/>
                </a:tc>
                <a:tc hMerge="1">
                  <a:txBody>
                    <a:bodyPr/>
                    <a:lstStyle/>
                    <a:p>
                      <a:pPr algn="ctr"/>
                      <a:endParaRPr lang="fr-FR" dirty="0"/>
                    </a:p>
                  </a:txBody>
                  <a:tcPr/>
                </a:tc>
                <a:tc hMerge="1">
                  <a:txBody>
                    <a:bodyPr/>
                    <a:lstStyle/>
                    <a:p>
                      <a:pPr algn="ctr"/>
                      <a:endParaRPr lang="fr-FR" dirty="0"/>
                    </a:p>
                  </a:txBody>
                  <a:tcPr/>
                </a:tc>
                <a:tc hMerge="1">
                  <a:txBody>
                    <a:bodyPr/>
                    <a:lstStyle/>
                    <a:p>
                      <a:pPr algn="ctr"/>
                      <a:endParaRPr lang="fr-FR"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0" i="0" u="none" strike="noStrike" kern="1200" baseline="0" dirty="0">
                        <a:solidFill>
                          <a:schemeClr val="lt1"/>
                        </a:solidFill>
                        <a:latin typeface="+mn-lt"/>
                        <a:ea typeface="+mn-ea"/>
                        <a:cs typeface="+mn-cs"/>
                      </a:endParaRPr>
                    </a:p>
                  </a:txBody>
                  <a:tcPr/>
                </a:tc>
                <a:extLst>
                  <a:ext uri="{0D108BD9-81ED-4DB2-BD59-A6C34878D82A}">
                    <a16:rowId xmlns:a16="http://schemas.microsoft.com/office/drawing/2014/main" xmlns="" val="179044162"/>
                  </a:ext>
                </a:extLst>
              </a:tr>
              <a:tr h="822199">
                <a:tc>
                  <a:txBody>
                    <a:bodyPr/>
                    <a:lstStyle/>
                    <a:p>
                      <a:pPr algn="ctr"/>
                      <a:r>
                        <a:rPr lang="fr-FR" dirty="0"/>
                        <a:t>FRR (national) </a:t>
                      </a:r>
                    </a:p>
                  </a:txBody>
                  <a:tcPr marL="68580" marR="68580"/>
                </a:tc>
                <a:tc>
                  <a:txBody>
                    <a:bodyPr/>
                    <a:lstStyle/>
                    <a:p>
                      <a:pPr algn="ctr"/>
                      <a:r>
                        <a:rPr lang="fr-FR" dirty="0"/>
                        <a:t>REACT-EU </a:t>
                      </a:r>
                    </a:p>
                  </a:txBody>
                  <a:tcPr marL="68580" marR="68580"/>
                </a:tc>
                <a:tc>
                  <a:txBody>
                    <a:bodyPr/>
                    <a:lstStyle/>
                    <a:p>
                      <a:pPr algn="ctr"/>
                      <a:r>
                        <a:rPr lang="fr-FR" dirty="0"/>
                        <a:t>PO 21-27</a:t>
                      </a:r>
                    </a:p>
                    <a:p>
                      <a:pPr algn="ctr"/>
                      <a:r>
                        <a:rPr lang="fr-FR" dirty="0"/>
                        <a:t>(REGION)</a:t>
                      </a:r>
                    </a:p>
                  </a:txBody>
                  <a:tcPr marL="68580" marR="68580"/>
                </a:tc>
                <a:tc>
                  <a:txBody>
                    <a:bodyPr/>
                    <a:lstStyle/>
                    <a:p>
                      <a:pPr algn="ctr"/>
                      <a:r>
                        <a:rPr lang="fr-FR" dirty="0"/>
                        <a:t>FTJ </a:t>
                      </a:r>
                    </a:p>
                  </a:txBody>
                  <a:tcPr marL="68580" marR="6858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t>PO 21-27 (DREETS)</a:t>
                      </a:r>
                    </a:p>
                  </a:txBody>
                  <a:tcPr marL="68580" marR="68580"/>
                </a:tc>
                <a:extLst>
                  <a:ext uri="{0D108BD9-81ED-4DB2-BD59-A6C34878D82A}">
                    <a16:rowId xmlns:a16="http://schemas.microsoft.com/office/drawing/2014/main" xmlns="" val="1249351384"/>
                  </a:ext>
                </a:extLst>
              </a:tr>
              <a:tr h="16835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i="0" u="none" strike="noStrike" kern="1200" baseline="0" dirty="0">
                          <a:solidFill>
                            <a:schemeClr val="dk1"/>
                          </a:solidFill>
                          <a:latin typeface="+mn-lt"/>
                          <a:ea typeface="+mn-ea"/>
                          <a:cs typeface="+mn-cs"/>
                        </a:rPr>
                        <a:t>Prime à l'embauche travailleurs handicapés – </a:t>
                      </a:r>
                      <a:r>
                        <a:rPr lang="fr-FR" sz="1600" b="1" i="0" u="none" strike="noStrike" kern="1200" baseline="0" dirty="0">
                          <a:solidFill>
                            <a:schemeClr val="dk1"/>
                          </a:solidFill>
                          <a:latin typeface="+mn-lt"/>
                          <a:ea typeface="+mn-ea"/>
                          <a:cs typeface="+mn-cs"/>
                        </a:rPr>
                        <a:t>0,043 Mds€ sur 0,085 mds€</a:t>
                      </a:r>
                    </a:p>
                  </a:txBody>
                  <a:tcPr marL="68580" marR="68580"/>
                </a:tc>
                <a:tc>
                  <a:txBody>
                    <a:bodyPr/>
                    <a:lstStyle/>
                    <a:p>
                      <a:pPr algn="ctr"/>
                      <a:r>
                        <a:rPr lang="fr-FR" sz="1600" dirty="0"/>
                        <a:t>NON </a:t>
                      </a:r>
                    </a:p>
                  </a:txBody>
                  <a:tcPr marL="68580" marR="68580" anchor="ctr"/>
                </a:tc>
                <a:tc>
                  <a:txBody>
                    <a:bodyPr/>
                    <a:lstStyle/>
                    <a:p>
                      <a:pPr algn="ctr"/>
                      <a:r>
                        <a:rPr lang="fr-FR" sz="1600" dirty="0"/>
                        <a:t>NON</a:t>
                      </a:r>
                    </a:p>
                  </a:txBody>
                  <a:tcPr marL="68580" marR="6858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a:t>NON</a:t>
                      </a:r>
                    </a:p>
                  </a:txBody>
                  <a:tcPr marL="68580" marR="6858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smtClean="0">
                          <a:highlight>
                            <a:srgbClr val="FFFF00"/>
                          </a:highlight>
                        </a:rPr>
                        <a:t>Non pas de prime à l’embauche mais accompagnement</a:t>
                      </a:r>
                      <a:endParaRPr lang="fr-FR" sz="1600" dirty="0"/>
                    </a:p>
                  </a:txBody>
                  <a:tcPr marL="68580" marR="68580" anchor="ctr"/>
                </a:tc>
                <a:extLst>
                  <a:ext uri="{0D108BD9-81ED-4DB2-BD59-A6C34878D82A}">
                    <a16:rowId xmlns:a16="http://schemas.microsoft.com/office/drawing/2014/main" xmlns="" val="1090121162"/>
                  </a:ext>
                </a:extLst>
              </a:tr>
            </a:tbl>
          </a:graphicData>
        </a:graphic>
      </p:graphicFrame>
      <p:sp>
        <p:nvSpPr>
          <p:cNvPr id="4" name="Espace réservé du numéro de diapositive 3">
            <a:extLst>
              <a:ext uri="{FF2B5EF4-FFF2-40B4-BE49-F238E27FC236}">
                <a16:creationId xmlns:a16="http://schemas.microsoft.com/office/drawing/2014/main" xmlns="" id="{FD89D3B6-2A04-49F4-A83B-B55BF38A4B02}"/>
              </a:ext>
            </a:extLst>
          </p:cNvPr>
          <p:cNvSpPr>
            <a:spLocks noGrp="1"/>
          </p:cNvSpPr>
          <p:nvPr>
            <p:ph type="sldNum" sz="quarter" idx="12"/>
          </p:nvPr>
        </p:nvSpPr>
        <p:spPr/>
        <p:txBody>
          <a:bodyPr/>
          <a:lstStyle/>
          <a:p>
            <a:fld id="{4DF1CC94-EAC1-44E6-91F1-A0427D97D274}" type="slidenum">
              <a:rPr lang="fr-FR" smtClean="0"/>
              <a:t>92</a:t>
            </a:fld>
            <a:endParaRPr lang="fr-FR" dirty="0"/>
          </a:p>
        </p:txBody>
      </p:sp>
      <p:graphicFrame>
        <p:nvGraphicFramePr>
          <p:cNvPr id="6" name="Tableau 5">
            <a:extLst>
              <a:ext uri="{FF2B5EF4-FFF2-40B4-BE49-F238E27FC236}">
                <a16:creationId xmlns:a16="http://schemas.microsoft.com/office/drawing/2014/main" xmlns="" id="{66EBDAE0-BEFD-4CDA-ACBF-1B8D731974B0}"/>
              </a:ext>
            </a:extLst>
          </p:cNvPr>
          <p:cNvGraphicFramePr>
            <a:graphicFrameLocks/>
          </p:cNvGraphicFramePr>
          <p:nvPr>
            <p:extLst>
              <p:ext uri="{D42A27DB-BD31-4B8C-83A1-F6EECF244321}">
                <p14:modId xmlns:p14="http://schemas.microsoft.com/office/powerpoint/2010/main" val="1209395053"/>
              </p:ext>
            </p:extLst>
          </p:nvPr>
        </p:nvGraphicFramePr>
        <p:xfrm>
          <a:off x="380948" y="5462954"/>
          <a:ext cx="8364520" cy="6961579"/>
        </p:xfrm>
        <a:graphic>
          <a:graphicData uri="http://schemas.openxmlformats.org/drawingml/2006/table">
            <a:tbl>
              <a:tblPr firstRow="1" bandRow="1">
                <a:tableStyleId>{5C22544A-7EE6-4342-B048-85BDC9FD1C3A}</a:tableStyleId>
              </a:tblPr>
              <a:tblGrid>
                <a:gridCol w="3023105">
                  <a:extLst>
                    <a:ext uri="{9D8B030D-6E8A-4147-A177-3AD203B41FA5}">
                      <a16:colId xmlns:a16="http://schemas.microsoft.com/office/drawing/2014/main" xmlns="" val="2700938860"/>
                    </a:ext>
                  </a:extLst>
                </a:gridCol>
                <a:gridCol w="907094">
                  <a:extLst>
                    <a:ext uri="{9D8B030D-6E8A-4147-A177-3AD203B41FA5}">
                      <a16:colId xmlns:a16="http://schemas.microsoft.com/office/drawing/2014/main" xmlns="" val="4244773191"/>
                    </a:ext>
                  </a:extLst>
                </a:gridCol>
                <a:gridCol w="1668439">
                  <a:extLst>
                    <a:ext uri="{9D8B030D-6E8A-4147-A177-3AD203B41FA5}">
                      <a16:colId xmlns:a16="http://schemas.microsoft.com/office/drawing/2014/main" xmlns="" val="4097056817"/>
                    </a:ext>
                  </a:extLst>
                </a:gridCol>
                <a:gridCol w="1498862">
                  <a:extLst>
                    <a:ext uri="{9D8B030D-6E8A-4147-A177-3AD203B41FA5}">
                      <a16:colId xmlns:a16="http://schemas.microsoft.com/office/drawing/2014/main" xmlns="" val="1564085376"/>
                    </a:ext>
                  </a:extLst>
                </a:gridCol>
                <a:gridCol w="1267020">
                  <a:extLst>
                    <a:ext uri="{9D8B030D-6E8A-4147-A177-3AD203B41FA5}">
                      <a16:colId xmlns:a16="http://schemas.microsoft.com/office/drawing/2014/main" xmlns="" val="2314378524"/>
                    </a:ext>
                  </a:extLst>
                </a:gridCol>
              </a:tblGrid>
              <a:tr h="1901899">
                <a:tc grid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0" i="0" u="none" strike="noStrike" kern="1200" baseline="0" dirty="0">
                        <a:solidFill>
                          <a:schemeClr val="lt1"/>
                        </a:solidFill>
                        <a:latin typeface="+mn-lt"/>
                        <a:ea typeface="+mn-ea"/>
                        <a:cs typeface="+mn-cs"/>
                      </a:endParaRPr>
                    </a:p>
                  </a:txBody>
                  <a:tcPr marL="68580" marR="68580"/>
                </a:tc>
                <a:tc hMerge="1">
                  <a:txBody>
                    <a:bodyPr/>
                    <a:lstStyle/>
                    <a:p>
                      <a:pPr algn="ctr"/>
                      <a:endParaRPr lang="fr-FR" dirty="0"/>
                    </a:p>
                  </a:txBody>
                  <a:tcPr/>
                </a:tc>
                <a:tc hMerge="1">
                  <a:txBody>
                    <a:bodyPr/>
                    <a:lstStyle/>
                    <a:p>
                      <a:pPr algn="ctr"/>
                      <a:endParaRPr lang="fr-FR" dirty="0"/>
                    </a:p>
                  </a:txBody>
                  <a:tcPr/>
                </a:tc>
                <a:tc hMerge="1">
                  <a:txBody>
                    <a:bodyPr/>
                    <a:lstStyle/>
                    <a:p>
                      <a:pPr algn="ctr"/>
                      <a:endParaRPr lang="fr-FR"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800" b="0" i="0" u="none" strike="noStrike" kern="1200" baseline="0" dirty="0">
                        <a:solidFill>
                          <a:schemeClr val="lt1"/>
                        </a:solidFill>
                        <a:latin typeface="+mn-lt"/>
                        <a:ea typeface="+mn-ea"/>
                        <a:cs typeface="+mn-cs"/>
                      </a:endParaRPr>
                    </a:p>
                  </a:txBody>
                  <a:tcPr/>
                </a:tc>
                <a:extLst>
                  <a:ext uri="{0D108BD9-81ED-4DB2-BD59-A6C34878D82A}">
                    <a16:rowId xmlns:a16="http://schemas.microsoft.com/office/drawing/2014/main" xmlns="" val="179044162"/>
                  </a:ext>
                </a:extLst>
              </a:tr>
              <a:tr h="413619">
                <a:tc>
                  <a:txBody>
                    <a:bodyPr/>
                    <a:lstStyle/>
                    <a:p>
                      <a:pPr algn="ctr"/>
                      <a:r>
                        <a:rPr lang="fr-FR" dirty="0"/>
                        <a:t>FRR (national) </a:t>
                      </a:r>
                    </a:p>
                  </a:txBody>
                  <a:tcPr marL="68580" marR="68580"/>
                </a:tc>
                <a:tc>
                  <a:txBody>
                    <a:bodyPr/>
                    <a:lstStyle/>
                    <a:p>
                      <a:pPr algn="ctr"/>
                      <a:r>
                        <a:rPr lang="fr-FR" dirty="0"/>
                        <a:t>REACT-EU </a:t>
                      </a:r>
                    </a:p>
                  </a:txBody>
                  <a:tcPr marL="68580" marR="68580"/>
                </a:tc>
                <a:tc>
                  <a:txBody>
                    <a:bodyPr/>
                    <a:lstStyle/>
                    <a:p>
                      <a:pPr algn="ctr"/>
                      <a:r>
                        <a:rPr lang="fr-FR" dirty="0"/>
                        <a:t>PO 21-27</a:t>
                      </a:r>
                    </a:p>
                  </a:txBody>
                  <a:tcPr marL="68580" marR="68580"/>
                </a:tc>
                <a:tc>
                  <a:txBody>
                    <a:bodyPr/>
                    <a:lstStyle/>
                    <a:p>
                      <a:pPr algn="ctr"/>
                      <a:r>
                        <a:rPr lang="fr-FR" dirty="0"/>
                        <a:t>FTJ </a:t>
                      </a:r>
                    </a:p>
                  </a:txBody>
                  <a:tcPr marL="68580" marR="6858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kern="1200" dirty="0">
                          <a:solidFill>
                            <a:schemeClr val="dk1"/>
                          </a:solidFill>
                          <a:latin typeface="+mn-lt"/>
                          <a:ea typeface="+mn-ea"/>
                          <a:cs typeface="+mn-cs"/>
                        </a:rPr>
                        <a:t>PO 21-27 (DREETS)</a:t>
                      </a:r>
                    </a:p>
                  </a:txBody>
                  <a:tcPr marL="68580" marR="68580"/>
                </a:tc>
                <a:extLst>
                  <a:ext uri="{0D108BD9-81ED-4DB2-BD59-A6C34878D82A}">
                    <a16:rowId xmlns:a16="http://schemas.microsoft.com/office/drawing/2014/main" xmlns="" val="1249351384"/>
                  </a:ext>
                </a:extLst>
              </a:tr>
              <a:tr h="26865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i="0" u="none" strike="noStrike" kern="1200" baseline="0" dirty="0">
                          <a:solidFill>
                            <a:schemeClr val="dk1"/>
                          </a:solidFill>
                          <a:latin typeface="+mn-lt"/>
                          <a:ea typeface="+mn-ea"/>
                          <a:cs typeface="+mn-cs"/>
                        </a:rPr>
                        <a:t>PIC/Digitalisation de la formation : </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fr-FR" sz="1600" b="0" i="0" u="none" strike="noStrike" kern="1200" baseline="0" dirty="0">
                          <a:solidFill>
                            <a:schemeClr val="dk1"/>
                          </a:solidFill>
                          <a:latin typeface="+mn-lt"/>
                          <a:ea typeface="+mn-ea"/>
                          <a:cs typeface="+mn-cs"/>
                        </a:rPr>
                        <a:t>PIC- Formations à distance - </a:t>
                      </a:r>
                      <a:r>
                        <a:rPr lang="fr-FR" sz="1600" b="1" i="0" u="none" strike="noStrike" kern="1200" baseline="0" dirty="0">
                          <a:solidFill>
                            <a:schemeClr val="dk1"/>
                          </a:solidFill>
                          <a:latin typeface="+mn-lt"/>
                          <a:ea typeface="+mn-ea"/>
                          <a:cs typeface="+mn-cs"/>
                        </a:rPr>
                        <a:t>1,06 Mds€</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fr-FR" sz="1600" b="0" i="0" u="none" strike="noStrike" kern="1200" baseline="0" dirty="0">
                          <a:solidFill>
                            <a:schemeClr val="dk1"/>
                          </a:solidFill>
                          <a:latin typeface="+mn-lt"/>
                          <a:ea typeface="+mn-ea"/>
                          <a:cs typeface="+mn-cs"/>
                        </a:rPr>
                        <a:t>Contenus pédagogiques digitalisés - </a:t>
                      </a:r>
                      <a:r>
                        <a:rPr lang="fr-FR" sz="1600" b="1" i="0" u="none" strike="noStrike" kern="1200" baseline="0" dirty="0">
                          <a:solidFill>
                            <a:schemeClr val="dk1"/>
                          </a:solidFill>
                          <a:latin typeface="+mn-lt"/>
                          <a:ea typeface="+mn-ea"/>
                          <a:cs typeface="+mn-cs"/>
                        </a:rPr>
                        <a:t>0,304 Mds€</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fr-FR" sz="1600" b="0" i="0" u="none" strike="noStrike" kern="1200" baseline="0" dirty="0">
                          <a:solidFill>
                            <a:schemeClr val="dk1"/>
                          </a:solidFill>
                          <a:latin typeface="+mn-lt"/>
                          <a:ea typeface="+mn-ea"/>
                          <a:cs typeface="+mn-cs"/>
                        </a:rPr>
                        <a:t>Abondement des CPF - </a:t>
                      </a:r>
                      <a:r>
                        <a:rPr lang="fr-FR" sz="1600" b="1" i="0" u="none" strike="noStrike" kern="1200" baseline="0" dirty="0">
                          <a:solidFill>
                            <a:schemeClr val="dk1"/>
                          </a:solidFill>
                          <a:latin typeface="+mn-lt"/>
                          <a:ea typeface="+mn-ea"/>
                          <a:cs typeface="+mn-cs"/>
                        </a:rPr>
                        <a:t>0,025 Mds€</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fr-FR" sz="1600" b="0" i="0" u="none" strike="noStrike" kern="1200" baseline="0" dirty="0">
                          <a:solidFill>
                            <a:schemeClr val="dk1"/>
                          </a:solidFill>
                          <a:latin typeface="+mn-lt"/>
                          <a:ea typeface="+mn-ea"/>
                          <a:cs typeface="+mn-cs"/>
                        </a:rPr>
                        <a:t>Dotation pour transitions pro. - </a:t>
                      </a:r>
                      <a:r>
                        <a:rPr lang="fr-FR" sz="1600" b="1" i="0" u="none" strike="noStrike" kern="1200" baseline="0" dirty="0">
                          <a:solidFill>
                            <a:schemeClr val="dk1"/>
                          </a:solidFill>
                          <a:latin typeface="+mn-lt"/>
                          <a:ea typeface="+mn-ea"/>
                          <a:cs typeface="+mn-cs"/>
                        </a:rPr>
                        <a:t>0,1 Mds€</a:t>
                      </a:r>
                    </a:p>
                  </a:txBody>
                  <a:tcPr marL="68580" marR="68580"/>
                </a:tc>
                <a:tc>
                  <a:txBody>
                    <a:bodyPr/>
                    <a:lstStyle/>
                    <a:p>
                      <a:pPr algn="ctr"/>
                      <a:r>
                        <a:rPr lang="fr-FR" sz="1600" dirty="0"/>
                        <a:t>NON </a:t>
                      </a:r>
                    </a:p>
                  </a:txBody>
                  <a:tcPr marL="68580" marR="68580" anchor="ctr"/>
                </a:tc>
                <a:tc>
                  <a:txBody>
                    <a:bodyPr/>
                    <a:lstStyle/>
                    <a:p>
                      <a:pPr algn="ctr"/>
                      <a:r>
                        <a:rPr lang="fr-FR" sz="1600" dirty="0"/>
                        <a:t>OUI (formation et ingénierie pédagogique)</a:t>
                      </a:r>
                    </a:p>
                  </a:txBody>
                  <a:tcPr marL="68580" marR="6858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smtClean="0"/>
                        <a:t>Oui DREETS après 2023</a:t>
                      </a:r>
                      <a:endParaRPr lang="fr-FR" sz="1600" dirty="0"/>
                    </a:p>
                  </a:txBody>
                  <a:tcPr marL="68580" marR="6858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kern="1200" dirty="0" smtClean="0">
                          <a:solidFill>
                            <a:schemeClr val="dk1"/>
                          </a:solidFill>
                          <a:latin typeface="+mn-lt"/>
                          <a:ea typeface="+mn-ea"/>
                          <a:cs typeface="+mn-cs"/>
                        </a:rPr>
                        <a:t>PIC FOAD NON</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kern="1200" dirty="0" smtClean="0">
                          <a:solidFill>
                            <a:schemeClr val="dk1"/>
                          </a:solidFill>
                          <a:latin typeface="+mn-lt"/>
                          <a:ea typeface="+mn-ea"/>
                          <a:cs typeface="+mn-cs"/>
                        </a:rPr>
                        <a:t>Contenus pédagogiques digitalisés NON</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kern="1200" dirty="0" smtClean="0">
                          <a:solidFill>
                            <a:schemeClr val="dk1"/>
                          </a:solidFill>
                          <a:latin typeface="+mn-lt"/>
                          <a:ea typeface="+mn-ea"/>
                          <a:cs typeface="+mn-cs"/>
                        </a:rPr>
                        <a:t>Abondement des CPF : OUI </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kern="1200" dirty="0" smtClean="0">
                          <a:solidFill>
                            <a:schemeClr val="dk1"/>
                          </a:solidFill>
                          <a:latin typeface="+mn-lt"/>
                          <a:ea typeface="+mn-ea"/>
                          <a:cs typeface="+mn-cs"/>
                        </a:rPr>
                        <a:t>Dotation Transition Pro : OUI </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kern="1200" dirty="0" smtClean="0">
                          <a:solidFill>
                            <a:schemeClr val="dk1"/>
                          </a:solidFill>
                          <a:latin typeface="+mn-lt"/>
                          <a:ea typeface="+mn-ea"/>
                          <a:cs typeface="+mn-cs"/>
                        </a:rPr>
                        <a:t> à débattre)</a:t>
                      </a:r>
                      <a:endParaRPr lang="fr-FR" sz="1600" kern="1200" dirty="0">
                        <a:solidFill>
                          <a:schemeClr val="dk1"/>
                        </a:solidFill>
                        <a:latin typeface="+mn-lt"/>
                        <a:ea typeface="+mn-ea"/>
                        <a:cs typeface="+mn-cs"/>
                      </a:endParaRPr>
                    </a:p>
                  </a:txBody>
                  <a:tcPr marL="68580" marR="68580" anchor="ctr"/>
                </a:tc>
                <a:extLst>
                  <a:ext uri="{0D108BD9-81ED-4DB2-BD59-A6C34878D82A}">
                    <a16:rowId xmlns:a16="http://schemas.microsoft.com/office/drawing/2014/main" xmlns="" val="1090121162"/>
                  </a:ext>
                </a:extLst>
              </a:tr>
              <a:tr h="5317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0" i="0" u="none" strike="noStrike" kern="1200" baseline="0" dirty="0">
                          <a:solidFill>
                            <a:schemeClr val="dk1"/>
                          </a:solidFill>
                          <a:latin typeface="+mn-lt"/>
                          <a:ea typeface="+mn-ea"/>
                          <a:cs typeface="+mn-cs"/>
                        </a:rPr>
                        <a:t>Renforcement moyens Pôle emploi &amp; France Compétences - </a:t>
                      </a:r>
                      <a:r>
                        <a:rPr lang="fr-FR" sz="1600" b="1" i="0" u="none" strike="noStrike" kern="1200" baseline="0" dirty="0">
                          <a:solidFill>
                            <a:schemeClr val="dk1"/>
                          </a:solidFill>
                          <a:latin typeface="+mn-lt"/>
                          <a:ea typeface="+mn-ea"/>
                          <a:cs typeface="+mn-cs"/>
                        </a:rPr>
                        <a:t>0,8 Mds€ sur 1 Mds€</a:t>
                      </a:r>
                    </a:p>
                  </a:txBody>
                  <a:tcPr marL="68580" marR="68580"/>
                </a:tc>
                <a:tc>
                  <a:txBody>
                    <a:bodyPr/>
                    <a:lstStyle/>
                    <a:p>
                      <a:pPr algn="ctr"/>
                      <a:r>
                        <a:rPr lang="fr-FR" sz="1600" dirty="0"/>
                        <a:t>NON </a:t>
                      </a:r>
                    </a:p>
                  </a:txBody>
                  <a:tcPr marL="68580" marR="68580" anchor="ctr"/>
                </a:tc>
                <a:tc>
                  <a:txBody>
                    <a:bodyPr/>
                    <a:lstStyle/>
                    <a:p>
                      <a:pPr algn="ctr"/>
                      <a:endParaRPr lang="fr-FR" sz="1600" dirty="0"/>
                    </a:p>
                  </a:txBody>
                  <a:tcPr marL="68580" marR="6858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a:t>NON</a:t>
                      </a:r>
                    </a:p>
                  </a:txBody>
                  <a:tcPr marL="68580" marR="6858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kern="1200" dirty="0" smtClean="0">
                          <a:solidFill>
                            <a:schemeClr val="dk1"/>
                          </a:solidFill>
                          <a:latin typeface="+mn-lt"/>
                          <a:ea typeface="+mn-ea"/>
                          <a:cs typeface="+mn-cs"/>
                        </a:rPr>
                        <a:t>NON</a:t>
                      </a:r>
                      <a:endParaRPr lang="fr-FR" sz="1600" kern="1200" dirty="0">
                        <a:solidFill>
                          <a:schemeClr val="dk1"/>
                        </a:solidFill>
                        <a:latin typeface="+mn-lt"/>
                        <a:ea typeface="+mn-ea"/>
                        <a:cs typeface="+mn-cs"/>
                      </a:endParaRPr>
                    </a:p>
                  </a:txBody>
                  <a:tcPr marL="68580" marR="68580" anchor="ctr"/>
                </a:tc>
                <a:extLst>
                  <a:ext uri="{0D108BD9-81ED-4DB2-BD59-A6C34878D82A}">
                    <a16:rowId xmlns:a16="http://schemas.microsoft.com/office/drawing/2014/main" xmlns="" val="2829956432"/>
                  </a:ext>
                </a:extLst>
              </a:tr>
              <a:tr h="21665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1" i="0" u="none" strike="noStrike" kern="1200" baseline="0" dirty="0">
                          <a:solidFill>
                            <a:schemeClr val="dk1"/>
                          </a:solidFill>
                          <a:latin typeface="+mn-lt"/>
                          <a:ea typeface="+mn-ea"/>
                          <a:cs typeface="+mn-cs"/>
                        </a:rPr>
                        <a:t>Total : 2,829 Mds FRR / 3,029 Mds FRR</a:t>
                      </a:r>
                    </a:p>
                  </a:txBody>
                  <a:tcPr marL="68580" marR="68580">
                    <a:solidFill>
                      <a:schemeClr val="accent2">
                        <a:lumMod val="20000"/>
                        <a:lumOff val="80000"/>
                      </a:schemeClr>
                    </a:solidFill>
                  </a:tcPr>
                </a:tc>
                <a:tc>
                  <a:txBody>
                    <a:bodyPr/>
                    <a:lstStyle/>
                    <a:p>
                      <a:pPr algn="ctr"/>
                      <a:endParaRPr lang="fr-FR" sz="1600" dirty="0"/>
                    </a:p>
                  </a:txBody>
                  <a:tcPr marL="68580" marR="68580" anchor="ctr">
                    <a:solidFill>
                      <a:schemeClr val="accent2">
                        <a:lumMod val="20000"/>
                        <a:lumOff val="80000"/>
                      </a:schemeClr>
                    </a:solidFill>
                  </a:tcPr>
                </a:tc>
                <a:tc>
                  <a:txBody>
                    <a:bodyPr/>
                    <a:lstStyle/>
                    <a:p>
                      <a:pPr algn="ctr"/>
                      <a:endParaRPr lang="fr-FR" sz="1600" dirty="0"/>
                    </a:p>
                  </a:txBody>
                  <a:tcPr marL="68580" marR="68580"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600" dirty="0"/>
                    </a:p>
                  </a:txBody>
                  <a:tcPr marL="68580" marR="68580"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600" dirty="0"/>
                    </a:p>
                  </a:txBody>
                  <a:tcPr marL="68580" marR="68580" anchor="ctr">
                    <a:solidFill>
                      <a:schemeClr val="accent2">
                        <a:lumMod val="20000"/>
                        <a:lumOff val="80000"/>
                      </a:schemeClr>
                    </a:solidFill>
                  </a:tcPr>
                </a:tc>
                <a:extLst>
                  <a:ext uri="{0D108BD9-81ED-4DB2-BD59-A6C34878D82A}">
                    <a16:rowId xmlns:a16="http://schemas.microsoft.com/office/drawing/2014/main" xmlns="" val="2560160313"/>
                  </a:ext>
                </a:extLst>
              </a:tr>
            </a:tbl>
          </a:graphicData>
        </a:graphic>
      </p:graphicFrame>
    </p:spTree>
    <p:extLst>
      <p:ext uri="{BB962C8B-B14F-4D97-AF65-F5344CB8AC3E}">
        <p14:creationId xmlns:p14="http://schemas.microsoft.com/office/powerpoint/2010/main" val="286565204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4D5E007C-B5A2-4885-8EDB-362FE1A9CFFB}"/>
              </a:ext>
            </a:extLst>
          </p:cNvPr>
          <p:cNvSpPr>
            <a:spLocks noGrp="1"/>
          </p:cNvSpPr>
          <p:nvPr>
            <p:ph type="title"/>
          </p:nvPr>
        </p:nvSpPr>
        <p:spPr>
          <a:xfrm>
            <a:off x="200891" y="1097376"/>
            <a:ext cx="7692737" cy="342239"/>
          </a:xfrm>
        </p:spPr>
        <p:txBody>
          <a:bodyPr>
            <a:normAutofit fontScale="90000"/>
          </a:bodyPr>
          <a:lstStyle/>
          <a:p>
            <a:r>
              <a:rPr lang="fr-FR" sz="3100" b="1" spc="-50" dirty="0" smtClean="0">
                <a:solidFill>
                  <a:srgbClr val="009999"/>
                </a:solidFill>
              </a:rPr>
              <a:t>Pistes </a:t>
            </a:r>
            <a:r>
              <a:rPr lang="fr-FR" sz="3100" b="1" spc="-50" dirty="0">
                <a:solidFill>
                  <a:srgbClr val="009999"/>
                </a:solidFill>
              </a:rPr>
              <a:t>d’articulation suite à la réunion Etat région du </a:t>
            </a:r>
            <a:r>
              <a:rPr lang="fr-FR" sz="3100" b="1" spc="-50" dirty="0" smtClean="0">
                <a:solidFill>
                  <a:srgbClr val="009999"/>
                </a:solidFill>
              </a:rPr>
              <a:t>7/07/2021 </a:t>
            </a:r>
            <a:r>
              <a:rPr lang="fr-FR" sz="3100" b="1" spc="-50" dirty="0">
                <a:solidFill>
                  <a:srgbClr val="009999"/>
                </a:solidFill>
              </a:rPr>
              <a:t/>
            </a:r>
            <a:br>
              <a:rPr lang="fr-FR" sz="3100" b="1" spc="-50" dirty="0">
                <a:solidFill>
                  <a:srgbClr val="009999"/>
                </a:solidFill>
              </a:rPr>
            </a:br>
            <a:r>
              <a:rPr lang="fr-FR" dirty="0">
                <a:latin typeface="Calibri" panose="020F0502020204030204" pitchFamily="34" charset="0"/>
                <a:cs typeface="Calibri" panose="020F0502020204030204" pitchFamily="34" charset="0"/>
              </a:rPr>
              <a:t> </a:t>
            </a:r>
            <a:r>
              <a:rPr lang="fr-FR" dirty="0"/>
              <a:t/>
            </a:r>
            <a:br>
              <a:rPr lang="fr-FR" dirty="0"/>
            </a:br>
            <a:endParaRPr lang="fr-FR" dirty="0"/>
          </a:p>
        </p:txBody>
      </p:sp>
      <p:sp>
        <p:nvSpPr>
          <p:cNvPr id="4" name="Espace réservé du numéro de diapositive 3">
            <a:extLst>
              <a:ext uri="{FF2B5EF4-FFF2-40B4-BE49-F238E27FC236}">
                <a16:creationId xmlns:a16="http://schemas.microsoft.com/office/drawing/2014/main" xmlns="" id="{30664BB5-EFEF-40C0-9816-3CA67F42E0F2}"/>
              </a:ext>
            </a:extLst>
          </p:cNvPr>
          <p:cNvSpPr>
            <a:spLocks noGrp="1"/>
          </p:cNvSpPr>
          <p:nvPr>
            <p:ph type="sldNum" sz="quarter" idx="12"/>
          </p:nvPr>
        </p:nvSpPr>
        <p:spPr/>
        <p:txBody>
          <a:bodyPr/>
          <a:lstStyle/>
          <a:p>
            <a:fld id="{4DF1CC94-EAC1-44E6-91F1-A0427D97D274}" type="slidenum">
              <a:rPr lang="fr-FR" smtClean="0"/>
              <a:t>93</a:t>
            </a:fld>
            <a:endParaRPr lang="fr-FR" dirty="0"/>
          </a:p>
        </p:txBody>
      </p:sp>
      <p:sp>
        <p:nvSpPr>
          <p:cNvPr id="14" name="Rectangle : coins arrondis 13">
            <a:extLst>
              <a:ext uri="{FF2B5EF4-FFF2-40B4-BE49-F238E27FC236}">
                <a16:creationId xmlns:a16="http://schemas.microsoft.com/office/drawing/2014/main" xmlns="" id="{043CDA5E-B4F2-43A5-A893-D41F5C8CF275}"/>
              </a:ext>
            </a:extLst>
          </p:cNvPr>
          <p:cNvSpPr/>
          <p:nvPr/>
        </p:nvSpPr>
        <p:spPr>
          <a:xfrm>
            <a:off x="5913292" y="3544894"/>
            <a:ext cx="1468582" cy="1052945"/>
          </a:xfrm>
          <a:prstGeom prst="roundRect">
            <a:avLst/>
          </a:prstGeom>
          <a:solidFill>
            <a:schemeClr val="tx1">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a:solidFill>
                  <a:schemeClr val="tx1"/>
                </a:solidFill>
              </a:rPr>
              <a:t>Modalités d’articulation et approche « projet par projet » </a:t>
            </a:r>
          </a:p>
        </p:txBody>
      </p:sp>
      <p:sp>
        <p:nvSpPr>
          <p:cNvPr id="11" name="Rectangle : coins arrondis 10">
            <a:extLst>
              <a:ext uri="{FF2B5EF4-FFF2-40B4-BE49-F238E27FC236}">
                <a16:creationId xmlns:a16="http://schemas.microsoft.com/office/drawing/2014/main" xmlns="" id="{F7F258DA-84E7-4FA1-82EE-E9DF971BDC8D}"/>
              </a:ext>
            </a:extLst>
          </p:cNvPr>
          <p:cNvSpPr/>
          <p:nvPr/>
        </p:nvSpPr>
        <p:spPr>
          <a:xfrm>
            <a:off x="5043057" y="5234150"/>
            <a:ext cx="1468582" cy="1052945"/>
          </a:xfrm>
          <a:prstGeom prst="roundRect">
            <a:avLst/>
          </a:prstGeom>
          <a:solidFill>
            <a:schemeClr val="tx1">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a:solidFill>
                  <a:schemeClr val="tx1"/>
                </a:solidFill>
              </a:rPr>
              <a:t>Information auprès des </a:t>
            </a:r>
            <a:r>
              <a:rPr lang="fr-FR" sz="1400" dirty="0" smtClean="0">
                <a:solidFill>
                  <a:schemeClr val="tx1"/>
                </a:solidFill>
              </a:rPr>
              <a:t>porteurs et formation des équipes </a:t>
            </a:r>
            <a:endParaRPr lang="fr-FR" sz="1400" dirty="0">
              <a:solidFill>
                <a:schemeClr val="tx1"/>
              </a:solidFill>
            </a:endParaRPr>
          </a:p>
        </p:txBody>
      </p:sp>
      <p:sp>
        <p:nvSpPr>
          <p:cNvPr id="13" name="Rectangle : coins arrondis 12">
            <a:extLst>
              <a:ext uri="{FF2B5EF4-FFF2-40B4-BE49-F238E27FC236}">
                <a16:creationId xmlns:a16="http://schemas.microsoft.com/office/drawing/2014/main" xmlns="" id="{EB4F52F7-B440-4F45-88CD-67BF114FED41}"/>
              </a:ext>
            </a:extLst>
          </p:cNvPr>
          <p:cNvSpPr/>
          <p:nvPr/>
        </p:nvSpPr>
        <p:spPr>
          <a:xfrm>
            <a:off x="6830296" y="5234149"/>
            <a:ext cx="1468582" cy="1052945"/>
          </a:xfrm>
          <a:prstGeom prst="roundRect">
            <a:avLst/>
          </a:prstGeom>
          <a:solidFill>
            <a:schemeClr val="tx1">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a:solidFill>
                  <a:schemeClr val="tx1"/>
                </a:solidFill>
              </a:rPr>
              <a:t>Outils partagés par thématique </a:t>
            </a:r>
            <a:r>
              <a:rPr lang="fr-FR" sz="1400" dirty="0" smtClean="0">
                <a:solidFill>
                  <a:schemeClr val="tx1"/>
                </a:solidFill>
              </a:rPr>
              <a:t> - Echange permanent des informations</a:t>
            </a:r>
            <a:endParaRPr lang="fr-FR" sz="1400" dirty="0">
              <a:solidFill>
                <a:schemeClr val="tx1"/>
              </a:solidFill>
            </a:endParaRPr>
          </a:p>
        </p:txBody>
      </p:sp>
      <p:sp>
        <p:nvSpPr>
          <p:cNvPr id="5" name="Rectangle : coins arrondis 4">
            <a:extLst>
              <a:ext uri="{FF2B5EF4-FFF2-40B4-BE49-F238E27FC236}">
                <a16:creationId xmlns:a16="http://schemas.microsoft.com/office/drawing/2014/main" xmlns="" id="{CFB82FC9-CF7E-4CB3-94B0-093DF79CB539}"/>
              </a:ext>
            </a:extLst>
          </p:cNvPr>
          <p:cNvSpPr/>
          <p:nvPr/>
        </p:nvSpPr>
        <p:spPr>
          <a:xfrm>
            <a:off x="1080652" y="2982364"/>
            <a:ext cx="1551710" cy="1955392"/>
          </a:xfrm>
          <a:prstGeom prst="roundRect">
            <a:avLst/>
          </a:prstGeom>
          <a:solidFill>
            <a:schemeClr val="accent2">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a:solidFill>
                  <a:srgbClr val="C00000"/>
                </a:solidFill>
              </a:rPr>
              <a:t>Risque de concurrence des stratégies d’intervention et de sous-consommation des fonds  </a:t>
            </a:r>
          </a:p>
        </p:txBody>
      </p:sp>
      <p:sp>
        <p:nvSpPr>
          <p:cNvPr id="16" name="Rectangle : coins arrondis 15">
            <a:extLst>
              <a:ext uri="{FF2B5EF4-FFF2-40B4-BE49-F238E27FC236}">
                <a16:creationId xmlns:a16="http://schemas.microsoft.com/office/drawing/2014/main" xmlns="" id="{1111757F-AF58-41A0-945D-B7B45A7802C0}"/>
              </a:ext>
            </a:extLst>
          </p:cNvPr>
          <p:cNvSpPr/>
          <p:nvPr/>
        </p:nvSpPr>
        <p:spPr>
          <a:xfrm>
            <a:off x="1080653" y="5234150"/>
            <a:ext cx="1551710" cy="1052944"/>
          </a:xfrm>
          <a:prstGeom prst="roundRect">
            <a:avLst/>
          </a:prstGeom>
          <a:solidFill>
            <a:schemeClr val="accent2">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a:solidFill>
                  <a:srgbClr val="C00000"/>
                </a:solidFill>
              </a:rPr>
              <a:t>Risque de Double financement </a:t>
            </a:r>
          </a:p>
        </p:txBody>
      </p:sp>
      <p:sp>
        <p:nvSpPr>
          <p:cNvPr id="3" name="Ellipse 2">
            <a:extLst>
              <a:ext uri="{FF2B5EF4-FFF2-40B4-BE49-F238E27FC236}">
                <a16:creationId xmlns:a16="http://schemas.microsoft.com/office/drawing/2014/main" xmlns="" id="{90BA1543-6E8A-43CE-9E9F-5C314DD60CEC}"/>
              </a:ext>
            </a:extLst>
          </p:cNvPr>
          <p:cNvSpPr/>
          <p:nvPr/>
        </p:nvSpPr>
        <p:spPr>
          <a:xfrm>
            <a:off x="775852" y="1389233"/>
            <a:ext cx="2161310" cy="948233"/>
          </a:xfrm>
          <a:prstGeom prst="ellipse">
            <a:avLst/>
          </a:prstGeom>
          <a:solidFill>
            <a:srgbClr val="C00000"/>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bg1"/>
                </a:solidFill>
              </a:rPr>
              <a:t>Risques </a:t>
            </a:r>
          </a:p>
        </p:txBody>
      </p:sp>
      <p:sp>
        <p:nvSpPr>
          <p:cNvPr id="6" name="Ellipse 5">
            <a:extLst>
              <a:ext uri="{FF2B5EF4-FFF2-40B4-BE49-F238E27FC236}">
                <a16:creationId xmlns:a16="http://schemas.microsoft.com/office/drawing/2014/main" xmlns="" id="{1E4A9407-75D3-460A-8862-0C778891FF4C}"/>
              </a:ext>
            </a:extLst>
          </p:cNvPr>
          <p:cNvSpPr/>
          <p:nvPr/>
        </p:nvSpPr>
        <p:spPr>
          <a:xfrm>
            <a:off x="5566929" y="1385318"/>
            <a:ext cx="2161310" cy="948233"/>
          </a:xfrm>
          <a:prstGeom prst="ellipse">
            <a:avLst/>
          </a:prstGeom>
          <a:solidFill>
            <a:schemeClr val="tx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bg1"/>
                </a:solidFill>
              </a:rPr>
              <a:t>Pistes d’articulation </a:t>
            </a:r>
          </a:p>
        </p:txBody>
      </p:sp>
      <p:sp>
        <p:nvSpPr>
          <p:cNvPr id="21" name="Organigramme : Données stockées 20">
            <a:extLst>
              <a:ext uri="{FF2B5EF4-FFF2-40B4-BE49-F238E27FC236}">
                <a16:creationId xmlns:a16="http://schemas.microsoft.com/office/drawing/2014/main" xmlns="" id="{488B43B1-02B6-4535-9444-243208FE1834}"/>
              </a:ext>
            </a:extLst>
          </p:cNvPr>
          <p:cNvSpPr/>
          <p:nvPr/>
        </p:nvSpPr>
        <p:spPr>
          <a:xfrm rot="5400000">
            <a:off x="6385217" y="1399448"/>
            <a:ext cx="571500" cy="3255821"/>
          </a:xfrm>
          <a:prstGeom prst="flowChartOnlineStorage">
            <a:avLst/>
          </a:prstGeom>
          <a:solidFill>
            <a:schemeClr val="tx1">
              <a:lumMod val="20000"/>
              <a:lumOff val="8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solidFill>
                  <a:schemeClr val="tx1"/>
                </a:solidFill>
              </a:rPr>
              <a:t>Gouvernance </a:t>
            </a:r>
          </a:p>
        </p:txBody>
      </p:sp>
      <p:cxnSp>
        <p:nvCxnSpPr>
          <p:cNvPr id="23" name="Connecteur droit avec flèche 22">
            <a:extLst>
              <a:ext uri="{FF2B5EF4-FFF2-40B4-BE49-F238E27FC236}">
                <a16:creationId xmlns:a16="http://schemas.microsoft.com/office/drawing/2014/main" xmlns="" id="{264E293A-F02A-4AAA-9DA9-4BDFC7457F28}"/>
              </a:ext>
            </a:extLst>
          </p:cNvPr>
          <p:cNvCxnSpPr/>
          <p:nvPr/>
        </p:nvCxnSpPr>
        <p:spPr>
          <a:xfrm>
            <a:off x="3228109" y="3749963"/>
            <a:ext cx="1496291"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xmlns="" id="{E564A033-0E5C-4C64-810A-4D5BB8DADA58}"/>
              </a:ext>
            </a:extLst>
          </p:cNvPr>
          <p:cNvCxnSpPr/>
          <p:nvPr/>
        </p:nvCxnSpPr>
        <p:spPr>
          <a:xfrm>
            <a:off x="3228109" y="5748515"/>
            <a:ext cx="1496291"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ZoneTexte 24">
            <a:extLst>
              <a:ext uri="{FF2B5EF4-FFF2-40B4-BE49-F238E27FC236}">
                <a16:creationId xmlns:a16="http://schemas.microsoft.com/office/drawing/2014/main" xmlns="" id="{2C352DE8-C816-44BA-8DC3-AC398BAEAF06}"/>
              </a:ext>
            </a:extLst>
          </p:cNvPr>
          <p:cNvSpPr txBox="1"/>
          <p:nvPr/>
        </p:nvSpPr>
        <p:spPr>
          <a:xfrm>
            <a:off x="3279623" y="3195659"/>
            <a:ext cx="1295401" cy="369332"/>
          </a:xfrm>
          <a:prstGeom prst="rect">
            <a:avLst/>
          </a:prstGeom>
          <a:noFill/>
          <a:ln>
            <a:noFill/>
          </a:ln>
        </p:spPr>
        <p:txBody>
          <a:bodyPr wrap="square" rtlCol="0">
            <a:spAutoFit/>
          </a:bodyPr>
          <a:lstStyle/>
          <a:p>
            <a:pPr algn="ctr"/>
            <a:r>
              <a:rPr lang="fr-FR" i="1" dirty="0"/>
              <a:t>Etat/Région </a:t>
            </a:r>
          </a:p>
        </p:txBody>
      </p:sp>
      <p:sp>
        <p:nvSpPr>
          <p:cNvPr id="26" name="ZoneTexte 25">
            <a:extLst>
              <a:ext uri="{FF2B5EF4-FFF2-40B4-BE49-F238E27FC236}">
                <a16:creationId xmlns:a16="http://schemas.microsoft.com/office/drawing/2014/main" xmlns="" id="{A0217D92-1B25-49E0-A0E1-BE656C0887D2}"/>
              </a:ext>
            </a:extLst>
          </p:cNvPr>
          <p:cNvSpPr txBox="1"/>
          <p:nvPr/>
        </p:nvSpPr>
        <p:spPr>
          <a:xfrm>
            <a:off x="3276599" y="5194210"/>
            <a:ext cx="1295401" cy="369332"/>
          </a:xfrm>
          <a:prstGeom prst="rect">
            <a:avLst/>
          </a:prstGeom>
          <a:noFill/>
          <a:ln>
            <a:noFill/>
          </a:ln>
        </p:spPr>
        <p:txBody>
          <a:bodyPr wrap="square" rtlCol="0">
            <a:spAutoFit/>
          </a:bodyPr>
          <a:lstStyle/>
          <a:p>
            <a:pPr algn="ctr"/>
            <a:r>
              <a:rPr lang="fr-FR" i="1" dirty="0"/>
              <a:t>Etat/Région </a:t>
            </a:r>
          </a:p>
        </p:txBody>
      </p:sp>
    </p:spTree>
    <p:extLst>
      <p:ext uri="{BB962C8B-B14F-4D97-AF65-F5344CB8AC3E}">
        <p14:creationId xmlns:p14="http://schemas.microsoft.com/office/powerpoint/2010/main" val="1967365310"/>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2700" b="1" spc="-50" dirty="0">
                <a:solidFill>
                  <a:srgbClr val="009999"/>
                </a:solidFill>
              </a:rPr>
              <a:t>Propositions de modalités d’articulation </a:t>
            </a:r>
            <a:r>
              <a:rPr lang="fr-FR" sz="2700" b="1" spc="-50" dirty="0" smtClean="0">
                <a:solidFill>
                  <a:srgbClr val="009999"/>
                </a:solidFill>
              </a:rPr>
              <a:t>selon l’ANCT: une bonne piste mais qui renvoie beaucoup à la gouvernance locale</a:t>
            </a:r>
            <a:r>
              <a:rPr lang="fr-FR" b="1" spc="-50" dirty="0">
                <a:solidFill>
                  <a:srgbClr val="009999"/>
                </a:solidFill>
              </a:rPr>
              <a:t/>
            </a:r>
            <a:br>
              <a:rPr lang="fr-FR" b="1" spc="-50" dirty="0">
                <a:solidFill>
                  <a:srgbClr val="009999"/>
                </a:solidFill>
              </a:rPr>
            </a:br>
            <a:endParaRPr lang="fr-FR"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425060429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0157750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23" y="260648"/>
            <a:ext cx="5870849" cy="11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l_fi" descr="http://www.incubateur-aquitaine.com/wp-content/uploads/2013/09/C_logoUE_FSE_2012.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84372" y="5877368"/>
            <a:ext cx="1021449" cy="864000"/>
          </a:xfrm>
          <a:prstGeom prst="rect">
            <a:avLst/>
          </a:prstGeom>
          <a:noFill/>
          <a:ln>
            <a:noFill/>
          </a:ln>
        </p:spPr>
      </p:pic>
      <p:pic>
        <p:nvPicPr>
          <p:cNvPr id="10"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40265"/>
          <a:stretch/>
        </p:blipFill>
        <p:spPr bwMode="auto">
          <a:xfrm>
            <a:off x="4549642" y="738997"/>
            <a:ext cx="4621115" cy="709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69417" t="56503"/>
          <a:stretch/>
        </p:blipFill>
        <p:spPr bwMode="auto">
          <a:xfrm>
            <a:off x="-11704" y="5373216"/>
            <a:ext cx="9155704" cy="262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C:\Users\david.hericotte\Desktop\nié.png"/>
          <p:cNvPicPr>
            <a:picLocks noChangeAspect="1" noChangeArrowheads="1"/>
          </p:cNvPicPr>
          <p:nvPr/>
        </p:nvPicPr>
        <p:blipFill>
          <a:blip r:embed="rId6">
            <a:clrChange>
              <a:clrFrom>
                <a:srgbClr val="FF3366"/>
              </a:clrFrom>
              <a:clrTo>
                <a:srgbClr val="FF3366">
                  <a:alpha val="0"/>
                </a:srgbClr>
              </a:clrTo>
            </a:clrChange>
            <a:extLst>
              <a:ext uri="{BEBA8EAE-BF5A-486C-A8C5-ECC9F3942E4B}">
                <a14:imgProps xmlns:a14="http://schemas.microsoft.com/office/drawing/2010/main">
                  <a14:imgLayer r:embed="rId7">
                    <a14:imgEffect>
                      <a14:backgroundRemoval t="288" b="100000" l="0" r="100000">
                        <a14:foregroundMark x1="93903" y1="56052" x2="93903" y2="56052"/>
                        <a14:foregroundMark x1="85874" y1="76801" x2="85874" y2="76801"/>
                        <a14:foregroundMark x1="90112" y1="64121" x2="90112" y2="64121"/>
                        <a14:foregroundMark x1="70186" y1="93804" x2="70186" y2="93804"/>
                      </a14:backgroundRemoval>
                    </a14:imgEffect>
                  </a14:imgLayer>
                </a14:imgProps>
              </a:ext>
              <a:ext uri="{28A0092B-C50C-407E-A947-70E740481C1C}">
                <a14:useLocalDpi xmlns:a14="http://schemas.microsoft.com/office/drawing/2010/main" val="0"/>
              </a:ext>
            </a:extLst>
          </a:blip>
          <a:srcRect/>
          <a:stretch>
            <a:fillRect/>
          </a:stretch>
        </p:blipFill>
        <p:spPr bwMode="auto">
          <a:xfrm>
            <a:off x="-11704" y="1419499"/>
            <a:ext cx="9155704" cy="3953719"/>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descr="Afficher l'image d'origine"/>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19065" y="5661376"/>
            <a:ext cx="960701" cy="1152000"/>
          </a:xfrm>
          <a:prstGeom prst="rect">
            <a:avLst/>
          </a:prstGeom>
          <a:noFill/>
          <a:ln>
            <a:noFill/>
          </a:ln>
        </p:spPr>
      </p:pic>
      <p:pic>
        <p:nvPicPr>
          <p:cNvPr id="17" name="Image 16"/>
          <p:cNvPicPr/>
          <p:nvPr/>
        </p:nvPicPr>
        <p:blipFill>
          <a:blip r:embed="rId9">
            <a:extLst>
              <a:ext uri="{28A0092B-C50C-407E-A947-70E740481C1C}">
                <a14:useLocalDpi xmlns:a14="http://schemas.microsoft.com/office/drawing/2010/main" val="0"/>
              </a:ext>
            </a:extLst>
          </a:blip>
          <a:srcRect/>
          <a:stretch>
            <a:fillRect/>
          </a:stretch>
        </p:blipFill>
        <p:spPr bwMode="auto">
          <a:xfrm>
            <a:off x="6451033" y="476674"/>
            <a:ext cx="2657475" cy="266700"/>
          </a:xfrm>
          <a:prstGeom prst="rect">
            <a:avLst/>
          </a:prstGeom>
          <a:noFill/>
          <a:ln>
            <a:noFill/>
          </a:ln>
        </p:spPr>
      </p:pic>
      <p:graphicFrame>
        <p:nvGraphicFramePr>
          <p:cNvPr id="3" name="Diagramme 2"/>
          <p:cNvGraphicFramePr/>
          <p:nvPr>
            <p:extLst>
              <p:ext uri="{D42A27DB-BD31-4B8C-83A1-F6EECF244321}">
                <p14:modId xmlns:p14="http://schemas.microsoft.com/office/powerpoint/2010/main" val="2395810913"/>
              </p:ext>
            </p:extLst>
          </p:nvPr>
        </p:nvGraphicFramePr>
        <p:xfrm>
          <a:off x="467544" y="1588270"/>
          <a:ext cx="8280920" cy="364093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4" name="Diagramme 3"/>
          <p:cNvGraphicFramePr/>
          <p:nvPr>
            <p:extLst>
              <p:ext uri="{D42A27DB-BD31-4B8C-83A1-F6EECF244321}">
                <p14:modId xmlns:p14="http://schemas.microsoft.com/office/powerpoint/2010/main" val="1219991637"/>
              </p:ext>
            </p:extLst>
          </p:nvPr>
        </p:nvGraphicFramePr>
        <p:xfrm>
          <a:off x="474212" y="1448648"/>
          <a:ext cx="7920880" cy="3780552"/>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Tree>
    <p:extLst>
      <p:ext uri="{BB962C8B-B14F-4D97-AF65-F5344CB8AC3E}">
        <p14:creationId xmlns:p14="http://schemas.microsoft.com/office/powerpoint/2010/main" val="189588703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e 6"/>
          <p:cNvGrpSpPr/>
          <p:nvPr/>
        </p:nvGrpSpPr>
        <p:grpSpPr>
          <a:xfrm>
            <a:off x="3026" y="87709"/>
            <a:ext cx="9140975" cy="749003"/>
            <a:chOff x="3025" y="44624"/>
            <a:chExt cx="9140975" cy="749002"/>
          </a:xfrm>
        </p:grpSpPr>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1" name="Titre 1"/>
          <p:cNvSpPr txBox="1">
            <a:spLocks/>
          </p:cNvSpPr>
          <p:nvPr/>
        </p:nvSpPr>
        <p:spPr>
          <a:xfrm>
            <a:off x="523992" y="1005991"/>
            <a:ext cx="8229600" cy="523220"/>
          </a:xfrm>
          <a:prstGeom prst="rect">
            <a:avLst/>
          </a:prstGeom>
          <a:noFill/>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spc="-50" dirty="0" smtClean="0">
                <a:solidFill>
                  <a:srgbClr val="009999"/>
                </a:solidFill>
              </a:rPr>
              <a:t>Fonds de transition juste (FTJ)</a:t>
            </a:r>
          </a:p>
        </p:txBody>
      </p:sp>
      <p:sp>
        <p:nvSpPr>
          <p:cNvPr id="4" name="Espace réservé du contenu 3"/>
          <p:cNvSpPr>
            <a:spLocks noGrp="1"/>
          </p:cNvSpPr>
          <p:nvPr>
            <p:ph idx="1"/>
          </p:nvPr>
        </p:nvSpPr>
        <p:spPr>
          <a:xfrm>
            <a:off x="395536" y="1772816"/>
            <a:ext cx="7992888" cy="4896544"/>
          </a:xfrm>
        </p:spPr>
        <p:txBody>
          <a:bodyPr>
            <a:normAutofit/>
          </a:bodyPr>
          <a:lstStyle/>
          <a:p>
            <a:r>
              <a:rPr lang="fr-FR" sz="2000" dirty="0" smtClean="0"/>
              <a:t>L’Europe a lancé le </a:t>
            </a:r>
            <a:r>
              <a:rPr lang="fr-FR" sz="2000" b="1" spc="-50" dirty="0">
                <a:latin typeface="+mj-lt"/>
                <a:ea typeface="+mj-ea"/>
                <a:cs typeface="+mj-cs"/>
              </a:rPr>
              <a:t>mécanisme de transition juste</a:t>
            </a:r>
            <a:r>
              <a:rPr lang="fr-FR" sz="2000" dirty="0" smtClean="0"/>
              <a:t>, outil destiné à soutenir la transition vers une économie climatiquement neutre.</a:t>
            </a:r>
          </a:p>
          <a:p>
            <a:endParaRPr lang="fr-FR" sz="2000" dirty="0" smtClean="0"/>
          </a:p>
          <a:p>
            <a:endParaRPr lang="fr-FR" sz="2000" dirty="0" smtClean="0"/>
          </a:p>
          <a:p>
            <a:endParaRPr lang="fr-FR" sz="2000" dirty="0" smtClean="0">
              <a:solidFill>
                <a:schemeClr val="tx2"/>
              </a:solidFill>
            </a:endParaRPr>
          </a:p>
          <a:p>
            <a:endParaRPr lang="fr-FR" sz="2000" dirty="0">
              <a:solidFill>
                <a:schemeClr val="tx2"/>
              </a:solidFill>
            </a:endParaRPr>
          </a:p>
          <a:p>
            <a:endParaRPr lang="fr-FR" sz="2000" dirty="0" smtClean="0">
              <a:solidFill>
                <a:schemeClr val="tx2"/>
              </a:solidFill>
            </a:endParaRPr>
          </a:p>
          <a:p>
            <a:pPr marL="0" indent="0">
              <a:buNone/>
            </a:pPr>
            <a:endParaRPr lang="fr-FR" sz="1800" dirty="0" smtClean="0">
              <a:solidFill>
                <a:schemeClr val="tx2"/>
              </a:solidFill>
            </a:endParaRPr>
          </a:p>
          <a:p>
            <a:pPr marL="0" indent="0">
              <a:buNone/>
            </a:pPr>
            <a:endParaRPr lang="fr-FR" sz="1800" dirty="0" smtClean="0">
              <a:solidFill>
                <a:schemeClr val="tx2"/>
              </a:solidFill>
            </a:endParaRPr>
          </a:p>
        </p:txBody>
      </p:sp>
      <p:graphicFrame>
        <p:nvGraphicFramePr>
          <p:cNvPr id="2" name="Diagramme 1"/>
          <p:cNvGraphicFramePr/>
          <p:nvPr>
            <p:extLst>
              <p:ext uri="{D42A27DB-BD31-4B8C-83A1-F6EECF244321}">
                <p14:modId xmlns:p14="http://schemas.microsoft.com/office/powerpoint/2010/main" val="1827390096"/>
              </p:ext>
            </p:extLst>
          </p:nvPr>
        </p:nvGraphicFramePr>
        <p:xfrm>
          <a:off x="2219908" y="2769895"/>
          <a:ext cx="4704184" cy="224802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ZoneTexte 2"/>
          <p:cNvSpPr txBox="1"/>
          <p:nvPr/>
        </p:nvSpPr>
        <p:spPr>
          <a:xfrm>
            <a:off x="2190608" y="5117121"/>
            <a:ext cx="6629864" cy="400110"/>
          </a:xfrm>
          <a:prstGeom prst="rect">
            <a:avLst/>
          </a:prstGeom>
          <a:noFill/>
        </p:spPr>
        <p:txBody>
          <a:bodyPr wrap="square" rtlCol="0">
            <a:spAutoFit/>
          </a:bodyPr>
          <a:lstStyle/>
          <a:p>
            <a:r>
              <a:rPr lang="fr-FR" sz="2000" dirty="0" smtClean="0"/>
              <a:t>Le Fonds de transition juste interviendra selon deux axes:</a:t>
            </a:r>
            <a:endParaRPr lang="fr-FR" sz="2000" dirty="0"/>
          </a:p>
        </p:txBody>
      </p:sp>
      <p:sp>
        <p:nvSpPr>
          <p:cNvPr id="6" name="Flèche courbée vers la droite 5"/>
          <p:cNvSpPr/>
          <p:nvPr/>
        </p:nvSpPr>
        <p:spPr>
          <a:xfrm>
            <a:off x="1148186" y="4545390"/>
            <a:ext cx="1080120" cy="885983"/>
          </a:xfrm>
          <a:prstGeom prst="curvedRightArrow">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fr-FR" dirty="0">
              <a:solidFill>
                <a:schemeClr val="tx1"/>
              </a:solidFill>
            </a:endParaRPr>
          </a:p>
        </p:txBody>
      </p:sp>
      <p:sp>
        <p:nvSpPr>
          <p:cNvPr id="10" name="ZoneTexte 9"/>
          <p:cNvSpPr txBox="1"/>
          <p:nvPr/>
        </p:nvSpPr>
        <p:spPr>
          <a:xfrm>
            <a:off x="2960889" y="2492899"/>
            <a:ext cx="3222229" cy="276999"/>
          </a:xfrm>
          <a:prstGeom prst="rect">
            <a:avLst/>
          </a:prstGeom>
          <a:noFill/>
        </p:spPr>
        <p:txBody>
          <a:bodyPr wrap="none" rtlCol="0">
            <a:spAutoFit/>
          </a:bodyPr>
          <a:lstStyle/>
          <a:p>
            <a:r>
              <a:rPr lang="fr-FR" sz="1200" dirty="0" smtClean="0"/>
              <a:t>Les trois piliers du mécanisme de transition juste</a:t>
            </a:r>
            <a:endParaRPr lang="fr-FR" sz="1200" dirty="0"/>
          </a:p>
        </p:txBody>
      </p:sp>
      <p:sp>
        <p:nvSpPr>
          <p:cNvPr id="13" name="ZoneTexte 12"/>
          <p:cNvSpPr txBox="1"/>
          <p:nvPr/>
        </p:nvSpPr>
        <p:spPr>
          <a:xfrm>
            <a:off x="231261" y="5589240"/>
            <a:ext cx="8912739" cy="1200329"/>
          </a:xfrm>
          <a:prstGeom prst="rect">
            <a:avLst/>
          </a:prstGeom>
          <a:noFill/>
        </p:spPr>
        <p:txBody>
          <a:bodyPr wrap="square" rtlCol="0">
            <a:spAutoFit/>
          </a:bodyPr>
          <a:lstStyle/>
          <a:p>
            <a:pPr marL="342900" indent="-342900">
              <a:buFont typeface="+mj-lt"/>
              <a:buAutoNum type="arabicPeriod"/>
            </a:pPr>
            <a:r>
              <a:rPr lang="fr-FR" dirty="0" smtClean="0"/>
              <a:t>Soutien aux projets d’amélioration, d’innovation, de diversification et de substitution en matière de production énergétique</a:t>
            </a:r>
          </a:p>
          <a:p>
            <a:pPr marL="342900" indent="-342900">
              <a:buFont typeface="+mj-lt"/>
              <a:buAutoNum type="arabicPeriod"/>
            </a:pPr>
            <a:r>
              <a:rPr lang="fr-FR" dirty="0" smtClean="0"/>
              <a:t>Accompagnement à la reconversion de salariés, anciens salariés , demandeurs d’emploi ou inactifs</a:t>
            </a:r>
            <a:endParaRPr lang="fr-FR" dirty="0"/>
          </a:p>
        </p:txBody>
      </p:sp>
    </p:spTree>
    <p:extLst>
      <p:ext uri="{BB962C8B-B14F-4D97-AF65-F5344CB8AC3E}">
        <p14:creationId xmlns:p14="http://schemas.microsoft.com/office/powerpoint/2010/main" val="2008801273"/>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pPr/>
              <a:t>97</a:t>
            </a:fld>
            <a:endParaRPr lang="fr-FR" dirty="0"/>
          </a:p>
        </p:txBody>
      </p:sp>
      <p:sp>
        <p:nvSpPr>
          <p:cNvPr id="3" name="Espace réservé du texte 2"/>
          <p:cNvSpPr>
            <a:spLocks noGrp="1"/>
          </p:cNvSpPr>
          <p:nvPr>
            <p:ph type="body" sz="quarter" idx="14"/>
          </p:nvPr>
        </p:nvSpPr>
        <p:spPr>
          <a:xfrm>
            <a:off x="267193" y="2091674"/>
            <a:ext cx="6291886" cy="3561959"/>
          </a:xfrm>
        </p:spPr>
        <p:txBody>
          <a:bodyPr/>
          <a:lstStyle/>
          <a:p>
            <a:pPr marL="0" lvl="1" indent="0" algn="ctr">
              <a:buNone/>
            </a:pPr>
            <a:r>
              <a:rPr lang="fr-FR" sz="1100" b="1" i="1" dirty="0">
                <a:solidFill>
                  <a:schemeClr val="accent2">
                    <a:lumMod val="75000"/>
                  </a:schemeClr>
                </a:solidFill>
              </a:rPr>
              <a:t>Il s’agit du volet FSE Etat du Fonds de transition </a:t>
            </a:r>
            <a:r>
              <a:rPr lang="fr-FR" sz="1100" b="1" i="1" dirty="0" smtClean="0">
                <a:solidFill>
                  <a:schemeClr val="accent2">
                    <a:lumMod val="75000"/>
                  </a:schemeClr>
                </a:solidFill>
              </a:rPr>
              <a:t>juste. Il doit s’articuler étroitement avec l’action du FTJ de Programmes régionaux via les plans de transition juste</a:t>
            </a:r>
          </a:p>
          <a:p>
            <a:pPr marL="0" lvl="1" indent="0" algn="ctr">
              <a:buNone/>
            </a:pPr>
            <a:r>
              <a:rPr lang="fr-FR" sz="1100" b="1" u="sng" dirty="0" smtClean="0">
                <a:solidFill>
                  <a:schemeClr val="accent2">
                    <a:lumMod val="75000"/>
                  </a:schemeClr>
                </a:solidFill>
              </a:rPr>
              <a:t>Actions éligibles (dès lors que justifiés par les objectifs fixés par chacun des 6 PTJ régionaux):</a:t>
            </a:r>
            <a:endParaRPr lang="fr-FR" sz="1100" b="1" u="sng" dirty="0">
              <a:solidFill>
                <a:schemeClr val="accent2">
                  <a:lumMod val="75000"/>
                </a:schemeClr>
              </a:solidFill>
            </a:endParaRPr>
          </a:p>
          <a:p>
            <a:pPr marL="539750" lvl="1">
              <a:spcBef>
                <a:spcPts val="0"/>
              </a:spcBef>
              <a:buFont typeface="Wingdings" panose="05000000000000000000" pitchFamily="2" charset="2"/>
              <a:buChar char="Ø"/>
            </a:pPr>
            <a:r>
              <a:rPr lang="fr-FR" sz="1100" dirty="0" smtClean="0">
                <a:solidFill>
                  <a:schemeClr val="accent2">
                    <a:lumMod val="75000"/>
                  </a:schemeClr>
                </a:solidFill>
              </a:rPr>
              <a:t>Perfectionnement</a:t>
            </a:r>
            <a:r>
              <a:rPr lang="fr-FR" sz="1100" dirty="0">
                <a:solidFill>
                  <a:schemeClr val="accent2">
                    <a:lumMod val="75000"/>
                  </a:schemeClr>
                </a:solidFill>
              </a:rPr>
              <a:t>, reconversion et formation des travailleurs </a:t>
            </a:r>
            <a:r>
              <a:rPr lang="fr-FR" sz="1100" dirty="0" smtClean="0">
                <a:solidFill>
                  <a:schemeClr val="accent2">
                    <a:lumMod val="75000"/>
                  </a:schemeClr>
                </a:solidFill>
              </a:rPr>
              <a:t>(la formation des DE ou la CREA relèvent là encore des programmes régionaux); Appui aux transitions professionnelles</a:t>
            </a:r>
            <a:endParaRPr lang="fr-FR" sz="1100" dirty="0">
              <a:solidFill>
                <a:schemeClr val="accent2">
                  <a:lumMod val="75000"/>
                </a:schemeClr>
              </a:solidFill>
            </a:endParaRPr>
          </a:p>
          <a:p>
            <a:pPr marL="539750" lvl="1">
              <a:spcBef>
                <a:spcPts val="0"/>
              </a:spcBef>
              <a:buFont typeface="Wingdings" panose="05000000000000000000" pitchFamily="2" charset="2"/>
              <a:buChar char="Ø"/>
            </a:pPr>
            <a:r>
              <a:rPr lang="fr-FR" sz="1100" dirty="0" smtClean="0">
                <a:solidFill>
                  <a:schemeClr val="accent2">
                    <a:lumMod val="75000"/>
                  </a:schemeClr>
                </a:solidFill>
              </a:rPr>
              <a:t>Accompagnement vers l’emploi des </a:t>
            </a:r>
            <a:r>
              <a:rPr lang="fr-FR" sz="1100" dirty="0">
                <a:solidFill>
                  <a:schemeClr val="accent2">
                    <a:lumMod val="75000"/>
                  </a:schemeClr>
                </a:solidFill>
              </a:rPr>
              <a:t>demandeurs </a:t>
            </a:r>
            <a:r>
              <a:rPr lang="fr-FR" sz="1100" dirty="0" smtClean="0">
                <a:solidFill>
                  <a:schemeClr val="accent2">
                    <a:lumMod val="75000"/>
                  </a:schemeClr>
                </a:solidFill>
              </a:rPr>
              <a:t>d’emploi;</a:t>
            </a:r>
            <a:endParaRPr lang="fr-FR" sz="1100" dirty="0">
              <a:solidFill>
                <a:schemeClr val="accent2">
                  <a:lumMod val="75000"/>
                </a:schemeClr>
              </a:solidFill>
            </a:endParaRPr>
          </a:p>
          <a:p>
            <a:pPr marL="539750" lvl="1">
              <a:spcBef>
                <a:spcPts val="0"/>
              </a:spcBef>
              <a:buFont typeface="Wingdings" panose="05000000000000000000" pitchFamily="2" charset="2"/>
              <a:buChar char="Ø"/>
            </a:pPr>
            <a:r>
              <a:rPr lang="fr-FR" sz="1100" dirty="0">
                <a:solidFill>
                  <a:schemeClr val="accent2">
                    <a:lumMod val="75000"/>
                  </a:schemeClr>
                </a:solidFill>
              </a:rPr>
              <a:t>I</a:t>
            </a:r>
            <a:r>
              <a:rPr lang="fr-FR" sz="1100" dirty="0" smtClean="0">
                <a:solidFill>
                  <a:schemeClr val="accent2">
                    <a:lumMod val="75000"/>
                  </a:schemeClr>
                </a:solidFill>
              </a:rPr>
              <a:t>nclusion </a:t>
            </a:r>
            <a:r>
              <a:rPr lang="fr-FR" sz="1100" dirty="0">
                <a:solidFill>
                  <a:schemeClr val="accent2">
                    <a:lumMod val="75000"/>
                  </a:schemeClr>
                </a:solidFill>
              </a:rPr>
              <a:t>active des demandeurs d’emploi, en particulier pour les femmes, les personnes handicapées et les groupes </a:t>
            </a:r>
            <a:r>
              <a:rPr lang="fr-FR" sz="1100" dirty="0" smtClean="0">
                <a:solidFill>
                  <a:schemeClr val="accent2">
                    <a:lumMod val="75000"/>
                  </a:schemeClr>
                </a:solidFill>
              </a:rPr>
              <a:t>vulnérables</a:t>
            </a:r>
          </a:p>
          <a:p>
            <a:pPr marL="539750" lvl="1">
              <a:spcBef>
                <a:spcPts val="0"/>
              </a:spcBef>
              <a:buFont typeface="Wingdings" panose="05000000000000000000" pitchFamily="2" charset="2"/>
              <a:buChar char="Ø"/>
            </a:pPr>
            <a:r>
              <a:rPr lang="fr-FR" sz="1100" dirty="0" smtClean="0">
                <a:solidFill>
                  <a:schemeClr val="accent2">
                    <a:lumMod val="75000"/>
                  </a:schemeClr>
                </a:solidFill>
              </a:rPr>
              <a:t>Des actions d’accompagnement social de publics inactifs (décrochage scolaire, publics en situation de pauvreté et d’exclusion)</a:t>
            </a:r>
          </a:p>
          <a:p>
            <a:pPr marL="368300" lvl="1" indent="0">
              <a:spcBef>
                <a:spcPts val="0"/>
              </a:spcBef>
              <a:buNone/>
            </a:pPr>
            <a:r>
              <a:rPr lang="fr-FR" sz="1100" b="1" i="1" dirty="0" smtClean="0">
                <a:solidFill>
                  <a:schemeClr val="accent2">
                    <a:lumMod val="75000"/>
                  </a:schemeClr>
                </a:solidFill>
              </a:rPr>
              <a:t>Eligibilité </a:t>
            </a:r>
            <a:r>
              <a:rPr lang="fr-FR" sz="1100" b="1" i="1" dirty="0">
                <a:solidFill>
                  <a:schemeClr val="accent2">
                    <a:lumMod val="75000"/>
                  </a:schemeClr>
                </a:solidFill>
              </a:rPr>
              <a:t>restreinte aux Hauts-de-France (59 et 62), au Grand-Est (68, 54 et 57), à la Normandie (76), à Pays de la Loire (44), à </a:t>
            </a:r>
            <a:r>
              <a:rPr lang="fr-FR" sz="1100" b="1" i="1" dirty="0" err="1">
                <a:solidFill>
                  <a:schemeClr val="accent2">
                    <a:lumMod val="75000"/>
                  </a:schemeClr>
                </a:solidFill>
              </a:rPr>
              <a:t>Auv</a:t>
            </a:r>
            <a:r>
              <a:rPr lang="fr-FR" sz="1100" b="1" i="1" dirty="0">
                <a:solidFill>
                  <a:schemeClr val="accent2">
                    <a:lumMod val="75000"/>
                  </a:schemeClr>
                </a:solidFill>
              </a:rPr>
              <a:t>-Rhône-Alpes (69 et 38) et à PACA (13</a:t>
            </a:r>
            <a:r>
              <a:rPr lang="fr-FR" sz="1100" b="1" i="1" dirty="0" smtClean="0">
                <a:solidFill>
                  <a:schemeClr val="accent2">
                    <a:lumMod val="75000"/>
                  </a:schemeClr>
                </a:solidFill>
              </a:rPr>
              <a:t>), avec un ciblage territorial plus fin autour de territoires industriels marqués par le niveau d’émission de CO2 des secteurs prioritaires (raffinage, chimie, </a:t>
            </a:r>
            <a:r>
              <a:rPr lang="fr-FR" sz="1100" b="1" i="1" dirty="0" err="1" smtClean="0">
                <a:solidFill>
                  <a:schemeClr val="accent2">
                    <a:lumMod val="75000"/>
                  </a:schemeClr>
                </a:solidFill>
              </a:rPr>
              <a:t>cockéfaction</a:t>
            </a:r>
            <a:r>
              <a:rPr lang="fr-FR" sz="1100" b="1" i="1" dirty="0" smtClean="0">
                <a:solidFill>
                  <a:schemeClr val="accent2">
                    <a:lumMod val="75000"/>
                  </a:schemeClr>
                </a:solidFill>
              </a:rPr>
              <a:t>…)</a:t>
            </a:r>
            <a:endParaRPr lang="fr-FR" sz="1100" dirty="0">
              <a:solidFill>
                <a:schemeClr val="accent2">
                  <a:lumMod val="75000"/>
                </a:schemeClr>
              </a:solidFill>
            </a:endParaRPr>
          </a:p>
          <a:p>
            <a:pPr marL="355600" lvl="1" indent="-268288">
              <a:spcBef>
                <a:spcPts val="0"/>
              </a:spcBef>
              <a:buSzTx/>
              <a:buNone/>
            </a:pPr>
            <a:endParaRPr lang="fr-FR" sz="1100" dirty="0">
              <a:solidFill>
                <a:schemeClr val="accent2">
                  <a:lumMod val="75000"/>
                </a:schemeClr>
              </a:solidFill>
            </a:endParaRPr>
          </a:p>
          <a:p>
            <a:endParaRPr lang="fr-FR" sz="1100" dirty="0">
              <a:solidFill>
                <a:schemeClr val="accent2">
                  <a:lumMod val="75000"/>
                </a:schemeClr>
              </a:solidFill>
            </a:endParaRPr>
          </a:p>
        </p:txBody>
      </p:sp>
      <p:sp>
        <p:nvSpPr>
          <p:cNvPr id="4" name="Espace réservé de la date 3"/>
          <p:cNvSpPr>
            <a:spLocks noGrp="1"/>
          </p:cNvSpPr>
          <p:nvPr>
            <p:ph type="dt" sz="half" idx="2"/>
          </p:nvPr>
        </p:nvSpPr>
        <p:spPr/>
        <p:txBody>
          <a:bodyPr/>
          <a:lstStyle/>
          <a:p>
            <a:fld id="{0597CDB5-73DC-8641-8CC1-FAD9379FD627}" type="datetime1">
              <a:rPr lang="fr-FR" cap="all" smtClean="0"/>
              <a:pPr/>
              <a:t>12/07/2021</a:t>
            </a:fld>
            <a:endParaRPr lang="fr-FR" cap="all" dirty="0"/>
          </a:p>
        </p:txBody>
      </p:sp>
      <p:sp>
        <p:nvSpPr>
          <p:cNvPr id="9" name="Espace réservé du texte 8"/>
          <p:cNvSpPr txBox="1">
            <a:spLocks noGrp="1"/>
          </p:cNvSpPr>
          <p:nvPr>
            <p:ph type="body" sz="quarter" idx="13"/>
          </p:nvPr>
        </p:nvSpPr>
        <p:spPr>
          <a:xfrm>
            <a:off x="617090" y="1621449"/>
            <a:ext cx="8136582" cy="215444"/>
          </a:xfrm>
          <a:prstGeom prst="rect">
            <a:avLst/>
          </a:prstGeom>
          <a:solidFill>
            <a:srgbClr val="B0FF9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marL="0" lvl="1" indent="0" algn="ctr">
              <a:spcAft>
                <a:spcPts val="600"/>
              </a:spcAft>
              <a:buNone/>
            </a:pPr>
            <a:r>
              <a:rPr lang="fr-FR" sz="1400" b="1" dirty="0" smtClean="0">
                <a:solidFill>
                  <a:schemeClr val="tx2">
                    <a:lumMod val="75000"/>
                  </a:schemeClr>
                </a:solidFill>
              </a:rPr>
              <a:t>FONDS DE TRANSITION JUSTE (FTJ)</a:t>
            </a:r>
            <a:endParaRPr lang="fr-FR" sz="1400" b="1" dirty="0">
              <a:solidFill>
                <a:schemeClr val="tx2">
                  <a:lumMod val="75000"/>
                </a:schemeClr>
              </a:solidFill>
            </a:endParaRPr>
          </a:p>
        </p:txBody>
      </p:sp>
      <p:sp>
        <p:nvSpPr>
          <p:cNvPr id="8" name="Titre 7"/>
          <p:cNvSpPr txBox="1">
            <a:spLocks noGrp="1"/>
          </p:cNvSpPr>
          <p:nvPr>
            <p:ph type="title"/>
          </p:nvPr>
        </p:nvSpPr>
        <p:spPr>
          <a:xfrm>
            <a:off x="616805" y="1236770"/>
            <a:ext cx="8137153" cy="313932"/>
          </a:xfrm>
          <a:prstGeom prst="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lvl="0" algn="ctr"/>
            <a:r>
              <a:rPr lang="fr-FR" sz="1600" dirty="0"/>
              <a:t>Priorité 7</a:t>
            </a:r>
            <a:r>
              <a:rPr lang="fr-FR" sz="1600" dirty="0" smtClean="0"/>
              <a:t>: Accompagnement </a:t>
            </a:r>
            <a:r>
              <a:rPr lang="fr-FR" sz="1600" dirty="0"/>
              <a:t>social de la transition écologique</a:t>
            </a:r>
            <a:endParaRPr lang="fr-FR" sz="1600" i="1" dirty="0">
              <a:solidFill>
                <a:srgbClr val="FF0000"/>
              </a:solidFill>
            </a:endParaRPr>
          </a:p>
        </p:txBody>
      </p:sp>
      <p:sp>
        <p:nvSpPr>
          <p:cNvPr id="11" name="Rectangle à coins arrondis 10"/>
          <p:cNvSpPr/>
          <p:nvPr/>
        </p:nvSpPr>
        <p:spPr>
          <a:xfrm>
            <a:off x="6559079" y="5061182"/>
            <a:ext cx="2365466" cy="1242921"/>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ctr">
              <a:spcAft>
                <a:spcPts val="600"/>
              </a:spcAft>
            </a:pPr>
            <a:r>
              <a:rPr lang="fr-FR" sz="1100" b="1" dirty="0" smtClean="0">
                <a:solidFill>
                  <a:schemeClr val="bg1"/>
                </a:solidFill>
              </a:rPr>
              <a:t>Objectif </a:t>
            </a:r>
            <a:r>
              <a:rPr lang="fr-FR" sz="1100" b="1" dirty="0">
                <a:solidFill>
                  <a:schemeClr val="bg1"/>
                </a:solidFill>
              </a:rPr>
              <a:t>: </a:t>
            </a:r>
            <a:endParaRPr lang="fr-FR" sz="1100" b="1" dirty="0" smtClean="0">
              <a:solidFill>
                <a:schemeClr val="bg1"/>
              </a:solidFill>
            </a:endParaRPr>
          </a:p>
          <a:p>
            <a:pPr marL="0" lvl="1" algn="ctr">
              <a:spcAft>
                <a:spcPts val="600"/>
              </a:spcAft>
            </a:pPr>
            <a:r>
              <a:rPr lang="fr-FR" sz="1100" i="1" dirty="0" smtClean="0">
                <a:solidFill>
                  <a:schemeClr val="bg1"/>
                </a:solidFill>
              </a:rPr>
              <a:t>Mise en œuvre du Plan de transition juste et des plans territoriaux</a:t>
            </a:r>
            <a:endParaRPr lang="fr-FR" sz="1100" b="1" dirty="0">
              <a:solidFill>
                <a:schemeClr val="bg1"/>
              </a:solidFill>
            </a:endParaRPr>
          </a:p>
        </p:txBody>
      </p:sp>
      <p:sp>
        <p:nvSpPr>
          <p:cNvPr id="13" name="Ellipse 12"/>
          <p:cNvSpPr/>
          <p:nvPr/>
        </p:nvSpPr>
        <p:spPr>
          <a:xfrm>
            <a:off x="51520" y="1132800"/>
            <a:ext cx="830370" cy="940448"/>
          </a:xfrm>
          <a:prstGeom prst="ellipse">
            <a:avLst/>
          </a:prstGeom>
          <a:blipFill rotWithShape="0">
            <a:blip r:embed="rId2"/>
            <a:stretch>
              <a:fillRect/>
            </a:stretch>
          </a:blipFill>
          <a:ln w="28575">
            <a:solidFill>
              <a:srgbClr val="00B050"/>
            </a:solidFill>
          </a:ln>
          <a:scene3d>
            <a:camera prst="orthographicFront"/>
            <a:lightRig rig="flat" dir="t"/>
          </a:scene3d>
          <a:sp3d z="190500" extrusionH="12700" prstMaterial="plastic">
            <a:bevelT w="50800" h="50800"/>
          </a:sp3d>
        </p:spPr>
        <p:style>
          <a:lnRef idx="1">
            <a:scrgbClr r="0" g="0" b="0"/>
          </a:lnRef>
          <a:fillRef idx="1">
            <a:scrgbClr r="0" g="0" b="0"/>
          </a:fillRef>
          <a:effectRef idx="2">
            <a:schemeClr val="lt1">
              <a:hueOff val="0"/>
              <a:satOff val="0"/>
              <a:lumOff val="0"/>
              <a:alphaOff val="0"/>
            </a:schemeClr>
          </a:effectRef>
          <a:fontRef idx="minor">
            <a:schemeClr val="dk1">
              <a:hueOff val="0"/>
              <a:satOff val="0"/>
              <a:lumOff val="0"/>
              <a:alphaOff val="0"/>
            </a:schemeClr>
          </a:fontRef>
        </p:style>
      </p:sp>
      <p:pic>
        <p:nvPicPr>
          <p:cNvPr id="14" name="Imag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59079" y="2331831"/>
            <a:ext cx="2094332" cy="2638859"/>
          </a:xfrm>
          <a:prstGeom prst="rect">
            <a:avLst/>
          </a:prstGeom>
        </p:spPr>
      </p:pic>
      <p:pic>
        <p:nvPicPr>
          <p:cNvPr id="15" name="Imag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32152" y="2065857"/>
            <a:ext cx="633123" cy="844164"/>
          </a:xfrm>
          <a:prstGeom prst="rect">
            <a:avLst/>
          </a:prstGeom>
        </p:spPr>
      </p:pic>
    </p:spTree>
    <p:extLst>
      <p:ext uri="{BB962C8B-B14F-4D97-AF65-F5344CB8AC3E}">
        <p14:creationId xmlns:p14="http://schemas.microsoft.com/office/powerpoint/2010/main" val="3095858509"/>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pPr/>
              <a:t>98</a:t>
            </a:fld>
            <a:endParaRPr lang="fr-FR" dirty="0"/>
          </a:p>
        </p:txBody>
      </p:sp>
      <p:sp>
        <p:nvSpPr>
          <p:cNvPr id="3" name="Espace réservé du texte 2"/>
          <p:cNvSpPr>
            <a:spLocks noGrp="1"/>
          </p:cNvSpPr>
          <p:nvPr>
            <p:ph type="body" sz="quarter" idx="13"/>
          </p:nvPr>
        </p:nvSpPr>
        <p:spPr/>
        <p:txBody>
          <a:bodyPr>
            <a:normAutofit/>
          </a:bodyPr>
          <a:lstStyle/>
          <a:p>
            <a:pPr marL="0" indent="0">
              <a:buNone/>
            </a:pPr>
            <a:r>
              <a:rPr lang="fr-FR" dirty="0" smtClean="0"/>
              <a:t>Le diagnostic Emploi </a:t>
            </a:r>
          </a:p>
          <a:p>
            <a:pPr marL="0" indent="0">
              <a:buNone/>
            </a:pPr>
            <a:r>
              <a:rPr lang="fr-FR" sz="1000" b="0" dirty="0" smtClean="0"/>
              <a:t>890 000 personnes travaillent dans le département</a:t>
            </a:r>
          </a:p>
          <a:p>
            <a:pPr marL="0" indent="0">
              <a:buNone/>
            </a:pPr>
            <a:r>
              <a:rPr lang="fr-FR" sz="1000" b="0" dirty="0" smtClean="0"/>
              <a:t>32.4% sur la production et le transport de biens matériels. </a:t>
            </a:r>
          </a:p>
          <a:p>
            <a:pPr marL="0" indent="0">
              <a:buNone/>
            </a:pPr>
            <a:r>
              <a:rPr lang="fr-FR" sz="1000" dirty="0" smtClean="0"/>
              <a:t>Emplois industriels concentrés pour l’essentiel sur le Golfe de Fos et autour de l’Etang de Berre.</a:t>
            </a:r>
          </a:p>
          <a:p>
            <a:pPr marL="0" indent="0">
              <a:buNone/>
            </a:pPr>
            <a:r>
              <a:rPr lang="fr-FR" sz="1000" b="0" dirty="0" smtClean="0"/>
              <a:t>Le taux de chômage dans les Bouches-du-Rhône est de 10.2% (fin 2020) contre 8.6% en France métropolitaine.</a:t>
            </a:r>
            <a:endParaRPr lang="fr-FR" sz="1000" b="0" dirty="0"/>
          </a:p>
        </p:txBody>
      </p:sp>
      <p:sp>
        <p:nvSpPr>
          <p:cNvPr id="4" name="Espace réservé du texte 3"/>
          <p:cNvSpPr>
            <a:spLocks noGrp="1"/>
          </p:cNvSpPr>
          <p:nvPr>
            <p:ph type="body" sz="quarter" idx="14"/>
          </p:nvPr>
        </p:nvSpPr>
        <p:spPr>
          <a:xfrm>
            <a:off x="3312000" y="2180861"/>
            <a:ext cx="2520000" cy="1728192"/>
          </a:xfrm>
        </p:spPr>
        <p:txBody>
          <a:bodyPr>
            <a:normAutofit fontScale="32500" lnSpcReduction="20000"/>
          </a:bodyPr>
          <a:lstStyle/>
          <a:p>
            <a:pPr marL="0" indent="0">
              <a:buNone/>
            </a:pPr>
            <a:r>
              <a:rPr lang="fr-FR" sz="4300" dirty="0" smtClean="0"/>
              <a:t>Le niveau de diplôme est faible mais ne nuit pas à l’emploi</a:t>
            </a:r>
          </a:p>
          <a:p>
            <a:pPr marL="0" indent="0">
              <a:buNone/>
            </a:pPr>
            <a:r>
              <a:rPr lang="fr-FR" sz="3100" b="0" dirty="0" smtClean="0"/>
              <a:t>Sur le premier territoire : 24% des habitants n’’ont pas ou peu de diplômes ; 25.9% ont un diplôme CAP BEP maximum, 14.6% ont bac + 3 à 5.</a:t>
            </a:r>
          </a:p>
          <a:p>
            <a:pPr marL="0" indent="0">
              <a:buNone/>
            </a:pPr>
            <a:r>
              <a:rPr lang="fr-FR" sz="3100" b="0" dirty="0" smtClean="0"/>
              <a:t>Sur le deuxième territoire : les chiffres sont respectivement de 16.7%, 19.6% et 29.8%</a:t>
            </a:r>
            <a:endParaRPr lang="fr-FR" sz="3100" b="0" dirty="0"/>
          </a:p>
        </p:txBody>
      </p:sp>
      <p:sp>
        <p:nvSpPr>
          <p:cNvPr id="5" name="Espace réservé du texte 4"/>
          <p:cNvSpPr>
            <a:spLocks noGrp="1"/>
          </p:cNvSpPr>
          <p:nvPr>
            <p:ph type="body" sz="quarter" idx="15"/>
          </p:nvPr>
        </p:nvSpPr>
        <p:spPr/>
        <p:txBody>
          <a:bodyPr/>
          <a:lstStyle/>
          <a:p>
            <a:pPr marL="0" indent="0">
              <a:buNone/>
            </a:pPr>
            <a:r>
              <a:rPr lang="fr-FR" dirty="0" smtClean="0"/>
              <a:t>Indicateurs sociaux</a:t>
            </a:r>
          </a:p>
          <a:p>
            <a:pPr marL="0" indent="0">
              <a:buNone/>
            </a:pPr>
            <a:r>
              <a:rPr lang="fr-FR" sz="1000" dirty="0" smtClean="0"/>
              <a:t>Taux de pauvreté inférieur à celui du département</a:t>
            </a:r>
            <a:r>
              <a:rPr lang="fr-FR" sz="1000" b="0" dirty="0" smtClean="0"/>
              <a:t>, 14.5% pour le premier secteur, 10.8% pour le deuxième secteur, 18.7 % sur les Bouches-du-Rhône.</a:t>
            </a:r>
          </a:p>
          <a:p>
            <a:pPr marL="0" indent="0">
              <a:buNone/>
            </a:pPr>
            <a:r>
              <a:rPr lang="fr-FR" sz="1000" dirty="0" smtClean="0"/>
              <a:t>La situation de Marseille est beaucoup plus grave dans certains secteurs</a:t>
            </a:r>
            <a:r>
              <a:rPr lang="fr-FR" sz="1000" b="0" dirty="0" smtClean="0"/>
              <a:t>, avec un taux de pauvreté supérieur à 50%, 65.2% des allocataires du RSA du 13 y résident.</a:t>
            </a:r>
          </a:p>
          <a:p>
            <a:pPr marL="171450" indent="-171450">
              <a:buFont typeface="Wingdings" panose="05000000000000000000" pitchFamily="2" charset="2"/>
              <a:buChar char="Ø"/>
            </a:pPr>
            <a:r>
              <a:rPr lang="fr-FR" sz="1000" dirty="0" smtClean="0"/>
              <a:t>L’extension du périmètre géographique </a:t>
            </a:r>
            <a:r>
              <a:rPr lang="fr-FR" sz="1000" b="0" dirty="0" smtClean="0"/>
              <a:t>d’intervention du FTJ à d’autres territoires dont Marseille apparaît de ce fait pertinent, pour un accompagnement social élargi des publics les plus en difficulté.</a:t>
            </a:r>
          </a:p>
          <a:p>
            <a:pPr marL="0" indent="0">
              <a:buNone/>
            </a:pPr>
            <a:endParaRPr lang="fr-FR" dirty="0"/>
          </a:p>
        </p:txBody>
      </p:sp>
      <p:sp>
        <p:nvSpPr>
          <p:cNvPr id="6" name="Espace réservé de la date 5"/>
          <p:cNvSpPr>
            <a:spLocks noGrp="1"/>
          </p:cNvSpPr>
          <p:nvPr>
            <p:ph type="dt" sz="half" idx="2"/>
          </p:nvPr>
        </p:nvSpPr>
        <p:spPr/>
        <p:txBody>
          <a:bodyPr/>
          <a:lstStyle/>
          <a:p>
            <a:fld id="{251C71F6-E0A6-1740-B64F-38F332886BAF}" type="datetime1">
              <a:rPr lang="fr-FR" cap="all" smtClean="0"/>
              <a:pPr/>
              <a:t>12/07/2021</a:t>
            </a:fld>
            <a:endParaRPr lang="fr-FR" cap="all" dirty="0"/>
          </a:p>
        </p:txBody>
      </p:sp>
      <p:sp>
        <p:nvSpPr>
          <p:cNvPr id="7" name="Titre 6"/>
          <p:cNvSpPr>
            <a:spLocks noGrp="1"/>
          </p:cNvSpPr>
          <p:nvPr>
            <p:ph type="title"/>
          </p:nvPr>
        </p:nvSpPr>
        <p:spPr/>
        <p:txBody>
          <a:bodyPr>
            <a:normAutofit fontScale="90000"/>
          </a:bodyPr>
          <a:lstStyle/>
          <a:p>
            <a:r>
              <a:rPr lang="fr-FR" smtClean="0"/>
              <a:t>Diagnostic territorial</a:t>
            </a:r>
            <a:endParaRPr lang="fr-FR" dirty="0"/>
          </a:p>
        </p:txBody>
      </p:sp>
      <p:sp>
        <p:nvSpPr>
          <p:cNvPr id="8" name="Espace réservé du pied de page 7"/>
          <p:cNvSpPr>
            <a:spLocks noGrp="1"/>
          </p:cNvSpPr>
          <p:nvPr>
            <p:ph type="ftr" sz="quarter" idx="3"/>
          </p:nvPr>
        </p:nvSpPr>
        <p:spPr/>
        <p:txBody>
          <a:bodyPr/>
          <a:lstStyle/>
          <a:p>
            <a:r>
              <a:rPr lang="fr-FR" smtClean="0"/>
              <a:t>Direction régionale de l'économie, de l'emploi, du travail et des solidarités</a:t>
            </a:r>
            <a:endParaRPr lang="fr-FR" dirty="0" smtClean="0"/>
          </a:p>
        </p:txBody>
      </p:sp>
      <p:sp>
        <p:nvSpPr>
          <p:cNvPr id="10" name="ZoneTexte 9"/>
          <p:cNvSpPr txBox="1"/>
          <p:nvPr/>
        </p:nvSpPr>
        <p:spPr>
          <a:xfrm>
            <a:off x="467544" y="1508787"/>
            <a:ext cx="8352928" cy="292388"/>
          </a:xfrm>
          <a:prstGeom prst="rect">
            <a:avLst/>
          </a:prstGeom>
          <a:noFill/>
        </p:spPr>
        <p:txBody>
          <a:bodyPr wrap="square" rtlCol="0">
            <a:spAutoFit/>
          </a:bodyPr>
          <a:lstStyle/>
          <a:p>
            <a:r>
              <a:rPr lang="fr-FR" sz="1300" b="1" dirty="0" smtClean="0">
                <a:solidFill>
                  <a:schemeClr val="tx1">
                    <a:lumMod val="50000"/>
                    <a:lumOff val="50000"/>
                  </a:schemeClr>
                </a:solidFill>
              </a:rPr>
              <a:t>Deux </a:t>
            </a:r>
            <a:r>
              <a:rPr lang="fr-FR" sz="1300" b="1" dirty="0">
                <a:solidFill>
                  <a:schemeClr val="tx1">
                    <a:lumMod val="50000"/>
                    <a:lumOff val="50000"/>
                  </a:schemeClr>
                </a:solidFill>
              </a:rPr>
              <a:t>zones </a:t>
            </a:r>
            <a:r>
              <a:rPr lang="fr-FR" sz="1300" b="1" dirty="0" smtClean="0">
                <a:solidFill>
                  <a:schemeClr val="tx1">
                    <a:lumMod val="50000"/>
                    <a:lumOff val="50000"/>
                  </a:schemeClr>
                </a:solidFill>
              </a:rPr>
              <a:t>d’emploi ont </a:t>
            </a:r>
            <a:r>
              <a:rPr lang="fr-FR" sz="1300" b="1" dirty="0">
                <a:solidFill>
                  <a:schemeClr val="tx1">
                    <a:lumMod val="50000"/>
                    <a:lumOff val="50000"/>
                  </a:schemeClr>
                </a:solidFill>
              </a:rPr>
              <a:t>é</a:t>
            </a:r>
            <a:r>
              <a:rPr lang="fr-FR" sz="1300" b="1" dirty="0" smtClean="0">
                <a:solidFill>
                  <a:schemeClr val="tx1">
                    <a:lumMod val="50000"/>
                    <a:lumOff val="50000"/>
                  </a:schemeClr>
                </a:solidFill>
              </a:rPr>
              <a:t>té </a:t>
            </a:r>
            <a:r>
              <a:rPr lang="fr-FR" sz="1300" b="1" dirty="0">
                <a:solidFill>
                  <a:schemeClr val="tx1">
                    <a:lumMod val="50000"/>
                    <a:lumOff val="50000"/>
                  </a:schemeClr>
                </a:solidFill>
              </a:rPr>
              <a:t>identifiées </a:t>
            </a:r>
            <a:r>
              <a:rPr lang="fr-FR" sz="1300" b="1" dirty="0" smtClean="0">
                <a:solidFill>
                  <a:schemeClr val="tx1">
                    <a:lumMod val="50000"/>
                    <a:lumOff val="50000"/>
                  </a:schemeClr>
                </a:solidFill>
              </a:rPr>
              <a:t>: Etang </a:t>
            </a:r>
            <a:r>
              <a:rPr lang="fr-FR" sz="1300" b="1" dirty="0">
                <a:solidFill>
                  <a:schemeClr val="tx1">
                    <a:lumMod val="50000"/>
                    <a:lumOff val="50000"/>
                  </a:schemeClr>
                </a:solidFill>
              </a:rPr>
              <a:t>de Berre </a:t>
            </a:r>
            <a:r>
              <a:rPr lang="fr-FR" sz="1300" b="1" dirty="0" smtClean="0">
                <a:solidFill>
                  <a:schemeClr val="tx1">
                    <a:lumMod val="50000"/>
                    <a:lumOff val="50000"/>
                  </a:schemeClr>
                </a:solidFill>
              </a:rPr>
              <a:t>et Gardanne - </a:t>
            </a:r>
            <a:r>
              <a:rPr lang="fr-FR" sz="1300" b="1" dirty="0" err="1" smtClean="0">
                <a:solidFill>
                  <a:schemeClr val="tx1">
                    <a:lumMod val="50000"/>
                    <a:lumOff val="50000"/>
                  </a:schemeClr>
                </a:solidFill>
              </a:rPr>
              <a:t>Meyreuil</a:t>
            </a:r>
            <a:endParaRPr lang="fr-FR" sz="1300" b="1" dirty="0">
              <a:solidFill>
                <a:schemeClr val="tx1">
                  <a:lumMod val="50000"/>
                  <a:lumOff val="50000"/>
                </a:schemeClr>
              </a:solidFill>
            </a:endParaRPr>
          </a:p>
        </p:txBody>
      </p:sp>
      <p:sp>
        <p:nvSpPr>
          <p:cNvPr id="11" name="Espace réservé du texte 3"/>
          <p:cNvSpPr txBox="1">
            <a:spLocks/>
          </p:cNvSpPr>
          <p:nvPr/>
        </p:nvSpPr>
        <p:spPr bwMode="gray">
          <a:xfrm>
            <a:off x="3348144" y="4005064"/>
            <a:ext cx="2520000" cy="2016224"/>
          </a:xfrm>
          <a:prstGeom prst="rect">
            <a:avLst/>
          </a:prstGeom>
        </p:spPr>
        <p:txBody>
          <a:bodyPr vert="horz" lIns="0" tIns="0" rIns="0" bIns="0" rtlCol="0" anchor="t" anchorCtr="0">
            <a:normAutofit fontScale="25000" lnSpcReduction="20000"/>
          </a:bodyPr>
          <a:lstStyle>
            <a:lvl1pPr marL="144000" indent="-144000" algn="l" defTabSz="914400" rtl="0" eaLnBrk="1" latinLnBrk="0" hangingPunct="1">
              <a:lnSpc>
                <a:spcPct val="100000"/>
              </a:lnSpc>
              <a:spcBef>
                <a:spcPts val="400"/>
              </a:spcBef>
              <a:spcAft>
                <a:spcPts val="800"/>
              </a:spcAft>
              <a:buFont typeface="+mj-lt"/>
              <a:buAutoNum type="arabicPeriod"/>
              <a:tabLst/>
              <a:defRPr sz="1400" b="1" kern="1200">
                <a:solidFill>
                  <a:schemeClr val="tx1"/>
                </a:solidFill>
                <a:latin typeface="+mn-lt"/>
                <a:ea typeface="+mn-ea"/>
                <a:cs typeface="+mn-cs"/>
              </a:defRPr>
            </a:lvl1pPr>
            <a:lvl2pPr marL="324000" indent="-144000" algn="l" defTabSz="914400" rtl="0" eaLnBrk="1" latinLnBrk="0" hangingPunct="1">
              <a:lnSpc>
                <a:spcPct val="100000"/>
              </a:lnSpc>
              <a:spcBef>
                <a:spcPts val="600"/>
              </a:spcBef>
              <a:spcAft>
                <a:spcPts val="800"/>
              </a:spcAft>
              <a:buSzPct val="100000"/>
              <a:buFont typeface="+mj-lt"/>
              <a:buAutoNum type="alphaLcPeriod"/>
              <a:defRPr sz="1200" kern="1200">
                <a:solidFill>
                  <a:schemeClr val="tx1"/>
                </a:solidFill>
                <a:latin typeface="+mn-lt"/>
                <a:ea typeface="+mn-ea"/>
                <a:cs typeface="+mn-cs"/>
              </a:defRPr>
            </a:lvl2pPr>
            <a:lvl3pPr marL="531450" indent="-171450" algn="l" defTabSz="914400" rtl="0" eaLnBrk="1" latinLnBrk="0" hangingPunct="1">
              <a:lnSpc>
                <a:spcPct val="100000"/>
              </a:lnSpc>
              <a:spcBef>
                <a:spcPts val="100"/>
              </a:spcBef>
              <a:spcAft>
                <a:spcPts val="100"/>
              </a:spcAft>
              <a:buSzPct val="100000"/>
              <a:buFont typeface="Wingdings" pitchFamily="2" charset="2"/>
              <a:buChar char="§"/>
              <a:defRPr sz="1000" kern="1200">
                <a:solidFill>
                  <a:schemeClr val="tx1"/>
                </a:solidFill>
                <a:latin typeface="+mn-lt"/>
                <a:ea typeface="+mn-ea"/>
                <a:cs typeface="+mn-cs"/>
              </a:defRPr>
            </a:lvl3pPr>
            <a:lvl4pPr marL="711450" indent="-171450" algn="l" defTabSz="914400" rtl="0" eaLnBrk="1" latinLnBrk="0" hangingPunct="1">
              <a:lnSpc>
                <a:spcPct val="100000"/>
              </a:lnSpc>
              <a:spcBef>
                <a:spcPts val="100"/>
              </a:spcBef>
              <a:spcAft>
                <a:spcPts val="100"/>
              </a:spcAft>
              <a:buSzPct val="100000"/>
              <a:buFont typeface="Arial" panose="020B0604020202020204" pitchFamily="34" charset="0"/>
              <a:buChar char="•"/>
              <a:defRPr sz="800" kern="1200">
                <a:solidFill>
                  <a:schemeClr val="tx1"/>
                </a:solidFill>
                <a:latin typeface="+mn-lt"/>
                <a:ea typeface="+mn-ea"/>
                <a:cs typeface="+mn-cs"/>
              </a:defRPr>
            </a:lvl4pPr>
            <a:lvl5pPr marL="927450" indent="-171450" algn="l" defTabSz="914400" rtl="0" eaLnBrk="1" latinLnBrk="0" hangingPunct="1">
              <a:lnSpc>
                <a:spcPct val="100000"/>
              </a:lnSpc>
              <a:spcBef>
                <a:spcPts val="100"/>
              </a:spcBef>
              <a:spcAft>
                <a:spcPts val="100"/>
              </a:spcAft>
              <a:buSzPct val="100000"/>
              <a:buFont typeface="Wingdings" pitchFamily="2" charset="2"/>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mj-lt"/>
              <a:buNone/>
            </a:pPr>
            <a:r>
              <a:rPr lang="fr-FR" sz="5600" dirty="0" smtClean="0"/>
              <a:t>Secteur industriel non majoritaire</a:t>
            </a:r>
            <a:endParaRPr lang="fr-FR" sz="5600" dirty="0"/>
          </a:p>
          <a:p>
            <a:pPr marL="0" indent="0">
              <a:buNone/>
            </a:pPr>
            <a:r>
              <a:rPr lang="fr-FR" sz="4000" b="0" dirty="0"/>
              <a:t>Les ouvriers représentent 23.15% des salariés sur le premier secteur prioritaire, 14,24% sur le deuxième.</a:t>
            </a:r>
          </a:p>
          <a:p>
            <a:pPr marL="0" indent="0">
              <a:buNone/>
            </a:pPr>
            <a:r>
              <a:rPr lang="fr-FR" sz="4800" dirty="0">
                <a:solidFill>
                  <a:srgbClr val="FF0000"/>
                </a:solidFill>
              </a:rPr>
              <a:t>L’industrie ne représente que 7.6% et 6.1% du nombre d’établissements actifs fin </a:t>
            </a:r>
            <a:r>
              <a:rPr lang="fr-FR" sz="4800" dirty="0" smtClean="0">
                <a:solidFill>
                  <a:srgbClr val="FF0000"/>
                </a:solidFill>
              </a:rPr>
              <a:t>2017</a:t>
            </a:r>
          </a:p>
          <a:p>
            <a:pPr marL="0" indent="0">
              <a:buNone/>
            </a:pPr>
            <a:r>
              <a:rPr lang="fr-FR" sz="4000" b="0" dirty="0"/>
              <a:t>L</a:t>
            </a:r>
            <a:r>
              <a:rPr lang="fr-FR" sz="4000" b="0" dirty="0" smtClean="0"/>
              <a:t>a </a:t>
            </a:r>
            <a:r>
              <a:rPr lang="fr-FR" sz="4000" b="0" dirty="0"/>
              <a:t>construction aéronautique et spatiale a 9 900 emplois salariés, soit 9% des emplois sur la zone d’emploi de Berre</a:t>
            </a:r>
            <a:r>
              <a:rPr lang="fr-FR" sz="4000" b="0" dirty="0" smtClean="0"/>
              <a:t>.. </a:t>
            </a:r>
            <a:endParaRPr lang="fr-FR" sz="4000" b="0" dirty="0"/>
          </a:p>
        </p:txBody>
      </p:sp>
      <p:grpSp>
        <p:nvGrpSpPr>
          <p:cNvPr id="12" name="Groupe 11"/>
          <p:cNvGrpSpPr/>
          <p:nvPr/>
        </p:nvGrpSpPr>
        <p:grpSpPr>
          <a:xfrm>
            <a:off x="3026" y="87709"/>
            <a:ext cx="9140975" cy="749003"/>
            <a:chOff x="3025" y="44624"/>
            <a:chExt cx="9140975" cy="749002"/>
          </a:xfrm>
        </p:grpSpPr>
        <p:pic>
          <p:nvPicPr>
            <p:cNvPr id="13"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320391902"/>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733122C9-A0B9-462F-8757-0847AD287B63}" type="slidenum">
              <a:rPr lang="fr-FR" smtClean="0"/>
              <a:pPr/>
              <a:t>99</a:t>
            </a:fld>
            <a:endParaRPr lang="fr-FR" dirty="0"/>
          </a:p>
        </p:txBody>
      </p:sp>
      <p:sp>
        <p:nvSpPr>
          <p:cNvPr id="6" name="Espace réservé de la date 5"/>
          <p:cNvSpPr>
            <a:spLocks noGrp="1"/>
          </p:cNvSpPr>
          <p:nvPr>
            <p:ph type="dt" sz="half" idx="2"/>
          </p:nvPr>
        </p:nvSpPr>
        <p:spPr/>
        <p:txBody>
          <a:bodyPr/>
          <a:lstStyle/>
          <a:p>
            <a:fld id="{251C71F6-E0A6-1740-B64F-38F332886BAF}" type="datetime1">
              <a:rPr lang="fr-FR" cap="all" smtClean="0"/>
              <a:pPr/>
              <a:t>12/07/2021</a:t>
            </a:fld>
            <a:endParaRPr lang="fr-FR" cap="all" dirty="0"/>
          </a:p>
        </p:txBody>
      </p:sp>
      <p:sp>
        <p:nvSpPr>
          <p:cNvPr id="7" name="Titre 6"/>
          <p:cNvSpPr>
            <a:spLocks noGrp="1"/>
          </p:cNvSpPr>
          <p:nvPr>
            <p:ph type="title"/>
          </p:nvPr>
        </p:nvSpPr>
        <p:spPr/>
        <p:txBody>
          <a:bodyPr>
            <a:normAutofit fontScale="90000"/>
          </a:bodyPr>
          <a:lstStyle/>
          <a:p>
            <a:r>
              <a:rPr lang="fr-FR" dirty="0" smtClean="0"/>
              <a:t>La partie sociale du PTJ est constituée de 4 volets</a:t>
            </a:r>
            <a:endParaRPr lang="fr-FR" dirty="0"/>
          </a:p>
        </p:txBody>
      </p:sp>
      <p:sp>
        <p:nvSpPr>
          <p:cNvPr id="8" name="Espace réservé du pied de page 7"/>
          <p:cNvSpPr>
            <a:spLocks noGrp="1"/>
          </p:cNvSpPr>
          <p:nvPr>
            <p:ph type="ftr" sz="quarter" idx="3"/>
          </p:nvPr>
        </p:nvSpPr>
        <p:spPr/>
        <p:txBody>
          <a:bodyPr/>
          <a:lstStyle/>
          <a:p>
            <a:r>
              <a:rPr lang="fr-FR" smtClean="0"/>
              <a:t>Direction régionale de l'économie, de l'emploi, du travail et des solidarités</a:t>
            </a:r>
            <a:endParaRPr lang="fr-FR" dirty="0" smtClean="0"/>
          </a:p>
        </p:txBody>
      </p:sp>
      <p:graphicFrame>
        <p:nvGraphicFramePr>
          <p:cNvPr id="9" name="Diagramme 8"/>
          <p:cNvGraphicFramePr/>
          <p:nvPr>
            <p:extLst>
              <p:ext uri="{D42A27DB-BD31-4B8C-83A1-F6EECF244321}">
                <p14:modId xmlns:p14="http://schemas.microsoft.com/office/powerpoint/2010/main" val="1118964877"/>
              </p:ext>
            </p:extLst>
          </p:nvPr>
        </p:nvGraphicFramePr>
        <p:xfrm>
          <a:off x="323528" y="2084851"/>
          <a:ext cx="2520000" cy="38404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Diagramme 9"/>
          <p:cNvGraphicFramePr/>
          <p:nvPr>
            <p:extLst>
              <p:ext uri="{D42A27DB-BD31-4B8C-83A1-F6EECF244321}">
                <p14:modId xmlns:p14="http://schemas.microsoft.com/office/powerpoint/2010/main" val="429458010"/>
              </p:ext>
            </p:extLst>
          </p:nvPr>
        </p:nvGraphicFramePr>
        <p:xfrm>
          <a:off x="3312000" y="2084851"/>
          <a:ext cx="2520000" cy="381434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1" name="Diagramme 10"/>
          <p:cNvGraphicFramePr/>
          <p:nvPr>
            <p:extLst>
              <p:ext uri="{D42A27DB-BD31-4B8C-83A1-F6EECF244321}">
                <p14:modId xmlns:p14="http://schemas.microsoft.com/office/powerpoint/2010/main" val="2744231077"/>
              </p:ext>
            </p:extLst>
          </p:nvPr>
        </p:nvGraphicFramePr>
        <p:xfrm>
          <a:off x="6263999" y="2084851"/>
          <a:ext cx="2520000" cy="3814349"/>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pSp>
        <p:nvGrpSpPr>
          <p:cNvPr id="12" name="Groupe 11"/>
          <p:cNvGrpSpPr/>
          <p:nvPr/>
        </p:nvGrpSpPr>
        <p:grpSpPr>
          <a:xfrm>
            <a:off x="3026" y="87709"/>
            <a:ext cx="9140975" cy="749003"/>
            <a:chOff x="3025" y="44624"/>
            <a:chExt cx="9140975" cy="749002"/>
          </a:xfrm>
        </p:grpSpPr>
        <p:pic>
          <p:nvPicPr>
            <p:cNvPr id="13" name="Picture 2"/>
            <p:cNvPicPr>
              <a:picLocks noChangeAspect="1" noChangeArrowheads="1"/>
            </p:cNvPicPr>
            <p:nvPr/>
          </p:nvPicPr>
          <p:blipFill rotWithShape="1">
            <a:blip r:embed="rId17" cstate="print">
              <a:extLst>
                <a:ext uri="{28A0092B-C50C-407E-A947-70E740481C1C}">
                  <a14:useLocalDpi xmlns:a14="http://schemas.microsoft.com/office/drawing/2010/main" val="0"/>
                </a:ext>
              </a:extLst>
            </a:blip>
            <a:srcRect b="19978"/>
            <a:stretch/>
          </p:blipFill>
          <p:spPr bwMode="auto">
            <a:xfrm>
              <a:off x="3025" y="44624"/>
              <a:ext cx="4625517"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p:cNvPicPr>
              <a:picLocks noChangeAspect="1" noChangeArrowheads="1"/>
            </p:cNvPicPr>
            <p:nvPr/>
          </p:nvPicPr>
          <p:blipFill rotWithShape="1">
            <a:blip r:embed="rId18">
              <a:extLst>
                <a:ext uri="{28A0092B-C50C-407E-A947-70E740481C1C}">
                  <a14:useLocalDpi xmlns:a14="http://schemas.microsoft.com/office/drawing/2010/main" val="0"/>
                </a:ext>
              </a:extLst>
            </a:blip>
            <a:srcRect l="72895" b="19978"/>
            <a:stretch/>
          </p:blipFill>
          <p:spPr bwMode="auto">
            <a:xfrm>
              <a:off x="4628542" y="44624"/>
              <a:ext cx="4515458" cy="749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962481882"/>
      </p:ext>
    </p:extLst>
  </p:cSld>
  <p:clrMapOvr>
    <a:masterClrMapping/>
  </p:clrMapOvr>
</p:sld>
</file>

<file path=ppt/theme/theme1.xml><?xml version="1.0" encoding="utf-8"?>
<a:theme xmlns:a="http://schemas.openxmlformats.org/drawingml/2006/main" name="Thème Office">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PLATE_INTITULE_OFFIC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résentation26" id="{25DB2D80-B418-C445-B794-8EFE4AC572D3}" vid="{D7C109EF-1FF6-B140-BAA4-C929A0D91960}"/>
    </a:ext>
  </a:extLst>
</a:theme>
</file>

<file path=ppt/theme/theme3.xml><?xml version="1.0" encoding="utf-8"?>
<a:theme xmlns:a="http://schemas.openxmlformats.org/drawingml/2006/main" name="1_TEMPLATE_INTITULE_OFFIC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résentation26" id="{25DB2D80-B418-C445-B794-8EFE4AC572D3}" vid="{D7C109EF-1FF6-B140-BAA4-C929A0D91960}"/>
    </a:ext>
  </a:extLst>
</a:theme>
</file>

<file path=ppt/theme/theme4.xml><?xml version="1.0" encoding="utf-8"?>
<a:theme xmlns:a="http://schemas.openxmlformats.org/drawingml/2006/main" name="1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901</TotalTime>
  <Words>10468</Words>
  <Application>Microsoft Office PowerPoint</Application>
  <PresentationFormat>Affichage à l'écran (4:3)</PresentationFormat>
  <Paragraphs>2142</Paragraphs>
  <Slides>110</Slides>
  <Notes>84</Notes>
  <HiddenSlides>0</HiddenSlides>
  <MMClips>0</MMClips>
  <ScaleCrop>false</ScaleCrop>
  <HeadingPairs>
    <vt:vector size="6" baseType="variant">
      <vt:variant>
        <vt:lpstr>Thème</vt:lpstr>
      </vt:variant>
      <vt:variant>
        <vt:i4>6</vt:i4>
      </vt:variant>
      <vt:variant>
        <vt:lpstr>Serveurs OLE incorporés</vt:lpstr>
      </vt:variant>
      <vt:variant>
        <vt:i4>1</vt:i4>
      </vt:variant>
      <vt:variant>
        <vt:lpstr>Titres des diapositives</vt:lpstr>
      </vt:variant>
      <vt:variant>
        <vt:i4>110</vt:i4>
      </vt:variant>
    </vt:vector>
  </HeadingPairs>
  <TitlesOfParts>
    <vt:vector size="117" baseType="lpstr">
      <vt:lpstr>Thème Office</vt:lpstr>
      <vt:lpstr>TEMPLATE_INTITULE_OFFICIEL</vt:lpstr>
      <vt:lpstr>1_TEMPLATE_INTITULE_OFFICIEL</vt:lpstr>
      <vt:lpstr>1_Thème Office</vt:lpstr>
      <vt:lpstr>3_Thème Office</vt:lpstr>
      <vt:lpstr>4_Thème Office</vt:lpstr>
      <vt:lpstr>Feuille de calcul</vt:lpstr>
      <vt:lpstr>Présentation PowerPoint</vt:lpstr>
      <vt:lpstr>Présentation PowerPoint</vt:lpstr>
      <vt:lpstr>Présentation PowerPoint</vt:lpstr>
      <vt:lpstr>Evolution des effectifs du service FSE</vt:lpstr>
      <vt:lpstr>Synthèse des dossiers FSE et IEJ en région PACA: 2015-2021 </vt:lpstr>
      <vt:lpstr>Dossiers FSE et IEJ strictement gérés par la DREETS</vt:lpstr>
      <vt:lpstr>Présentation PowerPoint</vt:lpstr>
      <vt:lpstr>Présentation PowerPoint</vt:lpstr>
      <vt:lpstr>Externalisation des CSF: marché de 200 contrôles en cours de rédaction</vt:lpstr>
      <vt:lpstr>Nombre de bilans attendus par année FSE et IEJ</vt:lpstr>
      <vt:lpstr>PON FSE 2014 – 2020 DREETS et OI : délais moyens de traitement 2021</vt:lpstr>
      <vt:lpstr>PON FSE 2014 - 2020 Délais de traitement bilans</vt:lpstr>
      <vt:lpstr> Année 2021: une année de transition….  Les activités concernées :</vt:lpstr>
      <vt:lpstr>Présentation PowerPoint</vt:lpstr>
      <vt:lpstr>  Objectif de programmation effectué: Programmer la quasi intégralité de la maquette globale fin 2020 – début 2021</vt:lpstr>
      <vt:lpstr>Présentation PowerPoint</vt:lpstr>
      <vt:lpstr>Présentation PowerPoint</vt:lpstr>
      <vt:lpstr>Programmation</vt:lpstr>
      <vt:lpstr>Présentation PowerPoint</vt:lpstr>
      <vt:lpstr>Présentation PowerPoint</vt:lpstr>
      <vt:lpstr>Certification</vt:lpstr>
      <vt:lpstr>Présentation PowerPoint</vt:lpstr>
      <vt:lpstr>Présentation PowerPoint</vt:lpstr>
      <vt:lpstr>Présentation PowerPoint</vt:lpstr>
      <vt:lpstr>Présentation PowerPoint</vt:lpstr>
      <vt:lpstr>Indicateurs</vt:lpstr>
      <vt:lpstr>Présentation PowerPoint</vt:lpstr>
      <vt:lpstr> L’analyse</vt:lpstr>
      <vt:lpstr>Présentation PowerPoint</vt:lpstr>
      <vt:lpstr>Présentation PowerPoint</vt:lpstr>
      <vt:lpstr>Présentation PowerPoint</vt:lpstr>
      <vt:lpstr>Présentation PowerPoint</vt:lpstr>
      <vt:lpstr>AXE 1 État d’avancement de la programmation: base maquette non révisée</vt:lpstr>
      <vt:lpstr>AXE 1 Evolution de la programmation  (entre le CRS d’avril 2020 et celui de juillet 2021)</vt:lpstr>
      <vt:lpstr>AXE 1 État d’avancement des contrôles et certifications</vt:lpstr>
      <vt:lpstr>Estimation des sous-réalisation et du FSE récupérable  1.8.1.1 :  Augmenter le nombre de participants demandeurs d’emploi ou inactifs accompagnés</vt:lpstr>
      <vt:lpstr>Estimation des sous-réalisation et du FSE récupérable  1.8.3.1 :  Augmenter le nombre de créateurs/repreneurs</vt:lpstr>
      <vt:lpstr>Estimation des sous-réalisation et du FSE récupérable  1.10.1.1 :  Prévention du décrochage scolaire</vt:lpstr>
      <vt:lpstr>Estimation des sous-réalisation et du FSE récupérable  Synthèse - Axe 1     (1/2)</vt:lpstr>
      <vt:lpstr>Estimation des sous-réalisation et du FSE récupérable  Synthèse - Axe 1     (2/2)</vt:lpstr>
      <vt:lpstr>Présentation PowerPoint</vt:lpstr>
      <vt:lpstr>Axe 2 Etat d’avancement de la programmation  </vt:lpstr>
      <vt:lpstr>Axe 2 Etat d’avancement des contrôles et certifications</vt:lpstr>
      <vt:lpstr>Axe 2 Rejets sur CSF certifiés</vt:lpstr>
      <vt:lpstr>AXE 2 Evolution de la programmation  </vt:lpstr>
      <vt:lpstr>Synthèse 1/3</vt:lpstr>
      <vt:lpstr> Synthèse 2/3 </vt:lpstr>
      <vt:lpstr>Synthèse 3/3</vt:lpstr>
      <vt:lpstr>Synthèse des évolutions de la programmation de l’axe 2 </vt:lpstr>
      <vt:lpstr>Présentation PowerPoint</vt:lpstr>
      <vt:lpstr>Axe 3 : Etat de la programmation par organisme intermédiaire</vt:lpstr>
      <vt:lpstr>Axe 3 : Etat de la programmation de l’axe 3</vt:lpstr>
      <vt:lpstr>Axe 3 : Etat de la programmation par objectif spécifique</vt:lpstr>
      <vt:lpstr>Présentation PowerPoint</vt:lpstr>
      <vt:lpstr>AXE 3 : Etat d’avancement des contrôles et certifications  Focus sur les rejets sur opérations certifiées</vt:lpstr>
      <vt:lpstr>AXE 3: Estimation des sous-réalisation et du FSE récupérable</vt:lpstr>
      <vt:lpstr>Mise en œuvre du programme : indicateurs Axe 3 </vt:lpstr>
      <vt:lpstr>Présentation PowerPoint</vt:lpstr>
      <vt:lpstr>PON FSE 2014 - 2020 Etat de la programmation globale</vt:lpstr>
      <vt:lpstr>  Histogramme du taux de programmation</vt:lpstr>
      <vt:lpstr>Présentation PowerPoint</vt:lpstr>
      <vt:lpstr>PON FSE 2014 - 2020 Constats et perspectives finales</vt:lpstr>
      <vt:lpstr>PON FSE 2014 - 2020 Point sur la certification</vt:lpstr>
      <vt:lpstr>Indicateurs </vt:lpstr>
      <vt:lpstr>Indicateurs (suite) </vt:lpstr>
      <vt:lpstr>Indicateurs (suite) </vt:lpstr>
      <vt:lpstr>Indicateurs (suite) </vt:lpstr>
      <vt:lpstr>Contentieux: l’inquiétude… </vt:lpstr>
      <vt:lpstr> Au titre de la programmation 2014-2020 un seul contentieux</vt:lpstr>
      <vt:lpstr>Présentation PowerPoint</vt:lpstr>
      <vt:lpstr>Actualisation du calendrier de préparation du cadre 21-27</vt:lpstr>
      <vt:lpstr>Rappel sur les obligations de concentration applicables au FSE+</vt:lpstr>
      <vt:lpstr>Présentation PowerPoint</vt:lpstr>
      <vt:lpstr>Présentation PowerPoint</vt:lpstr>
      <vt:lpstr>3 Priorités centrales: Emploi, Cohésion, Compétences</vt:lpstr>
      <vt:lpstr>3 Priorités complémentaires et 1 priorité territorialisée (FTJ)</vt:lpstr>
      <vt:lpstr>Priorité 6. Innovation sociale et essaimage de dispositifs innovants </vt:lpstr>
      <vt:lpstr>FSE + : La concertation régionale peut commencer</vt:lpstr>
      <vt:lpstr>Présentation PowerPoint</vt:lpstr>
      <vt:lpstr>Présentation PowerPoint</vt:lpstr>
      <vt:lpstr>Présentation PowerPoint</vt:lpstr>
      <vt:lpstr>Quid en cas de desiderata multiples?</vt:lpstr>
      <vt:lpstr> Modus operandi au sujet des lignes de partage Etat-région: une approche inédite visant une clarté de lecture</vt:lpstr>
      <vt:lpstr> Les enjeux actuels pour le SFSE de la DREETS</vt:lpstr>
      <vt:lpstr>Présentation PowerPoint</vt:lpstr>
      <vt:lpstr>REACT EU volet Etat</vt:lpstr>
      <vt:lpstr>Présentation PowerPoint</vt:lpstr>
      <vt:lpstr>Présentation PowerPoint</vt:lpstr>
      <vt:lpstr> Les enjeux</vt:lpstr>
      <vt:lpstr>Pour la DREETS: Risque de recoupement  sur la composante 8 du PNRR : Sauvegarde de l’emploi</vt:lpstr>
      <vt:lpstr>Risques de recoupement 2/2:   </vt:lpstr>
      <vt:lpstr>Risques de recoupement :   Composante 8 PNRR : Sauvegarde de l’emploi</vt:lpstr>
      <vt:lpstr>Pistes d’articulation suite à la réunion Etat région du 7/07/2021    </vt:lpstr>
      <vt:lpstr>Propositions de modalités d’articulation selon l’ANCT: une bonne piste mais qui renvoie beaucoup à la gouvernance locale </vt:lpstr>
      <vt:lpstr>Présentation PowerPoint</vt:lpstr>
      <vt:lpstr>Présentation PowerPoint</vt:lpstr>
      <vt:lpstr>Priorité 7: Accompagnement social de la transition écologique</vt:lpstr>
      <vt:lpstr>Diagnostic territorial</vt:lpstr>
      <vt:lpstr>La partie sociale du PTJ est constituée de 4 volets</vt:lpstr>
      <vt:lpstr>4 – Volet social du PTJ </vt:lpstr>
      <vt:lpstr>Où en sommes nous?</vt:lpstr>
      <vt:lpstr>Les questions pendantes</vt:lpstr>
      <vt:lpstr>Présentation PowerPoint</vt:lpstr>
      <vt:lpstr>Présentation PowerPoint</vt:lpstr>
      <vt:lpstr>COMMUNICATION La page Facebook du FSE en PACA </vt:lpstr>
      <vt:lpstr>COMMUNICATION Les obligations de publicité des appels à projets Crise</vt:lpstr>
      <vt:lpstr>COMMUNICATION Les actions 2021 – Lancement du FSE +</vt:lpstr>
      <vt:lpstr>COMMUNICATION Les actions 2021 – Lancement du FSE +</vt:lpstr>
      <vt:lpstr>COMMUNICATION Les actions 2021 – Lancement du FSE +</vt:lpstr>
      <vt:lpstr>Présentation PowerPoint</vt:lpstr>
    </vt:vector>
  </TitlesOfParts>
  <Company>Ministères Chargés des Affaires Sociales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LAHEYNE Aude (DR-PACA)</dc:creator>
  <cp:lastModifiedBy>GACEM Ishak (DR-PACA)</cp:lastModifiedBy>
  <cp:revision>91</cp:revision>
  <dcterms:modified xsi:type="dcterms:W3CDTF">2021-07-12T09:14:13Z</dcterms:modified>
</cp:coreProperties>
</file>