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261" r:id="rId3"/>
    <p:sldId id="264" r:id="rId4"/>
    <p:sldId id="258" r:id="rId5"/>
    <p:sldId id="262" r:id="rId6"/>
    <p:sldId id="263" r:id="rId7"/>
    <p:sldId id="256" r:id="rId8"/>
    <p:sldId id="270" r:id="rId9"/>
    <p:sldId id="257" r:id="rId10"/>
    <p:sldId id="269" r:id="rId11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76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Projet FEDER – IHU – BIOTK 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3C3E6-FD2C-4E88-94D1-2238FB6F80F1}" type="datetimeFigureOut">
              <a:rPr lang="fr-FR" smtClean="0"/>
              <a:pPr/>
              <a:t>26/05/2016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67F316-DDB5-4184-A9D4-4DAFC7E7DA7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Projet FEDER – IHU – BIOTK 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3ABE7-A89C-449B-B67F-5906F62CE66F}" type="datetimeFigureOut">
              <a:rPr lang="fr-FR" smtClean="0"/>
              <a:pPr/>
              <a:t>26/05/2016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989D31-ACD5-44B8-8BD2-3650BA50D03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 smtClean="0"/>
              <a:t>Projet FEDER – IHU – BIOTK </a:t>
            </a:r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106A-0022-486D-8819-899928AC47F3}" type="datetime1">
              <a:rPr lang="fr-FR" smtClean="0"/>
              <a:pPr/>
              <a:t>26/05/2016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53F78-DA97-487F-80A5-D2A171EDDC8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9416-E9A1-47BB-81AD-6B8AD1C5F130}" type="datetime1">
              <a:rPr lang="fr-FR" smtClean="0"/>
              <a:pPr/>
              <a:t>26/05/2016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53F78-DA97-487F-80A5-D2A171EDDC8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A2219-22D8-4831-8577-57819B5719B0}" type="datetime1">
              <a:rPr lang="fr-FR" smtClean="0"/>
              <a:pPr/>
              <a:t>26/05/2016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53F78-DA97-487F-80A5-D2A171EDDC8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3B86-F971-45CE-8FA1-BB8283C22D70}" type="datetime1">
              <a:rPr lang="fr-FR" smtClean="0"/>
              <a:pPr/>
              <a:t>26/05/2016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53F78-DA97-487F-80A5-D2A171EDDC8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7D1C2-5105-4BF2-AA76-8D0A6877D3F1}" type="datetime1">
              <a:rPr lang="fr-FR" smtClean="0"/>
              <a:pPr/>
              <a:t>26/05/2016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53F78-DA97-487F-80A5-D2A171EDDC8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69C23-7A75-46E4-B5B6-A12174F6493F}" type="datetime1">
              <a:rPr lang="fr-FR" smtClean="0"/>
              <a:pPr/>
              <a:t>26/05/2016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53F78-DA97-487F-80A5-D2A171EDDC8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7429-CAA3-4717-B368-59497AF45AE2}" type="datetime1">
              <a:rPr lang="fr-FR" smtClean="0"/>
              <a:pPr/>
              <a:t>26/05/2016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53F78-DA97-487F-80A5-D2A171EDDC8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F34B-62C3-4317-AF58-88D722C6220E}" type="datetime1">
              <a:rPr lang="fr-FR" smtClean="0"/>
              <a:pPr/>
              <a:t>26/05/2016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53F78-DA97-487F-80A5-D2A171EDDC8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1B5F1-A715-4692-8BDF-9A22B2C74E17}" type="datetime1">
              <a:rPr lang="fr-FR" smtClean="0"/>
              <a:pPr/>
              <a:t>26/05/2016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53F78-DA97-487F-80A5-D2A171EDDC8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D4B45-227A-44D6-83D1-A1D2AC474977}" type="datetime1">
              <a:rPr lang="fr-FR" smtClean="0"/>
              <a:pPr/>
              <a:t>26/05/2016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53F78-DA97-487F-80A5-D2A171EDDC8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3D5C-C1B9-43BE-A255-AFEF51BB6587}" type="datetime1">
              <a:rPr lang="fr-FR" smtClean="0"/>
              <a:pPr/>
              <a:t>26/05/2016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53F78-DA97-487F-80A5-D2A171EDDC8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0FB6E-C99B-4C83-A431-FEF7DB4ED164}" type="datetime1">
              <a:rPr lang="fr-FR" smtClean="0"/>
              <a:pPr/>
              <a:t>26/05/2016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3F78-DA97-487F-80A5-D2A171EDDC8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7003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 descr="http://www.mediterranee-infection.com/arkotheque/client/ihumed/_depot_arko/articles/75/le-batiment-mediterranee-infection_img.jpg"/>
          <p:cNvPicPr>
            <a:picLocks noChangeArrowheads="1"/>
          </p:cNvPicPr>
          <p:nvPr/>
        </p:nvPicPr>
        <p:blipFill>
          <a:blip r:embed="rId3" cstate="print"/>
          <a:srcRect b="22491"/>
          <a:stretch>
            <a:fillRect/>
          </a:stretch>
        </p:blipFill>
        <p:spPr bwMode="auto">
          <a:xfrm>
            <a:off x="323528" y="2708920"/>
            <a:ext cx="3780000" cy="23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Image 22" descr="IMG_3816.JP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2708920"/>
            <a:ext cx="3780000" cy="23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ZoneTexte 23"/>
          <p:cNvSpPr txBox="1"/>
          <p:nvPr/>
        </p:nvSpPr>
        <p:spPr>
          <a:xfrm>
            <a:off x="323528" y="5661248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Prof. Didier RAOULT </a:t>
            </a:r>
            <a:endParaRPr lang="fr-FR" dirty="0"/>
          </a:p>
        </p:txBody>
      </p:sp>
      <p:sp>
        <p:nvSpPr>
          <p:cNvPr id="4098" name="AutoShape 2" descr="Résultat de recherche d'images pour &quot;logo europe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00" name="AutoShape 4" descr="Résultat de recherche d'images pour &quot;logo europe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323528" y="213285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IHU Méditerrannée Infection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4932040" y="213285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Biobanque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4751512" y="5877272"/>
            <a:ext cx="439248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sz="1600" dirty="0" smtClean="0"/>
              <a:t>Conservatoire patrimonial des souches et prélèvements</a:t>
            </a:r>
          </a:p>
        </p:txBody>
      </p:sp>
      <p:sp>
        <p:nvSpPr>
          <p:cNvPr id="34" name="Triangle rectangle 33"/>
          <p:cNvSpPr/>
          <p:nvPr/>
        </p:nvSpPr>
        <p:spPr>
          <a:xfrm rot="16200000">
            <a:off x="8204201" y="5918200"/>
            <a:ext cx="836612" cy="1042987"/>
          </a:xfrm>
          <a:prstGeom prst="rtTriangl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/>
          <a:lstStyle/>
          <a:p>
            <a:pPr algn="ctr">
              <a:defRPr/>
            </a:pPr>
            <a:fld id="{B2EBF328-3009-4F2B-8953-1CDA21BF102D}" type="slidenum">
              <a:rPr lang="fr-FR" sz="1100" b="1" kern="0">
                <a:solidFill>
                  <a:prstClr val="white"/>
                </a:solidFill>
                <a:cs typeface="Arial" charset="0"/>
              </a:rPr>
              <a:pPr algn="ctr">
                <a:defRPr/>
              </a:pPr>
              <a:t>1</a:t>
            </a:fld>
            <a:endParaRPr lang="fr-FR" sz="1100" b="1" kern="0" dirty="0">
              <a:solidFill>
                <a:prstClr val="white"/>
              </a:solidFill>
              <a:cs typeface="Arial" charset="0"/>
            </a:endParaRPr>
          </a:p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17" name="Image 16" descr="FEDER-gestion-regional-coul.jpg"/>
          <p:cNvPicPr>
            <a:picLocks noChangeAspect="1"/>
          </p:cNvPicPr>
          <p:nvPr/>
        </p:nvPicPr>
        <p:blipFill>
          <a:blip r:embed="rId5" cstate="print"/>
          <a:srcRect l="3938" r="3930"/>
          <a:stretch>
            <a:fillRect/>
          </a:stretch>
        </p:blipFill>
        <p:spPr>
          <a:xfrm>
            <a:off x="6623720" y="0"/>
            <a:ext cx="2520280" cy="836712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1979712" y="260648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+mj-lt"/>
              </a:rPr>
              <a:t>Projet FEDER – IHU BIOTK</a:t>
            </a:r>
            <a:endParaRPr lang="fr-FR" sz="2800" b="1" dirty="0">
              <a:latin typeface="+mj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560" y="1556792"/>
            <a:ext cx="83529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pPr marL="342900" indent="-342900">
              <a:buAutoNum type="arabicPeriod"/>
            </a:pPr>
            <a:r>
              <a:rPr lang="fr-FR" dirty="0" smtClean="0"/>
              <a:t>Respect </a:t>
            </a:r>
            <a:r>
              <a:rPr lang="fr-FR" dirty="0" smtClean="0"/>
              <a:t>du Cahier des Charges</a:t>
            </a:r>
          </a:p>
          <a:p>
            <a:pPr marL="342900" indent="-342900"/>
            <a:endParaRPr lang="fr-FR" dirty="0" smtClean="0"/>
          </a:p>
          <a:p>
            <a:r>
              <a:rPr lang="fr-FR" dirty="0" smtClean="0"/>
              <a:t>2. </a:t>
            </a:r>
            <a:r>
              <a:rPr lang="fr-FR" dirty="0" smtClean="0"/>
              <a:t>Comptabilité analytique </a:t>
            </a:r>
            <a:r>
              <a:rPr lang="fr-FR" dirty="0" smtClean="0"/>
              <a:t>spécifique</a:t>
            </a:r>
          </a:p>
          <a:p>
            <a:endParaRPr lang="fr-FR" dirty="0" smtClean="0"/>
          </a:p>
          <a:p>
            <a:r>
              <a:rPr lang="fr-FR" dirty="0" smtClean="0"/>
              <a:t>3. </a:t>
            </a:r>
            <a:r>
              <a:rPr lang="fr-FR" dirty="0" smtClean="0"/>
              <a:t>Expérience de suivi de </a:t>
            </a:r>
            <a:r>
              <a:rPr lang="fr-FR" dirty="0" smtClean="0"/>
              <a:t>dossiers FEDER</a:t>
            </a:r>
          </a:p>
          <a:p>
            <a:endParaRPr lang="fr-FR" dirty="0" smtClean="0"/>
          </a:p>
          <a:p>
            <a:r>
              <a:rPr lang="fr-FR" dirty="0" smtClean="0"/>
              <a:t>4. </a:t>
            </a:r>
            <a:r>
              <a:rPr lang="fr-FR" dirty="0" smtClean="0"/>
              <a:t>Equipe ressource dédiée: </a:t>
            </a:r>
            <a:endParaRPr lang="fr-FR" dirty="0" smtClean="0"/>
          </a:p>
          <a:p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 D</a:t>
            </a:r>
            <a:r>
              <a:rPr lang="fr-FR" dirty="0" smtClean="0"/>
              <a:t>. RAOULT, P-E. FOURNIER</a:t>
            </a:r>
          </a:p>
          <a:p>
            <a:pPr>
              <a:buFontTx/>
              <a:buChar char="-"/>
            </a:pPr>
            <a:r>
              <a:rPr lang="fr-FR" dirty="0" smtClean="0"/>
              <a:t> S</a:t>
            </a:r>
            <a:r>
              <a:rPr lang="fr-FR" dirty="0" smtClean="0"/>
              <a:t>. FRANÇOIS</a:t>
            </a:r>
          </a:p>
          <a:p>
            <a:pPr>
              <a:buFontTx/>
              <a:buChar char="-"/>
            </a:pPr>
            <a:r>
              <a:rPr lang="fr-FR" dirty="0" smtClean="0"/>
              <a:t> F</a:t>
            </a:r>
            <a:r>
              <a:rPr lang="fr-FR" dirty="0" smtClean="0"/>
              <a:t>. VERRIN</a:t>
            </a:r>
          </a:p>
          <a:p>
            <a:pPr>
              <a:buFontTx/>
              <a:buChar char="-"/>
            </a:pPr>
            <a:r>
              <a:rPr lang="fr-FR" dirty="0" smtClean="0"/>
              <a:t> J</a:t>
            </a:r>
            <a:r>
              <a:rPr lang="fr-FR" dirty="0" smtClean="0"/>
              <a:t>. ROUSSET-ROUVIÈRE</a:t>
            </a:r>
          </a:p>
          <a:p>
            <a:endParaRPr lang="fr-FR" dirty="0" smtClean="0"/>
          </a:p>
          <a:p>
            <a:endParaRPr lang="fr-FR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7003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3" descr="FEDER-gestion-regional-coul.jpg"/>
          <p:cNvPicPr>
            <a:picLocks noChangeAspect="1"/>
          </p:cNvPicPr>
          <p:nvPr/>
        </p:nvPicPr>
        <p:blipFill>
          <a:blip r:embed="rId3" cstate="print"/>
          <a:srcRect l="3938" r="3930"/>
          <a:stretch>
            <a:fillRect/>
          </a:stretch>
        </p:blipFill>
        <p:spPr>
          <a:xfrm>
            <a:off x="6623720" y="0"/>
            <a:ext cx="2520280" cy="83671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835696" y="260648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+mj-lt"/>
              </a:rPr>
              <a:t>Projet FEDER – IHU BIOTK</a:t>
            </a:r>
            <a:endParaRPr lang="fr-FR" sz="2800" b="1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87824" y="1052736"/>
            <a:ext cx="34431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2400" dirty="0" smtClean="0"/>
              <a:t>Contexte organisationnel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ZoneTexte 22"/>
          <p:cNvSpPr txBox="1"/>
          <p:nvPr/>
        </p:nvSpPr>
        <p:spPr>
          <a:xfrm>
            <a:off x="467544" y="1988840"/>
            <a:ext cx="2232248" cy="324036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3078" name="Picture 6" descr="Afficher l'image d'orig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573016"/>
            <a:ext cx="985138" cy="1512168"/>
          </a:xfrm>
          <a:prstGeom prst="rect">
            <a:avLst/>
          </a:prstGeom>
          <a:noFill/>
        </p:spPr>
      </p:pic>
      <p:pic>
        <p:nvPicPr>
          <p:cNvPr id="3076" name="Picture 4" descr="Afficher l'image d'orig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35465">
            <a:off x="1204087" y="2859175"/>
            <a:ext cx="1358838" cy="901229"/>
          </a:xfrm>
          <a:prstGeom prst="rect">
            <a:avLst/>
          </a:prstGeom>
          <a:noFill/>
        </p:spPr>
      </p:pic>
      <p:pic>
        <p:nvPicPr>
          <p:cNvPr id="3074" name="Picture 2" descr="Afficher l'image d'origi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907717">
            <a:off x="645402" y="2202088"/>
            <a:ext cx="1083306" cy="720080"/>
          </a:xfrm>
          <a:prstGeom prst="rect">
            <a:avLst/>
          </a:prstGeom>
          <a:noFill/>
        </p:spPr>
      </p:pic>
      <p:sp>
        <p:nvSpPr>
          <p:cNvPr id="10" name="ZoneTexte 9"/>
          <p:cNvSpPr txBox="1"/>
          <p:nvPr/>
        </p:nvSpPr>
        <p:spPr>
          <a:xfrm>
            <a:off x="323528" y="148478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Prélèvements patients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3275856" y="148478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Souches microbiennes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6156176" y="1340768"/>
            <a:ext cx="2987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ADN extrait des souches microbiennes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3275856" y="5445224"/>
            <a:ext cx="29523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1400" dirty="0" smtClean="0"/>
              <a:t> Bactéries </a:t>
            </a:r>
          </a:p>
          <a:p>
            <a:pPr>
              <a:buFont typeface="Arial" pitchFamily="34" charset="0"/>
              <a:buChar char="•"/>
            </a:pPr>
            <a:r>
              <a:rPr lang="fr-FR" sz="1400" dirty="0" smtClean="0"/>
              <a:t> Virus </a:t>
            </a:r>
          </a:p>
          <a:p>
            <a:pPr>
              <a:buFont typeface="Arial" pitchFamily="34" charset="0"/>
              <a:buChar char="•"/>
            </a:pPr>
            <a:r>
              <a:rPr lang="fr-FR" sz="1400" dirty="0" smtClean="0"/>
              <a:t> Parasite et champignons microscopiques </a:t>
            </a:r>
          </a:p>
          <a:p>
            <a:pPr>
              <a:buFont typeface="Arial" pitchFamily="34" charset="0"/>
              <a:buChar char="•"/>
            </a:pPr>
            <a:r>
              <a:rPr lang="fr-FR" sz="1400" dirty="0" smtClean="0"/>
              <a:t>Collection CSUR WDCM 875</a:t>
            </a:r>
          </a:p>
          <a:p>
            <a:pPr>
              <a:buFont typeface="Arial" pitchFamily="34" charset="0"/>
              <a:buChar char="•"/>
            </a:pPr>
            <a:r>
              <a:rPr lang="fr-FR" sz="1400" dirty="0" smtClean="0"/>
              <a:t> Collection EVA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23528" y="5589240"/>
            <a:ext cx="26642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1600" dirty="0" smtClean="0"/>
              <a:t> Sang  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 Biopsies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 Fluides biologiques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 409.072 analyses (2015)</a:t>
            </a:r>
            <a:endParaRPr lang="fr-FR" sz="1600" dirty="0"/>
          </a:p>
        </p:txBody>
      </p:sp>
      <p:sp>
        <p:nvSpPr>
          <p:cNvPr id="16" name="Rectangle 15"/>
          <p:cNvSpPr/>
          <p:nvPr/>
        </p:nvSpPr>
        <p:spPr>
          <a:xfrm>
            <a:off x="3275856" y="1988840"/>
            <a:ext cx="2304256" cy="329320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1600" dirty="0" smtClean="0"/>
              <a:t>2684 souches bactériennes dans la CSUR</a:t>
            </a:r>
          </a:p>
          <a:p>
            <a:endParaRPr lang="fr-FR" sz="1600" dirty="0" smtClean="0"/>
          </a:p>
          <a:p>
            <a:r>
              <a:rPr lang="fr-FR" sz="1600" dirty="0" smtClean="0"/>
              <a:t>333 nouvelles espèces depuis 2011</a:t>
            </a:r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 smtClean="0"/>
          </a:p>
        </p:txBody>
      </p:sp>
      <p:sp>
        <p:nvSpPr>
          <p:cNvPr id="21" name="Triangle rectangle 20"/>
          <p:cNvSpPr/>
          <p:nvPr/>
        </p:nvSpPr>
        <p:spPr>
          <a:xfrm rot="16200000">
            <a:off x="8204201" y="5918200"/>
            <a:ext cx="836612" cy="1042987"/>
          </a:xfrm>
          <a:prstGeom prst="rtTriangl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/>
          <a:lstStyle/>
          <a:p>
            <a:pPr algn="ctr">
              <a:defRPr/>
            </a:pPr>
            <a:fld id="{B2EBF328-3009-4F2B-8953-1CDA21BF102D}" type="slidenum">
              <a:rPr lang="fr-FR" sz="1100" b="1" kern="0">
                <a:solidFill>
                  <a:prstClr val="white"/>
                </a:solidFill>
                <a:cs typeface="Arial" charset="0"/>
              </a:rPr>
              <a:pPr algn="ctr">
                <a:defRPr/>
              </a:pPr>
              <a:t>2</a:t>
            </a:fld>
            <a:endParaRPr lang="fr-FR" sz="1100" b="1" kern="0" dirty="0">
              <a:solidFill>
                <a:prstClr val="white"/>
              </a:solidFill>
              <a:cs typeface="Arial" charset="0"/>
            </a:endParaRPr>
          </a:p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"/>
            <a:ext cx="917003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Image 25" descr="FEDER-gestion-regional-coul.jpg"/>
          <p:cNvPicPr>
            <a:picLocks noChangeAspect="1"/>
          </p:cNvPicPr>
          <p:nvPr/>
        </p:nvPicPr>
        <p:blipFill>
          <a:blip r:embed="rId6" cstate="print"/>
          <a:srcRect l="3938" r="3930"/>
          <a:stretch>
            <a:fillRect/>
          </a:stretch>
        </p:blipFill>
        <p:spPr>
          <a:xfrm>
            <a:off x="6623720" y="0"/>
            <a:ext cx="2520280" cy="836712"/>
          </a:xfrm>
          <a:prstGeom prst="rect">
            <a:avLst/>
          </a:prstGeom>
        </p:spPr>
      </p:pic>
      <p:cxnSp>
        <p:nvCxnSpPr>
          <p:cNvPr id="28" name="Connecteur droit avec flèche 27"/>
          <p:cNvCxnSpPr/>
          <p:nvPr/>
        </p:nvCxnSpPr>
        <p:spPr>
          <a:xfrm>
            <a:off x="2843808" y="3717032"/>
            <a:ext cx="36004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5868144" y="4005064"/>
            <a:ext cx="36004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1979712" y="260648"/>
            <a:ext cx="41044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+mj-lt"/>
              </a:rPr>
              <a:t>Projet FEDER – IHU BIOTK</a:t>
            </a:r>
          </a:p>
          <a:p>
            <a:pPr algn="ctr"/>
            <a:r>
              <a:rPr lang="fr-FR" sz="2200" b="1" dirty="0" smtClean="0">
                <a:latin typeface="+mj-lt"/>
              </a:rPr>
              <a:t>Contexte scientifique</a:t>
            </a:r>
            <a:endParaRPr lang="fr-FR" sz="2200" b="1" dirty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 l="14522" t="3166" r="12865"/>
          <a:stretch>
            <a:fillRect/>
          </a:stretch>
        </p:blipFill>
        <p:spPr bwMode="auto">
          <a:xfrm>
            <a:off x="6444208" y="2924944"/>
            <a:ext cx="2304256" cy="213600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24" name="Rectangle 23"/>
          <p:cNvSpPr/>
          <p:nvPr/>
        </p:nvSpPr>
        <p:spPr>
          <a:xfrm>
            <a:off x="6444208" y="1988840"/>
            <a:ext cx="2358008" cy="329320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1600" dirty="0" smtClean="0"/>
              <a:t>850 séquences 16s déposées sur </a:t>
            </a:r>
            <a:r>
              <a:rPr lang="fr-FR" sz="1600" dirty="0" err="1" smtClean="0"/>
              <a:t>Genbank</a:t>
            </a:r>
            <a:endParaRPr lang="fr-FR" sz="1600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1"/>
          <p:cNvSpPr>
            <a:spLocks noChangeArrowheads="1"/>
          </p:cNvSpPr>
          <p:nvPr/>
        </p:nvSpPr>
        <p:spPr bwMode="auto">
          <a:xfrm>
            <a:off x="323528" y="5013176"/>
            <a:ext cx="8351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6" tIns="45693" rIns="91386" bIns="45693">
            <a:spAutoFit/>
          </a:bodyPr>
          <a:lstStyle/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r>
              <a:rPr lang="fr-FR" dirty="0" err="1">
                <a:solidFill>
                  <a:srgbClr val="000000"/>
                </a:solidFill>
                <a:latin typeface="Calibri" pitchFamily="34" charset="0"/>
              </a:rPr>
              <a:t>Considering</a:t>
            </a: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Calibri" pitchFamily="34" charset="0"/>
              </a:rPr>
              <a:t>than</a:t>
            </a: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 2.315 </a:t>
            </a:r>
            <a:r>
              <a:rPr lang="fr-FR" dirty="0" err="1">
                <a:solidFill>
                  <a:srgbClr val="000000"/>
                </a:solidFill>
                <a:latin typeface="Calibri" pitchFamily="34" charset="0"/>
              </a:rPr>
              <a:t>bacteria</a:t>
            </a: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 have been </a:t>
            </a:r>
            <a:r>
              <a:rPr lang="fr-FR" dirty="0" err="1">
                <a:solidFill>
                  <a:srgbClr val="000000"/>
                </a:solidFill>
                <a:latin typeface="Calibri" pitchFamily="34" charset="0"/>
              </a:rPr>
              <a:t>isolated</a:t>
            </a: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 in </a:t>
            </a:r>
            <a:r>
              <a:rPr lang="fr-FR" dirty="0" err="1">
                <a:solidFill>
                  <a:srgbClr val="000000"/>
                </a:solidFill>
                <a:latin typeface="Calibri" pitchFamily="34" charset="0"/>
              </a:rPr>
              <a:t>human</a:t>
            </a: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fr-FR" dirty="0" err="1">
                <a:solidFill>
                  <a:srgbClr val="000000"/>
                </a:solidFill>
                <a:latin typeface="Calibri" pitchFamily="34" charset="0"/>
              </a:rPr>
              <a:t>our</a:t>
            </a: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Calibri" pitchFamily="34" charset="0"/>
              </a:rPr>
              <a:t>laboratory</a:t>
            </a: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Calibri" pitchFamily="34" charset="0"/>
              </a:rPr>
              <a:t>isolated</a:t>
            </a: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fr-FR" b="1" dirty="0">
                <a:solidFill>
                  <a:srgbClr val="C00000"/>
                </a:solidFill>
                <a:latin typeface="Calibri" pitchFamily="34" charset="0"/>
              </a:rPr>
              <a:t>23.3% </a:t>
            </a: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of </a:t>
            </a:r>
            <a:r>
              <a:rPr lang="fr-FR" dirty="0" err="1">
                <a:solidFill>
                  <a:srgbClr val="000000"/>
                </a:solidFill>
                <a:latin typeface="Calibri" pitchFamily="34" charset="0"/>
              </a:rPr>
              <a:t>human</a:t>
            </a: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Calibri" pitchFamily="34" charset="0"/>
              </a:rPr>
              <a:t>species</a:t>
            </a: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  for the first time.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179512" y="1412776"/>
          <a:ext cx="8784975" cy="3513311"/>
        </p:xfrm>
        <a:graphic>
          <a:graphicData uri="http://schemas.openxmlformats.org/drawingml/2006/table">
            <a:tbl>
              <a:tblPr/>
              <a:tblGrid>
                <a:gridCol w="3123219"/>
                <a:gridCol w="1542147"/>
                <a:gridCol w="1335201"/>
                <a:gridCol w="2784408"/>
              </a:tblGrid>
              <a:tr h="741967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1st </a:t>
                      </a:r>
                      <a:r>
                        <a:rPr lang="fr-FR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human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case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1st isolation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Ref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Fastidious bacteria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3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Anaerobic bacteria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Anaerobe</a:t>
                      </a:r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2011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16S rRNA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JCM 2004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16S rRNA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JCM 2000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782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Others</a:t>
                      </a:r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fr-FR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described</a:t>
                      </a:r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fr-FR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at</a:t>
                      </a:r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URMITE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MALDI-TOF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JCM 2013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782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Culturomics</a:t>
                      </a:r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fr-FR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stools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234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CMR 2015 and </a:t>
                      </a:r>
                      <a:r>
                        <a:rPr lang="fr-FR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unpublished</a:t>
                      </a:r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data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Culturomics</a:t>
                      </a:r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urine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unpublished</a:t>
                      </a:r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data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287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243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540</a:t>
                      </a:r>
                      <a:endParaRPr lang="fr-FR" sz="16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  <p:sp>
        <p:nvSpPr>
          <p:cNvPr id="374832" name="ZoneTexte 7"/>
          <p:cNvSpPr txBox="1">
            <a:spLocks noChangeArrowheads="1"/>
          </p:cNvSpPr>
          <p:nvPr/>
        </p:nvSpPr>
        <p:spPr bwMode="auto">
          <a:xfrm>
            <a:off x="1403648" y="332656"/>
            <a:ext cx="4752528" cy="523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86" tIns="45693" rIns="91386" bIns="45693">
            <a:sp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800" b="1" dirty="0">
                <a:latin typeface="+mj-lt"/>
              </a:rPr>
              <a:t>Power of URMITE </a:t>
            </a:r>
            <a:r>
              <a:rPr lang="fr-FR" sz="2800" b="1" dirty="0" err="1">
                <a:latin typeface="+mj-lt"/>
              </a:rPr>
              <a:t>laboratory</a:t>
            </a:r>
            <a:r>
              <a:rPr lang="fr-FR" sz="2800" b="1" dirty="0">
                <a:latin typeface="+mj-lt"/>
              </a:rPr>
              <a:t> </a:t>
            </a:r>
          </a:p>
        </p:txBody>
      </p:sp>
      <p:sp>
        <p:nvSpPr>
          <p:cNvPr id="6" name="Triangle rectangle 5"/>
          <p:cNvSpPr/>
          <p:nvPr/>
        </p:nvSpPr>
        <p:spPr>
          <a:xfrm rot="16200000">
            <a:off x="8167688" y="5881688"/>
            <a:ext cx="836612" cy="1116012"/>
          </a:xfrm>
          <a:prstGeom prst="rtTriangl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/>
          <a:lstStyle/>
          <a:p>
            <a:pPr algn="ctr">
              <a:defRPr/>
            </a:pPr>
            <a:fld id="{2C769102-B5C7-41E2-8F2E-8C5BE34A3F55}" type="slidenum">
              <a:rPr lang="fr-FR" sz="1100" b="1" kern="0">
                <a:solidFill>
                  <a:prstClr val="white"/>
                </a:solidFill>
              </a:rPr>
              <a:pPr algn="ctr">
                <a:defRPr/>
              </a:pPr>
              <a:t>3</a:t>
            </a:fld>
            <a:endParaRPr lang="fr-FR" sz="1100" b="1" kern="0">
              <a:solidFill>
                <a:prstClr val="white"/>
              </a:solidFill>
            </a:endParaRPr>
          </a:p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7003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10" descr="FEDER-gestion-regional-coul.jpg"/>
          <p:cNvPicPr>
            <a:picLocks noChangeAspect="1"/>
          </p:cNvPicPr>
          <p:nvPr/>
        </p:nvPicPr>
        <p:blipFill>
          <a:blip r:embed="rId3" cstate="print"/>
          <a:srcRect l="3938" r="3930"/>
          <a:stretch>
            <a:fillRect/>
          </a:stretch>
        </p:blipFill>
        <p:spPr>
          <a:xfrm>
            <a:off x="6623720" y="0"/>
            <a:ext cx="2520280" cy="83671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763688" y="0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+mj-lt"/>
              </a:rPr>
              <a:t>Projet FEDER – IHU BIOTK</a:t>
            </a:r>
            <a:endParaRPr lang="fr-FR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539552" y="1484784"/>
            <a:ext cx="262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ACTUEL </a:t>
            </a:r>
            <a:endParaRPr lang="fr-FR" dirty="0"/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3347864" y="3789040"/>
            <a:ext cx="720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4355976" y="1556792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PROJET FEDER 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179512" y="587727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 Réglementation des collections CNIL 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5076056" y="5733256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 CSUR, WDCM 875  = Bactéries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EVA              = Virus </a:t>
            </a:r>
            <a:endParaRPr lang="fr-FR" dirty="0"/>
          </a:p>
        </p:txBody>
      </p:sp>
      <p:pic>
        <p:nvPicPr>
          <p:cNvPr id="13" name="Image 12" descr="IMG_3817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060847"/>
            <a:ext cx="2520000" cy="352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riangle rectangle 16"/>
          <p:cNvSpPr/>
          <p:nvPr/>
        </p:nvSpPr>
        <p:spPr>
          <a:xfrm rot="16200000">
            <a:off x="8204201" y="5918200"/>
            <a:ext cx="836612" cy="1042987"/>
          </a:xfrm>
          <a:prstGeom prst="rtTriangl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/>
          <a:lstStyle/>
          <a:p>
            <a:pPr algn="ctr">
              <a:defRPr/>
            </a:pPr>
            <a:fld id="{B2EBF328-3009-4F2B-8953-1CDA21BF102D}" type="slidenum">
              <a:rPr lang="fr-FR" sz="1100" b="1" kern="0">
                <a:solidFill>
                  <a:prstClr val="white"/>
                </a:solidFill>
                <a:cs typeface="Arial" charset="0"/>
              </a:rPr>
              <a:pPr algn="ctr">
                <a:defRPr/>
              </a:pPr>
              <a:t>4</a:t>
            </a:fld>
            <a:endParaRPr lang="fr-FR" sz="1100" b="1" kern="0" dirty="0">
              <a:solidFill>
                <a:prstClr val="white"/>
              </a:solidFill>
              <a:cs typeface="Arial" charset="0"/>
            </a:endParaRPr>
          </a:p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7003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 20" descr="FEDER-gestion-regional-coul.jpg"/>
          <p:cNvPicPr>
            <a:picLocks noChangeAspect="1"/>
          </p:cNvPicPr>
          <p:nvPr/>
        </p:nvPicPr>
        <p:blipFill>
          <a:blip r:embed="rId4" cstate="print"/>
          <a:srcRect l="3938" r="3930"/>
          <a:stretch>
            <a:fillRect/>
          </a:stretch>
        </p:blipFill>
        <p:spPr>
          <a:xfrm>
            <a:off x="6623720" y="0"/>
            <a:ext cx="2520280" cy="836712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1979712" y="260648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800" b="1" dirty="0" smtClean="0">
                <a:latin typeface="+mj-lt"/>
              </a:rPr>
              <a:t>Projet FEDER – IHU BIOTK</a:t>
            </a:r>
            <a:endParaRPr lang="fr-FR" sz="2800" b="1" dirty="0">
              <a:latin typeface="+mj-lt"/>
            </a:endParaRPr>
          </a:p>
        </p:txBody>
      </p:sp>
      <p:pic>
        <p:nvPicPr>
          <p:cNvPr id="25" name="Picture 3"/>
          <p:cNvPicPr>
            <a:picLocks noChangeArrowheads="1"/>
          </p:cNvPicPr>
          <p:nvPr/>
        </p:nvPicPr>
        <p:blipFill>
          <a:blip r:embed="rId5" cstate="print"/>
          <a:srcRect l="8400" t="21000" r="28076" b="8441"/>
          <a:stretch>
            <a:fillRect/>
          </a:stretch>
        </p:blipFill>
        <p:spPr bwMode="auto">
          <a:xfrm>
            <a:off x="4211960" y="2060848"/>
            <a:ext cx="4680000" cy="35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2051720" y="332656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+mj-lt"/>
              </a:rPr>
              <a:t>IHU Méditerrannée Infection</a:t>
            </a:r>
          </a:p>
          <a:p>
            <a:pPr algn="ctr"/>
            <a:r>
              <a:rPr lang="fr-FR" sz="2800" b="1" dirty="0" smtClean="0">
                <a:latin typeface="+mj-lt"/>
              </a:rPr>
              <a:t>Plateformes</a:t>
            </a:r>
            <a:endParaRPr lang="fr-FR" sz="2800" b="1" dirty="0">
              <a:latin typeface="+mj-lt"/>
            </a:endParaRPr>
          </a:p>
        </p:txBody>
      </p:sp>
      <p:sp>
        <p:nvSpPr>
          <p:cNvPr id="1080321" name="Rectangle 1"/>
          <p:cNvSpPr>
            <a:spLocks noChangeArrowheads="1"/>
          </p:cNvSpPr>
          <p:nvPr/>
        </p:nvSpPr>
        <p:spPr bwMode="auto">
          <a:xfrm>
            <a:off x="611188" y="1116541"/>
            <a:ext cx="7705725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2060"/>
                </a:solidFill>
                <a:ea typeface="Calibri" pitchFamily="34" charset="0"/>
                <a:cs typeface="Arial" pitchFamily="34" charset="0"/>
              </a:rPr>
              <a:t> Laboratory NSB3 - </a:t>
            </a:r>
            <a:r>
              <a:rPr lang="en-US" sz="2000" dirty="0" err="1">
                <a:solidFill>
                  <a:srgbClr val="002060"/>
                </a:solidFill>
                <a:ea typeface="Calibri" pitchFamily="34" charset="0"/>
                <a:cs typeface="Arial" pitchFamily="34" charset="0"/>
              </a:rPr>
              <a:t>Biobank</a:t>
            </a:r>
            <a:endParaRPr lang="fr-FR" sz="2000" dirty="0">
              <a:solidFill>
                <a:srgbClr val="002060"/>
              </a:solidFill>
              <a:cs typeface="Arial" pitchFamily="34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2060"/>
                </a:solidFill>
                <a:ea typeface="Calibri" pitchFamily="34" charset="0"/>
                <a:cs typeface="Arial" pitchFamily="34" charset="0"/>
              </a:rPr>
              <a:t> Culture / NSB3</a:t>
            </a:r>
            <a:endParaRPr lang="fr-FR" sz="2000" dirty="0">
              <a:solidFill>
                <a:srgbClr val="002060"/>
              </a:solidFill>
              <a:cs typeface="Arial" pitchFamily="34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2060"/>
                </a:solidFill>
                <a:ea typeface="Calibri" pitchFamily="34" charset="0"/>
                <a:cs typeface="Arial" pitchFamily="34" charset="0"/>
              </a:rPr>
              <a:t> Genomic sequencing</a:t>
            </a:r>
            <a:endParaRPr lang="fr-FR" sz="2000" dirty="0">
              <a:solidFill>
                <a:srgbClr val="002060"/>
              </a:solidFill>
              <a:cs typeface="Arial" pitchFamily="34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2060"/>
                </a:solidFill>
                <a:ea typeface="Calibri" pitchFamily="34" charset="0"/>
                <a:cs typeface="Arial" pitchFamily="34" charset="0"/>
              </a:rPr>
              <a:t> Proteomics</a:t>
            </a:r>
            <a:endParaRPr lang="fr-FR" sz="2000" dirty="0">
              <a:solidFill>
                <a:srgbClr val="002060"/>
              </a:solidFill>
              <a:cs typeface="Arial" pitchFamily="34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2060"/>
                </a:solidFill>
                <a:ea typeface="Calibri" pitchFamily="34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ea typeface="Calibri" pitchFamily="34" charset="0"/>
                <a:cs typeface="Arial" pitchFamily="34" charset="0"/>
              </a:rPr>
              <a:t>Lyophilization</a:t>
            </a:r>
            <a:endParaRPr lang="fr-FR" sz="2000" dirty="0">
              <a:solidFill>
                <a:srgbClr val="002060"/>
              </a:solidFill>
              <a:cs typeface="Arial" pitchFamily="34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2060"/>
                </a:solidFill>
                <a:ea typeface="Calibri" pitchFamily="34" charset="0"/>
                <a:cs typeface="Arial" pitchFamily="34" charset="0"/>
              </a:rPr>
              <a:t> Electron microscopy</a:t>
            </a:r>
            <a:endParaRPr lang="fr-FR" sz="2000" dirty="0">
              <a:solidFill>
                <a:srgbClr val="002060"/>
              </a:solidFill>
              <a:cs typeface="Arial" pitchFamily="34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2060"/>
                </a:solidFill>
                <a:ea typeface="Calibri" pitchFamily="34" charset="0"/>
                <a:cs typeface="Arial" pitchFamily="34" charset="0"/>
              </a:rPr>
              <a:t> Imagery</a:t>
            </a:r>
            <a:endParaRPr lang="fr-FR" sz="2000" dirty="0">
              <a:solidFill>
                <a:srgbClr val="002060"/>
              </a:solidFill>
              <a:cs typeface="Arial" pitchFamily="34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2060"/>
                </a:solidFill>
                <a:ea typeface="Calibri" pitchFamily="34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ea typeface="Calibri" pitchFamily="34" charset="0"/>
                <a:cs typeface="Arial" pitchFamily="34" charset="0"/>
              </a:rPr>
              <a:t>Insectarium</a:t>
            </a:r>
            <a:r>
              <a:rPr lang="en-US" sz="2000" dirty="0">
                <a:solidFill>
                  <a:srgbClr val="002060"/>
                </a:solidFill>
                <a:ea typeface="Calibri" pitchFamily="34" charset="0"/>
                <a:cs typeface="Arial" pitchFamily="34" charset="0"/>
              </a:rPr>
              <a:t>: Medical Entomology</a:t>
            </a:r>
            <a:endParaRPr lang="fr-FR" sz="2000" dirty="0">
              <a:solidFill>
                <a:srgbClr val="002060"/>
              </a:solidFill>
              <a:cs typeface="Arial" pitchFamily="34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2060"/>
                </a:solidFill>
                <a:ea typeface="Calibri" pitchFamily="34" charset="0"/>
                <a:cs typeface="Arial" pitchFamily="34" charset="0"/>
              </a:rPr>
              <a:t> Experimental animal models</a:t>
            </a:r>
            <a:endParaRPr lang="fr-FR" sz="2000" dirty="0">
              <a:solidFill>
                <a:srgbClr val="002060"/>
              </a:solidFill>
              <a:cs typeface="Arial" pitchFamily="34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2060"/>
                </a:solidFill>
                <a:ea typeface="Calibri" pitchFamily="34" charset="0"/>
                <a:cs typeface="Arial" pitchFamily="34" charset="0"/>
              </a:rPr>
              <a:t> On microbial infections established NSB3 / A3</a:t>
            </a:r>
            <a:endParaRPr lang="fr-FR" sz="2000" dirty="0">
              <a:solidFill>
                <a:srgbClr val="002060"/>
              </a:solidFill>
              <a:cs typeface="Arial" pitchFamily="34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2060"/>
                </a:solidFill>
                <a:ea typeface="Calibri" pitchFamily="34" charset="0"/>
                <a:cs typeface="Arial" pitchFamily="34" charset="0"/>
              </a:rPr>
              <a:t> Collections of strains and samples</a:t>
            </a:r>
            <a:endParaRPr lang="fr-FR" sz="2000" dirty="0">
              <a:solidFill>
                <a:srgbClr val="002060"/>
              </a:solidFill>
              <a:cs typeface="Arial" pitchFamily="34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2060"/>
                </a:solidFill>
                <a:ea typeface="Calibri" pitchFamily="34" charset="0"/>
                <a:cs typeface="Arial" pitchFamily="34" charset="0"/>
              </a:rPr>
              <a:t> Structural biology</a:t>
            </a:r>
            <a:endParaRPr lang="en-US" sz="2000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4" name="Triangle rectangle 3"/>
          <p:cNvSpPr/>
          <p:nvPr/>
        </p:nvSpPr>
        <p:spPr>
          <a:xfrm rot="16200000">
            <a:off x="8204201" y="5918200"/>
            <a:ext cx="836612" cy="1042987"/>
          </a:xfrm>
          <a:prstGeom prst="rtTriangl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/>
          <a:lstStyle/>
          <a:p>
            <a:pPr algn="ctr">
              <a:defRPr/>
            </a:pPr>
            <a:fld id="{B2EBF328-3009-4F2B-8953-1CDA21BF102D}" type="slidenum">
              <a:rPr lang="fr-FR" sz="1100" b="1" kern="0">
                <a:solidFill>
                  <a:prstClr val="white"/>
                </a:solidFill>
                <a:cs typeface="Arial" charset="0"/>
              </a:rPr>
              <a:pPr algn="ctr">
                <a:defRPr/>
              </a:pPr>
              <a:t>5</a:t>
            </a:fld>
            <a:endParaRPr lang="fr-FR" sz="1100" b="1" kern="0" dirty="0">
              <a:solidFill>
                <a:prstClr val="white"/>
              </a:solidFill>
              <a:cs typeface="Arial" charset="0"/>
            </a:endParaRPr>
          </a:p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32453" name="ZoneTexte 4"/>
          <p:cNvSpPr txBox="1">
            <a:spLocks noChangeArrowheads="1"/>
          </p:cNvSpPr>
          <p:nvPr/>
        </p:nvSpPr>
        <p:spPr bwMode="auto">
          <a:xfrm>
            <a:off x="4822825" y="2565400"/>
            <a:ext cx="3349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 Course aux armements »:</a:t>
            </a:r>
            <a:endParaRPr lang="fr-FR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Budget de 12 M€</a:t>
            </a:r>
            <a:endParaRPr lang="fr-FR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7003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FEDER-gestion-regional-coul.jpg"/>
          <p:cNvPicPr>
            <a:picLocks noChangeAspect="1"/>
          </p:cNvPicPr>
          <p:nvPr/>
        </p:nvPicPr>
        <p:blipFill>
          <a:blip r:embed="rId3" cstate="print"/>
          <a:srcRect l="3938" r="3930"/>
          <a:stretch>
            <a:fillRect/>
          </a:stretch>
        </p:blipFill>
        <p:spPr>
          <a:xfrm>
            <a:off x="6623720" y="0"/>
            <a:ext cx="2520280" cy="836712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195736" y="0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+mj-lt"/>
              </a:rPr>
              <a:t>Projet FEDER – IHU BIOTK</a:t>
            </a:r>
            <a:endParaRPr lang="fr-FR" sz="2800" b="1" dirty="0"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32"/>
          <p:cNvGrpSpPr>
            <a:grpSpLocks/>
          </p:cNvGrpSpPr>
          <p:nvPr/>
        </p:nvGrpSpPr>
        <p:grpSpPr bwMode="auto">
          <a:xfrm>
            <a:off x="1475656" y="1124744"/>
            <a:ext cx="6191969" cy="3950618"/>
            <a:chOff x="0" y="-9"/>
            <a:chExt cx="9144000" cy="6858001"/>
          </a:xfrm>
        </p:grpSpPr>
        <p:pic>
          <p:nvPicPr>
            <p:cNvPr id="23348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4468" t="8121" r="31889" b="5536"/>
            <a:stretch>
              <a:fillRect/>
            </a:stretch>
          </p:blipFill>
          <p:spPr bwMode="auto">
            <a:xfrm rot="-5400000">
              <a:off x="1142999" y="-1143008"/>
              <a:ext cx="6858001" cy="914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4889193" y="2525876"/>
              <a:ext cx="2149480" cy="20287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>
                <a:solidFill>
                  <a:srgbClr val="FFFFFF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312900" y="5799819"/>
              <a:ext cx="4452326" cy="9066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>
                <a:solidFill>
                  <a:srgbClr val="FFFFFF"/>
                </a:solidFill>
              </a:endParaRPr>
            </a:p>
          </p:txBody>
        </p:sp>
        <p:cxnSp>
          <p:nvCxnSpPr>
            <p:cNvPr id="7" name="Connecteur droit 6"/>
            <p:cNvCxnSpPr/>
            <p:nvPr/>
          </p:nvCxnSpPr>
          <p:spPr>
            <a:xfrm>
              <a:off x="4140942" y="1124448"/>
              <a:ext cx="1222298" cy="10084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/>
            <p:cNvCxnSpPr/>
            <p:nvPr/>
          </p:nvCxnSpPr>
          <p:spPr>
            <a:xfrm flipH="1" flipV="1">
              <a:off x="4861308" y="1574231"/>
              <a:ext cx="9295" cy="2996972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5439925" y="2760235"/>
              <a:ext cx="1203708" cy="1174169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200" dirty="0">
                  <a:solidFill>
                    <a:srgbClr val="FFFFFF"/>
                  </a:solidFill>
                </a:rPr>
                <a:t>5m x 4m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200" dirty="0">
                <a:solidFill>
                  <a:srgbClr val="FFFFFF"/>
                </a:solidFill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200" dirty="0">
                  <a:solidFill>
                    <a:srgbClr val="FFFFFF"/>
                  </a:solidFill>
                </a:rPr>
                <a:t>-20°C</a:t>
              </a:r>
            </a:p>
          </p:txBody>
        </p:sp>
        <p:sp>
          <p:nvSpPr>
            <p:cNvPr id="10" name="Rectangle 9"/>
            <p:cNvSpPr/>
            <p:nvPr/>
          </p:nvSpPr>
          <p:spPr>
            <a:xfrm rot="2410632">
              <a:off x="5256347" y="693604"/>
              <a:ext cx="1203708" cy="117180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200" dirty="0">
                  <a:solidFill>
                    <a:srgbClr val="FFFFFF"/>
                  </a:solidFill>
                </a:rPr>
                <a:t>5m x 4m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200" dirty="0">
                <a:solidFill>
                  <a:srgbClr val="FFFFFF"/>
                </a:solidFill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200" dirty="0">
                  <a:solidFill>
                    <a:srgbClr val="FFFFFF"/>
                  </a:solidFill>
                </a:rPr>
                <a:t>-80°C</a:t>
              </a:r>
            </a:p>
          </p:txBody>
        </p:sp>
        <p:pic>
          <p:nvPicPr>
            <p:cNvPr id="23349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400000">
              <a:off x="2110584" y="2559170"/>
              <a:ext cx="174625" cy="1927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349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t="20541" b="39214"/>
            <a:stretch>
              <a:fillRect/>
            </a:stretch>
          </p:blipFill>
          <p:spPr bwMode="auto">
            <a:xfrm rot="2400000">
              <a:off x="910430" y="4165719"/>
              <a:ext cx="174625" cy="775595"/>
            </a:xfrm>
            <a:prstGeom prst="rect">
              <a:avLst/>
            </a:prstGeom>
            <a:noFill/>
            <a:ln w="9525">
              <a:solidFill>
                <a:srgbClr val="00B050"/>
              </a:solidFill>
              <a:miter lim="800000"/>
              <a:headEnd/>
              <a:tailEnd/>
            </a:ln>
          </p:spPr>
        </p:pic>
        <p:pic>
          <p:nvPicPr>
            <p:cNvPr id="233497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b="48550"/>
            <a:stretch>
              <a:fillRect/>
            </a:stretch>
          </p:blipFill>
          <p:spPr bwMode="auto">
            <a:xfrm rot="2340000">
              <a:off x="2151372" y="4727936"/>
              <a:ext cx="174625" cy="991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349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t="9337" b="20541"/>
            <a:stretch>
              <a:fillRect/>
            </a:stretch>
          </p:blipFill>
          <p:spPr bwMode="auto">
            <a:xfrm rot="5940000">
              <a:off x="3339434" y="4278576"/>
              <a:ext cx="175260" cy="1351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349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t="59755"/>
            <a:stretch>
              <a:fillRect/>
            </a:stretch>
          </p:blipFill>
          <p:spPr bwMode="auto">
            <a:xfrm rot="2400000">
              <a:off x="4380000" y="4383359"/>
              <a:ext cx="174625" cy="775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3500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t="48550"/>
            <a:stretch>
              <a:fillRect/>
            </a:stretch>
          </p:blipFill>
          <p:spPr bwMode="auto">
            <a:xfrm rot="5400000">
              <a:off x="3278988" y="2171923"/>
              <a:ext cx="174625" cy="991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6" name="Connecteur droit 25"/>
            <p:cNvCxnSpPr/>
            <p:nvPr/>
          </p:nvCxnSpPr>
          <p:spPr>
            <a:xfrm>
              <a:off x="4526686" y="1320931"/>
              <a:ext cx="334622" cy="253299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26"/>
            <p:cNvGrpSpPr>
              <a:grpSpLocks/>
            </p:cNvGrpSpPr>
            <p:nvPr/>
          </p:nvGrpSpPr>
          <p:grpSpPr bwMode="auto">
            <a:xfrm rot="5400000">
              <a:off x="4519564" y="3211946"/>
              <a:ext cx="719652" cy="540625"/>
              <a:chOff x="4663470" y="2217054"/>
              <a:chExt cx="719652" cy="540625"/>
            </a:xfrm>
          </p:grpSpPr>
          <p:cxnSp>
            <p:nvCxnSpPr>
              <p:cNvPr id="28" name="Connecteur droit avec flèche 27"/>
              <p:cNvCxnSpPr/>
              <p:nvPr/>
            </p:nvCxnSpPr>
            <p:spPr>
              <a:xfrm>
                <a:off x="4663468" y="2454326"/>
                <a:ext cx="719652" cy="0"/>
              </a:xfrm>
              <a:prstGeom prst="straightConnector1">
                <a:avLst/>
              </a:prstGeom>
              <a:ln w="50800">
                <a:solidFill>
                  <a:srgbClr val="00B0F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3505" name="ZoneTexte 28"/>
              <p:cNvSpPr txBox="1">
                <a:spLocks noChangeArrowheads="1"/>
              </p:cNvSpPr>
              <p:nvPr/>
            </p:nvSpPr>
            <p:spPr bwMode="auto">
              <a:xfrm>
                <a:off x="4664036" y="2217054"/>
                <a:ext cx="715205" cy="5406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>
                    <a:solidFill>
                      <a:srgbClr val="000000"/>
                    </a:solidFill>
                    <a:latin typeface="Times New Roman" pitchFamily="18" charset="0"/>
                    <a:ea typeface="ＭＳ Ｐゴシック" pitchFamily="34" charset="-128"/>
                    <a:cs typeface="Times New Roman" pitchFamily="18" charset="0"/>
                  </a:rPr>
                  <a:t>2m</a:t>
                </a:r>
              </a:p>
            </p:txBody>
          </p:sp>
        </p:grpSp>
        <p:pic>
          <p:nvPicPr>
            <p:cNvPr id="233503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t="20541" b="39214"/>
            <a:stretch>
              <a:fillRect/>
            </a:stretch>
          </p:blipFill>
          <p:spPr bwMode="auto">
            <a:xfrm rot="2400000">
              <a:off x="4027704" y="1727319"/>
              <a:ext cx="174625" cy="775595"/>
            </a:xfrm>
            <a:prstGeom prst="rect">
              <a:avLst/>
            </a:prstGeom>
            <a:noFill/>
            <a:ln w="9525">
              <a:solidFill>
                <a:srgbClr val="00B050"/>
              </a:solidFill>
              <a:miter lim="800000"/>
              <a:headEnd/>
              <a:tailEnd/>
            </a:ln>
          </p:spPr>
        </p:pic>
      </p:grpSp>
      <p:sp>
        <p:nvSpPr>
          <p:cNvPr id="233477" name="Rectangle 2"/>
          <p:cNvSpPr>
            <a:spLocks noChangeArrowheads="1"/>
          </p:cNvSpPr>
          <p:nvPr/>
        </p:nvSpPr>
        <p:spPr bwMode="auto">
          <a:xfrm>
            <a:off x="3203848" y="5733256"/>
            <a:ext cx="3672408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6" tIns="45693" rIns="91386" bIns="4569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u="sng" dirty="0">
                <a:solidFill>
                  <a:srgbClr val="19194D"/>
                </a:solidFill>
                <a:ea typeface="ＭＳ Ｐゴシック" pitchFamily="34" charset="-128"/>
                <a:cs typeface="Times New Roman" pitchFamily="18" charset="0"/>
              </a:rPr>
              <a:t>2 automated freezers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19194D"/>
                </a:solidFill>
                <a:ea typeface="ＭＳ Ｐゴシック" pitchFamily="34" charset="-128"/>
                <a:cs typeface="Times New Roman" pitchFamily="18" charset="0"/>
              </a:rPr>
              <a:t>-20C (2.1 million 0.5-mL tubes)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19194D"/>
                </a:solidFill>
                <a:ea typeface="ＭＳ Ｐゴシック" pitchFamily="34" charset="-128"/>
                <a:cs typeface="Times New Roman" pitchFamily="18" charset="0"/>
              </a:rPr>
              <a:t>and -80C (0.9 million 1.4-mL tubes)</a:t>
            </a:r>
          </a:p>
        </p:txBody>
      </p:sp>
      <p:sp>
        <p:nvSpPr>
          <p:cNvPr id="38" name="Rectangle 2"/>
          <p:cNvSpPr>
            <a:spLocks noChangeArrowheads="1"/>
          </p:cNvSpPr>
          <p:nvPr/>
        </p:nvSpPr>
        <p:spPr bwMode="auto">
          <a:xfrm>
            <a:off x="1403648" y="404664"/>
            <a:ext cx="475252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6" tIns="45693" rIns="91386" bIns="4569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800" b="1" dirty="0" err="1" smtClean="0">
                <a:latin typeface="+mj-lt"/>
              </a:rPr>
              <a:t>Work</a:t>
            </a:r>
            <a:r>
              <a:rPr lang="fr-FR" sz="2800" b="1" dirty="0">
                <a:latin typeface="+mj-lt"/>
              </a:rPr>
              <a:t> </a:t>
            </a:r>
            <a:r>
              <a:rPr lang="fr-FR" sz="2800" b="1" dirty="0" smtClean="0">
                <a:latin typeface="+mj-lt"/>
              </a:rPr>
              <a:t>Package 7 : </a:t>
            </a:r>
            <a:r>
              <a:rPr lang="fr-FR" sz="2800" b="1" dirty="0" err="1" smtClean="0">
                <a:latin typeface="+mj-lt"/>
              </a:rPr>
              <a:t>Biobanque</a:t>
            </a:r>
            <a:endParaRPr lang="fr-FR" sz="2800" b="1" dirty="0" smtClean="0">
              <a:latin typeface="+mj-lt"/>
            </a:endParaRPr>
          </a:p>
        </p:txBody>
      </p:sp>
      <p:sp>
        <p:nvSpPr>
          <p:cNvPr id="233480" name="Rectangle 1"/>
          <p:cNvSpPr>
            <a:spLocks noChangeArrowheads="1"/>
          </p:cNvSpPr>
          <p:nvPr/>
        </p:nvSpPr>
        <p:spPr bwMode="auto">
          <a:xfrm>
            <a:off x="5040313" y="5157192"/>
            <a:ext cx="4103687" cy="5231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1386" tIns="45693" rIns="91386" bIns="45693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40 freezers - 80 ° C (hatched area in blue)</a:t>
            </a:r>
            <a:b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= Freezers robotic -20 ° C and -80 ° C</a:t>
            </a:r>
            <a:endParaRPr lang="fr-FR" dirty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4" name="Groupe 38"/>
          <p:cNvGrpSpPr>
            <a:grpSpLocks/>
          </p:cNvGrpSpPr>
          <p:nvPr/>
        </p:nvGrpSpPr>
        <p:grpSpPr bwMode="auto">
          <a:xfrm>
            <a:off x="4860032" y="5229200"/>
            <a:ext cx="135631" cy="378592"/>
            <a:chOff x="4525496" y="6256537"/>
            <a:chExt cx="135736" cy="379061"/>
          </a:xfrm>
        </p:grpSpPr>
        <p:sp>
          <p:nvSpPr>
            <p:cNvPr id="40" name="Rectangle 39"/>
            <p:cNvSpPr/>
            <p:nvPr/>
          </p:nvSpPr>
          <p:spPr>
            <a:xfrm>
              <a:off x="4530957" y="6256537"/>
              <a:ext cx="130275" cy="13828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dirty="0">
                <a:solidFill>
                  <a:srgbClr val="FFFFFF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525496" y="6497315"/>
              <a:ext cx="130275" cy="138283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dirty="0">
                <a:solidFill>
                  <a:srgbClr val="FFFFFF"/>
                </a:solidFill>
              </a:endParaRPr>
            </a:p>
          </p:txBody>
        </p:sp>
      </p:grpSp>
      <p:sp>
        <p:nvSpPr>
          <p:cNvPr id="32" name="Triangle rectangle 31"/>
          <p:cNvSpPr/>
          <p:nvPr/>
        </p:nvSpPr>
        <p:spPr>
          <a:xfrm rot="16200000">
            <a:off x="8167688" y="5881688"/>
            <a:ext cx="836612" cy="1116012"/>
          </a:xfrm>
          <a:prstGeom prst="rtTriangl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/>
          <a:lstStyle/>
          <a:p>
            <a:pPr algn="ctr">
              <a:defRPr/>
            </a:pPr>
            <a:fld id="{1B1EDDFE-283E-48A8-9122-1F1B40021D33}" type="slidenum">
              <a:rPr lang="fr-FR" sz="1100" b="1" kern="0">
                <a:solidFill>
                  <a:prstClr val="white"/>
                </a:solidFill>
              </a:rPr>
              <a:pPr algn="ctr">
                <a:defRPr/>
              </a:pPr>
              <a:t>6</a:t>
            </a:fld>
            <a:endParaRPr lang="fr-FR" sz="1100" b="1" kern="0">
              <a:solidFill>
                <a:prstClr val="white"/>
              </a:solidFill>
            </a:endParaRPr>
          </a:p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33483" name="Rectangle 32"/>
          <p:cNvSpPr>
            <a:spLocks noChangeArrowheads="1"/>
          </p:cNvSpPr>
          <p:nvPr/>
        </p:nvSpPr>
        <p:spPr bwMode="auto">
          <a:xfrm>
            <a:off x="0" y="5103674"/>
            <a:ext cx="4572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Secured access </a:t>
            </a: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card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Secured freezers </a:t>
            </a: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/>
            </a:r>
            <a:br>
              <a:rPr lang="en-US" dirty="0">
                <a:solidFill>
                  <a:prstClr val="black"/>
                </a:solidFill>
                <a:cs typeface="Arial" pitchFamily="34" charset="0"/>
              </a:rPr>
            </a:b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Automated </a:t>
            </a:r>
            <a:r>
              <a:rPr lang="en-US" dirty="0" err="1">
                <a:solidFill>
                  <a:prstClr val="black"/>
                </a:solidFill>
                <a:cs typeface="Arial" pitchFamily="34" charset="0"/>
              </a:rPr>
              <a:t>biobank</a:t>
            </a: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/>
            </a:r>
            <a:br>
              <a:rPr lang="en-US" dirty="0">
                <a:solidFill>
                  <a:prstClr val="black"/>
                </a:solidFill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883.000 samples at -80 ° C</a:t>
            </a:r>
            <a:br>
              <a:rPr lang="en-US" dirty="0">
                <a:solidFill>
                  <a:prstClr val="black"/>
                </a:solidFill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2,100,000 samples at -20 ° C</a:t>
            </a:r>
            <a:br>
              <a:rPr lang="en-US" dirty="0">
                <a:solidFill>
                  <a:prstClr val="black"/>
                </a:solidFill>
                <a:cs typeface="Arial" pitchFamily="34" charset="0"/>
              </a:rPr>
            </a:br>
            <a:endParaRPr lang="fr-FR" dirty="0">
              <a:solidFill>
                <a:prstClr val="black"/>
              </a:solidFill>
              <a:cs typeface="Arial" pitchFamily="34" charset="0"/>
            </a:endParaRPr>
          </a:p>
        </p:txBody>
      </p:sp>
      <p:pic>
        <p:nvPicPr>
          <p:cNvPr id="36" name="Image 35" descr="FEDER-gestion-regional-coul.jpg"/>
          <p:cNvPicPr>
            <a:picLocks noChangeAspect="1"/>
          </p:cNvPicPr>
          <p:nvPr/>
        </p:nvPicPr>
        <p:blipFill>
          <a:blip r:embed="rId4" cstate="print"/>
          <a:srcRect l="3938" r="3930"/>
          <a:stretch>
            <a:fillRect/>
          </a:stretch>
        </p:blipFill>
        <p:spPr>
          <a:xfrm>
            <a:off x="6623720" y="0"/>
            <a:ext cx="2520280" cy="836712"/>
          </a:xfrm>
          <a:prstGeom prst="rect">
            <a:avLst/>
          </a:prstGeom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"/>
            <a:ext cx="917003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ZoneTexte 38"/>
          <p:cNvSpPr txBox="1"/>
          <p:nvPr/>
        </p:nvSpPr>
        <p:spPr>
          <a:xfrm>
            <a:off x="1619672" y="0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+mj-lt"/>
              </a:rPr>
              <a:t>Projet FEDER – IHU BIOTK</a:t>
            </a:r>
            <a:endParaRPr lang="fr-FR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7003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10" descr="FEDER-gestion-regional-coul.jpg"/>
          <p:cNvPicPr>
            <a:picLocks noChangeAspect="1"/>
          </p:cNvPicPr>
          <p:nvPr/>
        </p:nvPicPr>
        <p:blipFill>
          <a:blip r:embed="rId4" cstate="print"/>
          <a:srcRect l="3938" r="3930"/>
          <a:stretch>
            <a:fillRect/>
          </a:stretch>
        </p:blipFill>
        <p:spPr>
          <a:xfrm>
            <a:off x="6732240" y="0"/>
            <a:ext cx="2411760" cy="800684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899592" y="1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latin typeface="+mj-lt"/>
              </a:rPr>
              <a:t>Projet FEDER – IHU BIOTK </a:t>
            </a:r>
          </a:p>
          <a:p>
            <a:pPr algn="ctr"/>
            <a:r>
              <a:rPr lang="fr-FR" sz="2000" b="1" dirty="0" smtClean="0">
                <a:latin typeface="+mj-lt"/>
              </a:rPr>
              <a:t>Plan de financement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836713"/>
            <a:ext cx="91440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fr-FR" sz="2400" b="1" dirty="0" smtClean="0">
                <a:ea typeface="+mn-ea"/>
                <a:cs typeface="+mn-cs"/>
              </a:rPr>
              <a:t>Tableau des ressources prévisionnelles de l'opération</a:t>
            </a: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251520" y="1124744"/>
          <a:ext cx="8712967" cy="5472610"/>
        </p:xfrm>
        <a:graphic>
          <a:graphicData uri="http://schemas.openxmlformats.org/drawingml/2006/table">
            <a:tbl>
              <a:tblPr/>
              <a:tblGrid>
                <a:gridCol w="2008083"/>
                <a:gridCol w="958543"/>
                <a:gridCol w="609926"/>
                <a:gridCol w="1392624"/>
                <a:gridCol w="1743086"/>
                <a:gridCol w="958543"/>
                <a:gridCol w="1042162"/>
              </a:tblGrid>
              <a:tr h="732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Times New Roman"/>
                          <a:cs typeface="Times New Roman"/>
                        </a:rPr>
                        <a:t>Catégories de dépenses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Montant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Financeurs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Précisions</a:t>
                      </a: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 (co-financeur, date et référence d'obtention de l'aide, rattachement au programme)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Montant (euros)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076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Rappel des dépenses figurant dans tableau précédent (automatique ?)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412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Dépenses de personnel 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713 400,00 €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14,27%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Union européenne 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2 500 000,00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50,0%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39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Dépenses de prestations externes 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45 000,00 €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0,90%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1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Dépenses d'Investissement 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4186 600,00 €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83,73%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13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Dépenses d'amortissement 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fr-FR" sz="900">
                        <a:latin typeface="Calibri"/>
                        <a:ea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0,00%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Département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750.000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15,0%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6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Dépenses de communication de l'opération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45 000,00 €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0,90%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Autres collectivités 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Communauté de communes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750.000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15,0%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21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Dépenses de déplacement, de restauration, d'hébergement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10 000,00 €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0,20%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TOTAL PUBLIC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4.000.000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80,0%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25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fr-FR" sz="900">
                        <a:latin typeface="Calibri"/>
                        <a:ea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0,00%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TOTAL FINANCEMENTS PRIVES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54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20,0%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6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fr-FR" sz="900">
                        <a:latin typeface="Calibri"/>
                        <a:ea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0,00%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AUTOFINANCEMENT*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54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Fondation Mediterranéee Infection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813.400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16,3%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3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Contribution en nature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0,00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0,00%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Apport en nature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0,00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0,0%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94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u="sng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fr-FR" sz="900">
                        <a:latin typeface="Calibri"/>
                        <a:ea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fr-FR" sz="900">
                        <a:latin typeface="Calibri"/>
                        <a:ea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Recettes nettes générées par l'opération**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cf. annexe 1d 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186.600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3,7%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3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Total des dépenses 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5 000 000,00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100,00%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Total des ressources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indent="381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Times New Roman"/>
                          <a:cs typeface="Times New Roman"/>
                        </a:rPr>
                        <a:t>5.000.000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Calibri"/>
                          <a:ea typeface="Times New Roman"/>
                          <a:cs typeface="Times New Roman"/>
                        </a:rPr>
                        <a:t>100,0%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79" marR="379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avec flèche 7"/>
          <p:cNvCxnSpPr/>
          <p:nvPr/>
        </p:nvCxnSpPr>
        <p:spPr>
          <a:xfrm>
            <a:off x="3995936" y="3068960"/>
            <a:ext cx="11521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3995936" y="4725144"/>
            <a:ext cx="11521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3995936" y="5589240"/>
            <a:ext cx="122413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5436096" y="3645024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Emplois directs = 3 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5292080" y="4509120"/>
            <a:ext cx="3635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Emplois  indirects = 10 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292080" y="5445224"/>
            <a:ext cx="3851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Rayonnement national et international </a:t>
            </a:r>
            <a:endParaRPr lang="fr-FR" dirty="0"/>
          </a:p>
        </p:txBody>
      </p:sp>
      <p:sp>
        <p:nvSpPr>
          <p:cNvPr id="17" name="Triangle rectangle 16"/>
          <p:cNvSpPr/>
          <p:nvPr/>
        </p:nvSpPr>
        <p:spPr>
          <a:xfrm rot="16200000">
            <a:off x="8204201" y="5918200"/>
            <a:ext cx="836612" cy="1042987"/>
          </a:xfrm>
          <a:prstGeom prst="rtTriangl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/>
          <a:lstStyle/>
          <a:p>
            <a:pPr algn="ctr">
              <a:defRPr/>
            </a:pPr>
            <a:fld id="{B2EBF328-3009-4F2B-8953-1CDA21BF102D}" type="slidenum">
              <a:rPr lang="fr-FR" sz="1100" b="1" kern="0">
                <a:solidFill>
                  <a:prstClr val="white"/>
                </a:solidFill>
                <a:cs typeface="Arial" charset="0"/>
              </a:rPr>
              <a:pPr algn="ctr">
                <a:defRPr/>
              </a:pPr>
              <a:t>9</a:t>
            </a:fld>
            <a:endParaRPr lang="fr-FR" sz="1100" b="1" kern="0" dirty="0">
              <a:solidFill>
                <a:prstClr val="white"/>
              </a:solidFill>
              <a:cs typeface="Arial" charset="0"/>
            </a:endParaRPr>
          </a:p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979712" y="260648"/>
            <a:ext cx="4104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+mj-lt"/>
              </a:rPr>
              <a:t>Projet FEDER – IHU BIOTK</a:t>
            </a:r>
          </a:p>
          <a:p>
            <a:pPr algn="ctr"/>
            <a:r>
              <a:rPr lang="fr-FR" sz="2800" b="1" dirty="0" smtClean="0">
                <a:latin typeface="+mj-lt"/>
              </a:rPr>
              <a:t>Prévisionnel</a:t>
            </a:r>
          </a:p>
        </p:txBody>
      </p:sp>
      <p:cxnSp>
        <p:nvCxnSpPr>
          <p:cNvPr id="21" name="Connecteur droit avec flèche 20"/>
          <p:cNvCxnSpPr/>
          <p:nvPr/>
        </p:nvCxnSpPr>
        <p:spPr>
          <a:xfrm>
            <a:off x="3995936" y="2276872"/>
            <a:ext cx="11521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5364088" y="213285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Entreprises soutenues = 5 </a:t>
            </a:r>
            <a:endParaRPr lang="fr-FR" dirty="0"/>
          </a:p>
        </p:txBody>
      </p:sp>
      <p:cxnSp>
        <p:nvCxnSpPr>
          <p:cNvPr id="24" name="Connecteur droit avec flèche 23"/>
          <p:cNvCxnSpPr/>
          <p:nvPr/>
        </p:nvCxnSpPr>
        <p:spPr>
          <a:xfrm>
            <a:off x="3995936" y="3861048"/>
            <a:ext cx="11521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5364088" y="285293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Brevets = 10 </a:t>
            </a:r>
            <a:endParaRPr lang="fr-FR" dirty="0"/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7003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Image 31" descr="FEDER-gestion-regional-coul.jpg"/>
          <p:cNvPicPr>
            <a:picLocks noChangeAspect="1"/>
          </p:cNvPicPr>
          <p:nvPr/>
        </p:nvPicPr>
        <p:blipFill>
          <a:blip r:embed="rId3" cstate="print"/>
          <a:srcRect l="3938" r="3930"/>
          <a:stretch>
            <a:fillRect/>
          </a:stretch>
        </p:blipFill>
        <p:spPr>
          <a:xfrm>
            <a:off x="6623720" y="0"/>
            <a:ext cx="2520280" cy="836712"/>
          </a:xfrm>
          <a:prstGeom prst="rect">
            <a:avLst/>
          </a:prstGeom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988840"/>
            <a:ext cx="3641745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591</Words>
  <Application>Microsoft Office PowerPoint</Application>
  <PresentationFormat>Affichage à l'écran (4:3)</PresentationFormat>
  <Paragraphs>246</Paragraphs>
  <Slides>10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Tableau des ressources prévisionnelles de l'opération</vt:lpstr>
      <vt:lpstr>Diapositive 9</vt:lpstr>
      <vt:lpstr>Diapositive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de financement</dc:title>
  <dc:creator>Sandrine</dc:creator>
  <cp:lastModifiedBy>olga</cp:lastModifiedBy>
  <cp:revision>52</cp:revision>
  <dcterms:created xsi:type="dcterms:W3CDTF">2016-05-23T10:51:54Z</dcterms:created>
  <dcterms:modified xsi:type="dcterms:W3CDTF">2016-05-26T14:46:40Z</dcterms:modified>
</cp:coreProperties>
</file>