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10"/>
  </p:notesMasterIdLst>
  <p:handoutMasterIdLst>
    <p:handoutMasterId r:id="rId11"/>
  </p:handoutMasterIdLst>
  <p:sldIdLst>
    <p:sldId id="370" r:id="rId2"/>
    <p:sldId id="330" r:id="rId3"/>
    <p:sldId id="361" r:id="rId4"/>
    <p:sldId id="372" r:id="rId5"/>
    <p:sldId id="373" r:id="rId6"/>
    <p:sldId id="381" r:id="rId7"/>
    <p:sldId id="382" r:id="rId8"/>
    <p:sldId id="383" r:id="rId9"/>
  </p:sldIdLst>
  <p:sldSz cx="9144000" cy="6858000" type="screen4x3"/>
  <p:notesSz cx="6797675" cy="9926638"/>
  <p:defaultTextStyle>
    <a:defPPr>
      <a:defRPr lang="fr-FR"/>
    </a:defPPr>
    <a:lvl1pPr algn="r" rtl="0" eaLnBrk="0" fontAlgn="base" hangingPunct="0">
      <a:spcBef>
        <a:spcPct val="20000"/>
      </a:spcBef>
      <a:spcAft>
        <a:spcPct val="0"/>
      </a:spcAft>
      <a:buClr>
        <a:srgbClr val="FF9900"/>
      </a:buClr>
      <a:buChar char="•"/>
      <a:defRPr sz="1200" kern="1200">
        <a:solidFill>
          <a:srgbClr val="000099"/>
        </a:solidFill>
        <a:latin typeface="Arial" charset="0"/>
        <a:ea typeface="+mn-ea"/>
        <a:cs typeface="+mn-cs"/>
      </a:defRPr>
    </a:lvl1pPr>
    <a:lvl2pPr marL="457200" algn="r" rtl="0" eaLnBrk="0" fontAlgn="base" hangingPunct="0">
      <a:spcBef>
        <a:spcPct val="20000"/>
      </a:spcBef>
      <a:spcAft>
        <a:spcPct val="0"/>
      </a:spcAft>
      <a:buClr>
        <a:srgbClr val="FF9900"/>
      </a:buClr>
      <a:buChar char="•"/>
      <a:defRPr sz="1200" kern="1200">
        <a:solidFill>
          <a:srgbClr val="000099"/>
        </a:solidFill>
        <a:latin typeface="Arial" charset="0"/>
        <a:ea typeface="+mn-ea"/>
        <a:cs typeface="+mn-cs"/>
      </a:defRPr>
    </a:lvl2pPr>
    <a:lvl3pPr marL="914400" algn="r" rtl="0" eaLnBrk="0" fontAlgn="base" hangingPunct="0">
      <a:spcBef>
        <a:spcPct val="20000"/>
      </a:spcBef>
      <a:spcAft>
        <a:spcPct val="0"/>
      </a:spcAft>
      <a:buClr>
        <a:srgbClr val="FF9900"/>
      </a:buClr>
      <a:buChar char="•"/>
      <a:defRPr sz="1200" kern="1200">
        <a:solidFill>
          <a:srgbClr val="000099"/>
        </a:solidFill>
        <a:latin typeface="Arial" charset="0"/>
        <a:ea typeface="+mn-ea"/>
        <a:cs typeface="+mn-cs"/>
      </a:defRPr>
    </a:lvl3pPr>
    <a:lvl4pPr marL="1371600" algn="r" rtl="0" eaLnBrk="0" fontAlgn="base" hangingPunct="0">
      <a:spcBef>
        <a:spcPct val="20000"/>
      </a:spcBef>
      <a:spcAft>
        <a:spcPct val="0"/>
      </a:spcAft>
      <a:buClr>
        <a:srgbClr val="FF9900"/>
      </a:buClr>
      <a:buChar char="•"/>
      <a:defRPr sz="1200" kern="1200">
        <a:solidFill>
          <a:srgbClr val="000099"/>
        </a:solidFill>
        <a:latin typeface="Arial" charset="0"/>
        <a:ea typeface="+mn-ea"/>
        <a:cs typeface="+mn-cs"/>
      </a:defRPr>
    </a:lvl4pPr>
    <a:lvl5pPr marL="1828800" algn="r" rtl="0" eaLnBrk="0" fontAlgn="base" hangingPunct="0">
      <a:spcBef>
        <a:spcPct val="20000"/>
      </a:spcBef>
      <a:spcAft>
        <a:spcPct val="0"/>
      </a:spcAft>
      <a:buClr>
        <a:srgbClr val="FF9900"/>
      </a:buClr>
      <a:buChar char="•"/>
      <a:defRPr sz="1200" kern="1200">
        <a:solidFill>
          <a:srgbClr val="000099"/>
        </a:solidFill>
        <a:latin typeface="Arial" charset="0"/>
        <a:ea typeface="+mn-ea"/>
        <a:cs typeface="+mn-cs"/>
      </a:defRPr>
    </a:lvl5pPr>
    <a:lvl6pPr marL="2286000" algn="l" defTabSz="914400" rtl="0" eaLnBrk="1" latinLnBrk="0" hangingPunct="1">
      <a:defRPr sz="1200" kern="1200">
        <a:solidFill>
          <a:srgbClr val="000099"/>
        </a:solidFill>
        <a:latin typeface="Arial" charset="0"/>
        <a:ea typeface="+mn-ea"/>
        <a:cs typeface="+mn-cs"/>
      </a:defRPr>
    </a:lvl6pPr>
    <a:lvl7pPr marL="2743200" algn="l" defTabSz="914400" rtl="0" eaLnBrk="1" latinLnBrk="0" hangingPunct="1">
      <a:defRPr sz="1200" kern="1200">
        <a:solidFill>
          <a:srgbClr val="000099"/>
        </a:solidFill>
        <a:latin typeface="Arial" charset="0"/>
        <a:ea typeface="+mn-ea"/>
        <a:cs typeface="+mn-cs"/>
      </a:defRPr>
    </a:lvl7pPr>
    <a:lvl8pPr marL="3200400" algn="l" defTabSz="914400" rtl="0" eaLnBrk="1" latinLnBrk="0" hangingPunct="1">
      <a:defRPr sz="1200" kern="1200">
        <a:solidFill>
          <a:srgbClr val="000099"/>
        </a:solidFill>
        <a:latin typeface="Arial" charset="0"/>
        <a:ea typeface="+mn-ea"/>
        <a:cs typeface="+mn-cs"/>
      </a:defRPr>
    </a:lvl8pPr>
    <a:lvl9pPr marL="3657600" algn="l" defTabSz="914400" rtl="0" eaLnBrk="1" latinLnBrk="0" hangingPunct="1">
      <a:defRPr sz="1200" kern="1200">
        <a:solidFill>
          <a:srgbClr val="000099"/>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X Magali" initials="CM" lastIdx="9" clrIdx="0"/>
  <p:cmAuthor id="1" name="sonia"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8DDE"/>
    <a:srgbClr val="0033CC"/>
    <a:srgbClr val="F5F7D9"/>
    <a:srgbClr val="FBFCF2"/>
    <a:srgbClr val="E8E8F3"/>
    <a:srgbClr val="333399"/>
    <a:srgbClr val="ED7701"/>
    <a:srgbClr val="FFFFCC"/>
    <a:srgbClr val="B23CAC"/>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5507" autoAdjust="0"/>
  </p:normalViewPr>
  <p:slideViewPr>
    <p:cSldViewPr>
      <p:cViewPr varScale="1">
        <p:scale>
          <a:sx n="107" d="100"/>
          <a:sy n="107" d="100"/>
        </p:scale>
        <p:origin x="1128" y="108"/>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2208"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2CDEDF-EA06-451A-8630-0F3E0541FDF9}"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fr-FR"/>
        </a:p>
      </dgm:t>
    </dgm:pt>
    <dgm:pt modelId="{9B8853D5-3CA6-4803-B44D-80C3C26BF6CA}">
      <dgm:prSet phldrT="[Texte]"/>
      <dgm:spPr/>
      <dgm:t>
        <a:bodyPr/>
        <a:lstStyle/>
        <a:p>
          <a:r>
            <a:rPr lang="fr-FR"/>
            <a:t>FILIÈRE X</a:t>
          </a:r>
        </a:p>
      </dgm:t>
    </dgm:pt>
    <dgm:pt modelId="{BEE68230-51F9-4256-9CFF-2ADC1CE40FBF}" type="parTrans" cxnId="{2C2DD58E-C40B-4F22-9C5B-59E995862773}">
      <dgm:prSet/>
      <dgm:spPr/>
      <dgm:t>
        <a:bodyPr/>
        <a:lstStyle/>
        <a:p>
          <a:endParaRPr lang="fr-FR"/>
        </a:p>
      </dgm:t>
    </dgm:pt>
    <dgm:pt modelId="{14AE8F6A-DD9D-4FC1-B3AC-CA22C18EDDA9}" type="sibTrans" cxnId="{2C2DD58E-C40B-4F22-9C5B-59E995862773}">
      <dgm:prSet/>
      <dgm:spPr/>
      <dgm:t>
        <a:bodyPr/>
        <a:lstStyle/>
        <a:p>
          <a:endParaRPr lang="fr-FR"/>
        </a:p>
      </dgm:t>
    </dgm:pt>
    <dgm:pt modelId="{1142E13A-C2FF-4A49-8E19-1A88706D3AFF}">
      <dgm:prSet phldrT="[Texte]"/>
      <dgm:spPr/>
      <dgm:t>
        <a:bodyPr/>
        <a:lstStyle/>
        <a:p>
          <a:r>
            <a:rPr lang="fr-FR" b="1"/>
            <a:t>Quelles sont les formations de la filière en région ?</a:t>
          </a:r>
          <a:endParaRPr lang="fr-FR"/>
        </a:p>
      </dgm:t>
    </dgm:pt>
    <dgm:pt modelId="{069280C3-5AB1-4509-83C3-046668A4E93C}" type="parTrans" cxnId="{3BD8B019-88FD-48B1-806B-8D20C9F96D60}">
      <dgm:prSet/>
      <dgm:spPr/>
      <dgm:t>
        <a:bodyPr/>
        <a:lstStyle/>
        <a:p>
          <a:endParaRPr lang="fr-FR"/>
        </a:p>
      </dgm:t>
    </dgm:pt>
    <dgm:pt modelId="{1F7E80BD-6A66-4A88-AFDB-F392F129EF92}" type="sibTrans" cxnId="{3BD8B019-88FD-48B1-806B-8D20C9F96D60}">
      <dgm:prSet/>
      <dgm:spPr/>
      <dgm:t>
        <a:bodyPr/>
        <a:lstStyle/>
        <a:p>
          <a:endParaRPr lang="fr-FR"/>
        </a:p>
      </dgm:t>
    </dgm:pt>
    <dgm:pt modelId="{3777940C-E414-4C24-A6FC-14B4A87DDA06}">
      <dgm:prSet phldrT="[Texte]"/>
      <dgm:spPr/>
      <dgm:t>
        <a:bodyPr/>
        <a:lstStyle/>
        <a:p>
          <a:r>
            <a:rPr lang="fr-FR" b="1"/>
            <a:t>Qui se forme dans la filière en région ?</a:t>
          </a:r>
          <a:endParaRPr lang="fr-FR"/>
        </a:p>
      </dgm:t>
    </dgm:pt>
    <dgm:pt modelId="{FCD9112E-FC30-4E9A-8738-624070C83067}" type="parTrans" cxnId="{ACEE8847-C5DD-4880-A5CB-A35C790227B8}">
      <dgm:prSet/>
      <dgm:spPr/>
      <dgm:t>
        <a:bodyPr/>
        <a:lstStyle/>
        <a:p>
          <a:endParaRPr lang="fr-FR"/>
        </a:p>
      </dgm:t>
    </dgm:pt>
    <dgm:pt modelId="{A9A94663-5A5D-46A5-8F04-D8486E2B2538}" type="sibTrans" cxnId="{ACEE8847-C5DD-4880-A5CB-A35C790227B8}">
      <dgm:prSet/>
      <dgm:spPr/>
      <dgm:t>
        <a:bodyPr/>
        <a:lstStyle/>
        <a:p>
          <a:endParaRPr lang="fr-FR"/>
        </a:p>
      </dgm:t>
    </dgm:pt>
    <dgm:pt modelId="{75D79490-C51A-41E5-AF38-6D4E4B86C297}" type="pres">
      <dgm:prSet presAssocID="{BF2CDEDF-EA06-451A-8630-0F3E0541FDF9}" presName="Name0" presStyleCnt="0">
        <dgm:presLayoutVars>
          <dgm:chMax val="1"/>
          <dgm:dir/>
          <dgm:animLvl val="ctr"/>
          <dgm:resizeHandles val="exact"/>
        </dgm:presLayoutVars>
      </dgm:prSet>
      <dgm:spPr/>
      <dgm:t>
        <a:bodyPr/>
        <a:lstStyle/>
        <a:p>
          <a:endParaRPr lang="fr-FR"/>
        </a:p>
      </dgm:t>
    </dgm:pt>
    <dgm:pt modelId="{810246F2-3C0D-4D37-8F60-15B181B18198}" type="pres">
      <dgm:prSet presAssocID="{9B8853D5-3CA6-4803-B44D-80C3C26BF6CA}" presName="centerShape" presStyleLbl="node0" presStyleIdx="0" presStyleCnt="1" custScaleX="158156" custLinFactNeighborX="23669" custLinFactNeighborY="-7672"/>
      <dgm:spPr>
        <a:prstGeom prst="roundRect">
          <a:avLst/>
        </a:prstGeom>
      </dgm:spPr>
      <dgm:t>
        <a:bodyPr/>
        <a:lstStyle/>
        <a:p>
          <a:endParaRPr lang="fr-FR"/>
        </a:p>
      </dgm:t>
    </dgm:pt>
    <dgm:pt modelId="{370625ED-B6BD-4F5F-88BD-807BEB278F57}" type="pres">
      <dgm:prSet presAssocID="{069280C3-5AB1-4509-83C3-046668A4E93C}" presName="parTrans" presStyleLbl="sibTrans2D1" presStyleIdx="0" presStyleCnt="2" custLinFactNeighborX="-35839" custLinFactNeighborY="-29386"/>
      <dgm:spPr/>
      <dgm:t>
        <a:bodyPr/>
        <a:lstStyle/>
        <a:p>
          <a:endParaRPr lang="fr-FR"/>
        </a:p>
      </dgm:t>
    </dgm:pt>
    <dgm:pt modelId="{C423C55D-8BD0-497C-BEA6-C4C1BB92432B}" type="pres">
      <dgm:prSet presAssocID="{069280C3-5AB1-4509-83C3-046668A4E93C}" presName="connectorText" presStyleLbl="sibTrans2D1" presStyleIdx="0" presStyleCnt="2"/>
      <dgm:spPr/>
      <dgm:t>
        <a:bodyPr/>
        <a:lstStyle/>
        <a:p>
          <a:endParaRPr lang="fr-FR"/>
        </a:p>
      </dgm:t>
    </dgm:pt>
    <dgm:pt modelId="{6AA59C4F-F555-47F7-8EE6-726EA7DC7A11}" type="pres">
      <dgm:prSet presAssocID="{1142E13A-C2FF-4A49-8E19-1A88706D3AFF}" presName="node" presStyleLbl="node1" presStyleIdx="0" presStyleCnt="2" custRadScaleRad="110171" custRadScaleInc="-40883">
        <dgm:presLayoutVars>
          <dgm:bulletEnabled val="1"/>
        </dgm:presLayoutVars>
      </dgm:prSet>
      <dgm:spPr/>
      <dgm:t>
        <a:bodyPr/>
        <a:lstStyle/>
        <a:p>
          <a:endParaRPr lang="fr-FR"/>
        </a:p>
      </dgm:t>
    </dgm:pt>
    <dgm:pt modelId="{C8195932-3133-4A29-8022-FEBBAE405BC3}" type="pres">
      <dgm:prSet presAssocID="{FCD9112E-FC30-4E9A-8738-624070C83067}" presName="parTrans" presStyleLbl="sibTrans2D1" presStyleIdx="1" presStyleCnt="2" custLinFactNeighborX="-43095" custLinFactNeighborY="-8135"/>
      <dgm:spPr/>
      <dgm:t>
        <a:bodyPr/>
        <a:lstStyle/>
        <a:p>
          <a:endParaRPr lang="fr-FR"/>
        </a:p>
      </dgm:t>
    </dgm:pt>
    <dgm:pt modelId="{653B5F69-7D13-4936-8FD1-2D5A8BC99664}" type="pres">
      <dgm:prSet presAssocID="{FCD9112E-FC30-4E9A-8738-624070C83067}" presName="connectorText" presStyleLbl="sibTrans2D1" presStyleIdx="1" presStyleCnt="2"/>
      <dgm:spPr/>
      <dgm:t>
        <a:bodyPr/>
        <a:lstStyle/>
        <a:p>
          <a:endParaRPr lang="fr-FR"/>
        </a:p>
      </dgm:t>
    </dgm:pt>
    <dgm:pt modelId="{8C457AA0-B929-4B7C-ABAB-02DDE3CC8891}" type="pres">
      <dgm:prSet presAssocID="{3777940C-E414-4C24-A6FC-14B4A87DDA06}" presName="node" presStyleLbl="node1" presStyleIdx="1" presStyleCnt="2" custRadScaleRad="91412" custRadScaleInc="51341">
        <dgm:presLayoutVars>
          <dgm:bulletEnabled val="1"/>
        </dgm:presLayoutVars>
      </dgm:prSet>
      <dgm:spPr/>
      <dgm:t>
        <a:bodyPr/>
        <a:lstStyle/>
        <a:p>
          <a:endParaRPr lang="fr-FR"/>
        </a:p>
      </dgm:t>
    </dgm:pt>
  </dgm:ptLst>
  <dgm:cxnLst>
    <dgm:cxn modelId="{8C14A72E-0121-461F-B2DA-71CB409CAF37}" type="presOf" srcId="{1142E13A-C2FF-4A49-8E19-1A88706D3AFF}" destId="{6AA59C4F-F555-47F7-8EE6-726EA7DC7A11}" srcOrd="0" destOrd="0" presId="urn:microsoft.com/office/officeart/2005/8/layout/radial5"/>
    <dgm:cxn modelId="{A896AE47-8F65-42CB-A5BE-DE96E5953091}" type="presOf" srcId="{9B8853D5-3CA6-4803-B44D-80C3C26BF6CA}" destId="{810246F2-3C0D-4D37-8F60-15B181B18198}" srcOrd="0" destOrd="0" presId="urn:microsoft.com/office/officeart/2005/8/layout/radial5"/>
    <dgm:cxn modelId="{2C2DD58E-C40B-4F22-9C5B-59E995862773}" srcId="{BF2CDEDF-EA06-451A-8630-0F3E0541FDF9}" destId="{9B8853D5-3CA6-4803-B44D-80C3C26BF6CA}" srcOrd="0" destOrd="0" parTransId="{BEE68230-51F9-4256-9CFF-2ADC1CE40FBF}" sibTransId="{14AE8F6A-DD9D-4FC1-B3AC-CA22C18EDDA9}"/>
    <dgm:cxn modelId="{4072B2D7-471A-4C4F-9CE7-DC6F61339B90}" type="presOf" srcId="{3777940C-E414-4C24-A6FC-14B4A87DDA06}" destId="{8C457AA0-B929-4B7C-ABAB-02DDE3CC8891}" srcOrd="0" destOrd="0" presId="urn:microsoft.com/office/officeart/2005/8/layout/radial5"/>
    <dgm:cxn modelId="{D11BC500-BBB4-45A8-B877-E78FA12927C0}" type="presOf" srcId="{069280C3-5AB1-4509-83C3-046668A4E93C}" destId="{C423C55D-8BD0-497C-BEA6-C4C1BB92432B}" srcOrd="1" destOrd="0" presId="urn:microsoft.com/office/officeart/2005/8/layout/radial5"/>
    <dgm:cxn modelId="{ACEE8847-C5DD-4880-A5CB-A35C790227B8}" srcId="{9B8853D5-3CA6-4803-B44D-80C3C26BF6CA}" destId="{3777940C-E414-4C24-A6FC-14B4A87DDA06}" srcOrd="1" destOrd="0" parTransId="{FCD9112E-FC30-4E9A-8738-624070C83067}" sibTransId="{A9A94663-5A5D-46A5-8F04-D8486E2B2538}"/>
    <dgm:cxn modelId="{3BD8B019-88FD-48B1-806B-8D20C9F96D60}" srcId="{9B8853D5-3CA6-4803-B44D-80C3C26BF6CA}" destId="{1142E13A-C2FF-4A49-8E19-1A88706D3AFF}" srcOrd="0" destOrd="0" parTransId="{069280C3-5AB1-4509-83C3-046668A4E93C}" sibTransId="{1F7E80BD-6A66-4A88-AFDB-F392F129EF92}"/>
    <dgm:cxn modelId="{DCAB1EAD-62CD-4EA6-9677-99BD5F82F054}" type="presOf" srcId="{FCD9112E-FC30-4E9A-8738-624070C83067}" destId="{C8195932-3133-4A29-8022-FEBBAE405BC3}" srcOrd="0" destOrd="0" presId="urn:microsoft.com/office/officeart/2005/8/layout/radial5"/>
    <dgm:cxn modelId="{5167E57C-D258-461E-8C88-9722E614722D}" type="presOf" srcId="{069280C3-5AB1-4509-83C3-046668A4E93C}" destId="{370625ED-B6BD-4F5F-88BD-807BEB278F57}" srcOrd="0" destOrd="0" presId="urn:microsoft.com/office/officeart/2005/8/layout/radial5"/>
    <dgm:cxn modelId="{67D8509A-DCC1-414B-AEA0-F213959BF8F2}" type="presOf" srcId="{BF2CDEDF-EA06-451A-8630-0F3E0541FDF9}" destId="{75D79490-C51A-41E5-AF38-6D4E4B86C297}" srcOrd="0" destOrd="0" presId="urn:microsoft.com/office/officeart/2005/8/layout/radial5"/>
    <dgm:cxn modelId="{D48E6521-BF41-4B0E-B776-64E177133C1D}" type="presOf" srcId="{FCD9112E-FC30-4E9A-8738-624070C83067}" destId="{653B5F69-7D13-4936-8FD1-2D5A8BC99664}" srcOrd="1" destOrd="0" presId="urn:microsoft.com/office/officeart/2005/8/layout/radial5"/>
    <dgm:cxn modelId="{3A5371FE-B3CC-4863-BBA9-96C947A8ACF5}" type="presParOf" srcId="{75D79490-C51A-41E5-AF38-6D4E4B86C297}" destId="{810246F2-3C0D-4D37-8F60-15B181B18198}" srcOrd="0" destOrd="0" presId="urn:microsoft.com/office/officeart/2005/8/layout/radial5"/>
    <dgm:cxn modelId="{FE6F79B3-2C6E-4282-BDE3-FED38DA94C1A}" type="presParOf" srcId="{75D79490-C51A-41E5-AF38-6D4E4B86C297}" destId="{370625ED-B6BD-4F5F-88BD-807BEB278F57}" srcOrd="1" destOrd="0" presId="urn:microsoft.com/office/officeart/2005/8/layout/radial5"/>
    <dgm:cxn modelId="{8F925875-D53B-44F2-8061-996D2B822859}" type="presParOf" srcId="{370625ED-B6BD-4F5F-88BD-807BEB278F57}" destId="{C423C55D-8BD0-497C-BEA6-C4C1BB92432B}" srcOrd="0" destOrd="0" presId="urn:microsoft.com/office/officeart/2005/8/layout/radial5"/>
    <dgm:cxn modelId="{4B54FAC5-08E9-41DA-B6CC-2AF353EE6EBF}" type="presParOf" srcId="{75D79490-C51A-41E5-AF38-6D4E4B86C297}" destId="{6AA59C4F-F555-47F7-8EE6-726EA7DC7A11}" srcOrd="2" destOrd="0" presId="urn:microsoft.com/office/officeart/2005/8/layout/radial5"/>
    <dgm:cxn modelId="{0960346C-2A09-4C72-BC18-6D8D60B7E64E}" type="presParOf" srcId="{75D79490-C51A-41E5-AF38-6D4E4B86C297}" destId="{C8195932-3133-4A29-8022-FEBBAE405BC3}" srcOrd="3" destOrd="0" presId="urn:microsoft.com/office/officeart/2005/8/layout/radial5"/>
    <dgm:cxn modelId="{EB900F79-E1FB-4221-A502-B37B8E720537}" type="presParOf" srcId="{C8195932-3133-4A29-8022-FEBBAE405BC3}" destId="{653B5F69-7D13-4936-8FD1-2D5A8BC99664}" srcOrd="0" destOrd="0" presId="urn:microsoft.com/office/officeart/2005/8/layout/radial5"/>
    <dgm:cxn modelId="{CA49EF7A-2F1B-4090-9161-EB4E32C4F90A}" type="presParOf" srcId="{75D79490-C51A-41E5-AF38-6D4E4B86C297}" destId="{8C457AA0-B929-4B7C-ABAB-02DDE3CC8891}" srcOrd="4"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2CDEDF-EA06-451A-8630-0F3E0541FDF9}"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fr-FR"/>
        </a:p>
      </dgm:t>
    </dgm:pt>
    <dgm:pt modelId="{9B8853D5-3CA6-4803-B44D-80C3C26BF6CA}">
      <dgm:prSet phldrT="[Texte]"/>
      <dgm:spPr/>
      <dgm:t>
        <a:bodyPr/>
        <a:lstStyle/>
        <a:p>
          <a:r>
            <a:rPr lang="fr-FR"/>
            <a:t>MÉTIER Y</a:t>
          </a:r>
        </a:p>
      </dgm:t>
    </dgm:pt>
    <dgm:pt modelId="{BEE68230-51F9-4256-9CFF-2ADC1CE40FBF}" type="parTrans" cxnId="{2C2DD58E-C40B-4F22-9C5B-59E995862773}">
      <dgm:prSet/>
      <dgm:spPr/>
      <dgm:t>
        <a:bodyPr/>
        <a:lstStyle/>
        <a:p>
          <a:endParaRPr lang="fr-FR"/>
        </a:p>
      </dgm:t>
    </dgm:pt>
    <dgm:pt modelId="{14AE8F6A-DD9D-4FC1-B3AC-CA22C18EDDA9}" type="sibTrans" cxnId="{2C2DD58E-C40B-4F22-9C5B-59E995862773}">
      <dgm:prSet/>
      <dgm:spPr/>
      <dgm:t>
        <a:bodyPr/>
        <a:lstStyle/>
        <a:p>
          <a:endParaRPr lang="fr-FR"/>
        </a:p>
      </dgm:t>
    </dgm:pt>
    <dgm:pt modelId="{1142E13A-C2FF-4A49-8E19-1A88706D3AFF}">
      <dgm:prSet phldrT="[Texte]"/>
      <dgm:spPr/>
      <dgm:t>
        <a:bodyPr/>
        <a:lstStyle/>
        <a:p>
          <a:r>
            <a:rPr lang="fr-FR" b="1"/>
            <a:t>Qui sont les personnes en emploi dans ce métier en région ?</a:t>
          </a:r>
          <a:endParaRPr lang="fr-FR"/>
        </a:p>
      </dgm:t>
    </dgm:pt>
    <dgm:pt modelId="{069280C3-5AB1-4509-83C3-046668A4E93C}" type="parTrans" cxnId="{3BD8B019-88FD-48B1-806B-8D20C9F96D60}">
      <dgm:prSet/>
      <dgm:spPr/>
      <dgm:t>
        <a:bodyPr/>
        <a:lstStyle/>
        <a:p>
          <a:endParaRPr lang="fr-FR"/>
        </a:p>
      </dgm:t>
    </dgm:pt>
    <dgm:pt modelId="{1F7E80BD-6A66-4A88-AFDB-F392F129EF92}" type="sibTrans" cxnId="{3BD8B019-88FD-48B1-806B-8D20C9F96D60}">
      <dgm:prSet/>
      <dgm:spPr/>
      <dgm:t>
        <a:bodyPr/>
        <a:lstStyle/>
        <a:p>
          <a:endParaRPr lang="fr-FR"/>
        </a:p>
      </dgm:t>
    </dgm:pt>
    <dgm:pt modelId="{589DC13C-D638-453C-A3BB-FE1ECA0BFB3C}">
      <dgm:prSet phldrT="[Texte]"/>
      <dgm:spPr/>
      <dgm:t>
        <a:bodyPr/>
        <a:lstStyle/>
        <a:p>
          <a:r>
            <a:rPr lang="fr-FR" b="1"/>
            <a:t>Qui sont les employeurs pour ce métier en région ?</a:t>
          </a:r>
          <a:endParaRPr lang="fr-FR"/>
        </a:p>
      </dgm:t>
    </dgm:pt>
    <dgm:pt modelId="{7018B139-05A5-4548-8653-BDA0EF6AB00E}" type="parTrans" cxnId="{7C1E6FD0-564B-4736-A33D-3CDD7EA2F2A4}">
      <dgm:prSet/>
      <dgm:spPr/>
      <dgm:t>
        <a:bodyPr/>
        <a:lstStyle/>
        <a:p>
          <a:endParaRPr lang="fr-FR"/>
        </a:p>
      </dgm:t>
    </dgm:pt>
    <dgm:pt modelId="{F9DDE822-14EC-4608-B6E7-D25C8EC351F9}" type="sibTrans" cxnId="{7C1E6FD0-564B-4736-A33D-3CDD7EA2F2A4}">
      <dgm:prSet/>
      <dgm:spPr/>
      <dgm:t>
        <a:bodyPr/>
        <a:lstStyle/>
        <a:p>
          <a:endParaRPr lang="fr-FR"/>
        </a:p>
      </dgm:t>
    </dgm:pt>
    <dgm:pt modelId="{3777940C-E414-4C24-A6FC-14B4A87DDA06}">
      <dgm:prSet phldrT="[Texte]"/>
      <dgm:spPr/>
      <dgm:t>
        <a:bodyPr/>
        <a:lstStyle/>
        <a:p>
          <a:r>
            <a:rPr lang="fr-FR" b="1"/>
            <a:t>Quelles sont les conditions d’emploi dans ce métier en région ?</a:t>
          </a:r>
          <a:endParaRPr lang="fr-FR"/>
        </a:p>
      </dgm:t>
    </dgm:pt>
    <dgm:pt modelId="{FCD9112E-FC30-4E9A-8738-624070C83067}" type="parTrans" cxnId="{ACEE8847-C5DD-4880-A5CB-A35C790227B8}">
      <dgm:prSet/>
      <dgm:spPr/>
      <dgm:t>
        <a:bodyPr/>
        <a:lstStyle/>
        <a:p>
          <a:endParaRPr lang="fr-FR"/>
        </a:p>
      </dgm:t>
    </dgm:pt>
    <dgm:pt modelId="{A9A94663-5A5D-46A5-8F04-D8486E2B2538}" type="sibTrans" cxnId="{ACEE8847-C5DD-4880-A5CB-A35C790227B8}">
      <dgm:prSet/>
      <dgm:spPr/>
      <dgm:t>
        <a:bodyPr/>
        <a:lstStyle/>
        <a:p>
          <a:endParaRPr lang="fr-FR"/>
        </a:p>
      </dgm:t>
    </dgm:pt>
    <dgm:pt modelId="{5B5CA352-EAF1-4E2E-A166-3100601B4EC7}">
      <dgm:prSet phldrT="[Texte]"/>
      <dgm:spPr/>
      <dgm:t>
        <a:bodyPr/>
        <a:lstStyle/>
        <a:p>
          <a:r>
            <a:rPr lang="fr-FR" b="1"/>
            <a:t>Qui recherche un emploi dans ce métier en région ?</a:t>
          </a:r>
          <a:endParaRPr lang="fr-FR"/>
        </a:p>
      </dgm:t>
    </dgm:pt>
    <dgm:pt modelId="{563EB0DE-B9A0-40D2-B993-3F7AE4E7E60D}" type="sibTrans" cxnId="{89647229-93BE-4CD6-8DEF-1C5C6C22D538}">
      <dgm:prSet/>
      <dgm:spPr/>
      <dgm:t>
        <a:bodyPr/>
        <a:lstStyle/>
        <a:p>
          <a:endParaRPr lang="fr-FR"/>
        </a:p>
      </dgm:t>
    </dgm:pt>
    <dgm:pt modelId="{1D7B8A8F-1634-4883-9FD3-64AC6D4026A8}" type="parTrans" cxnId="{89647229-93BE-4CD6-8DEF-1C5C6C22D538}">
      <dgm:prSet/>
      <dgm:spPr/>
      <dgm:t>
        <a:bodyPr/>
        <a:lstStyle/>
        <a:p>
          <a:endParaRPr lang="fr-FR"/>
        </a:p>
      </dgm:t>
    </dgm:pt>
    <dgm:pt modelId="{75D79490-C51A-41E5-AF38-6D4E4B86C297}" type="pres">
      <dgm:prSet presAssocID="{BF2CDEDF-EA06-451A-8630-0F3E0541FDF9}" presName="Name0" presStyleCnt="0">
        <dgm:presLayoutVars>
          <dgm:chMax val="1"/>
          <dgm:dir/>
          <dgm:animLvl val="ctr"/>
          <dgm:resizeHandles val="exact"/>
        </dgm:presLayoutVars>
      </dgm:prSet>
      <dgm:spPr/>
      <dgm:t>
        <a:bodyPr/>
        <a:lstStyle/>
        <a:p>
          <a:endParaRPr lang="fr-FR"/>
        </a:p>
      </dgm:t>
    </dgm:pt>
    <dgm:pt modelId="{810246F2-3C0D-4D37-8F60-15B181B18198}" type="pres">
      <dgm:prSet presAssocID="{9B8853D5-3CA6-4803-B44D-80C3C26BF6CA}" presName="centerShape" presStyleLbl="node0" presStyleIdx="0" presStyleCnt="1" custScaleX="164139" custLinFactNeighborX="32163" custLinFactNeighborY="-7394"/>
      <dgm:spPr>
        <a:prstGeom prst="roundRect">
          <a:avLst/>
        </a:prstGeom>
      </dgm:spPr>
      <dgm:t>
        <a:bodyPr/>
        <a:lstStyle/>
        <a:p>
          <a:endParaRPr lang="fr-FR"/>
        </a:p>
      </dgm:t>
    </dgm:pt>
    <dgm:pt modelId="{370625ED-B6BD-4F5F-88BD-807BEB278F57}" type="pres">
      <dgm:prSet presAssocID="{069280C3-5AB1-4509-83C3-046668A4E93C}" presName="parTrans" presStyleLbl="sibTrans2D1" presStyleIdx="0" presStyleCnt="4"/>
      <dgm:spPr/>
      <dgm:t>
        <a:bodyPr/>
        <a:lstStyle/>
        <a:p>
          <a:endParaRPr lang="fr-FR"/>
        </a:p>
      </dgm:t>
    </dgm:pt>
    <dgm:pt modelId="{C423C55D-8BD0-497C-BEA6-C4C1BB92432B}" type="pres">
      <dgm:prSet presAssocID="{069280C3-5AB1-4509-83C3-046668A4E93C}" presName="connectorText" presStyleLbl="sibTrans2D1" presStyleIdx="0" presStyleCnt="4"/>
      <dgm:spPr/>
      <dgm:t>
        <a:bodyPr/>
        <a:lstStyle/>
        <a:p>
          <a:endParaRPr lang="fr-FR"/>
        </a:p>
      </dgm:t>
    </dgm:pt>
    <dgm:pt modelId="{6AA59C4F-F555-47F7-8EE6-726EA7DC7A11}" type="pres">
      <dgm:prSet presAssocID="{1142E13A-C2FF-4A49-8E19-1A88706D3AFF}" presName="node" presStyleLbl="node1" presStyleIdx="0" presStyleCnt="4" custRadScaleRad="148739" custRadScaleInc="54222">
        <dgm:presLayoutVars>
          <dgm:bulletEnabled val="1"/>
        </dgm:presLayoutVars>
      </dgm:prSet>
      <dgm:spPr/>
      <dgm:t>
        <a:bodyPr/>
        <a:lstStyle/>
        <a:p>
          <a:endParaRPr lang="fr-FR"/>
        </a:p>
      </dgm:t>
    </dgm:pt>
    <dgm:pt modelId="{6BDD1961-3CA6-4CB8-B72C-36BE5BDAE820}" type="pres">
      <dgm:prSet presAssocID="{1D7B8A8F-1634-4883-9FD3-64AC6D4026A8}" presName="parTrans" presStyleLbl="sibTrans2D1" presStyleIdx="1" presStyleCnt="4"/>
      <dgm:spPr/>
      <dgm:t>
        <a:bodyPr/>
        <a:lstStyle/>
        <a:p>
          <a:endParaRPr lang="fr-FR"/>
        </a:p>
      </dgm:t>
    </dgm:pt>
    <dgm:pt modelId="{137286E1-5056-4AA6-927E-F769DC685C38}" type="pres">
      <dgm:prSet presAssocID="{1D7B8A8F-1634-4883-9FD3-64AC6D4026A8}" presName="connectorText" presStyleLbl="sibTrans2D1" presStyleIdx="1" presStyleCnt="4"/>
      <dgm:spPr/>
      <dgm:t>
        <a:bodyPr/>
        <a:lstStyle/>
        <a:p>
          <a:endParaRPr lang="fr-FR"/>
        </a:p>
      </dgm:t>
    </dgm:pt>
    <dgm:pt modelId="{B93A2308-6ED0-4947-B81E-D1ED8F76E3D4}" type="pres">
      <dgm:prSet presAssocID="{5B5CA352-EAF1-4E2E-A166-3100601B4EC7}" presName="node" presStyleLbl="node1" presStyleIdx="1" presStyleCnt="4" custRadScaleRad="130375" custRadScaleInc="134396">
        <dgm:presLayoutVars>
          <dgm:bulletEnabled val="1"/>
        </dgm:presLayoutVars>
      </dgm:prSet>
      <dgm:spPr/>
      <dgm:t>
        <a:bodyPr/>
        <a:lstStyle/>
        <a:p>
          <a:endParaRPr lang="fr-FR"/>
        </a:p>
      </dgm:t>
    </dgm:pt>
    <dgm:pt modelId="{C7A62772-38CC-4F51-A9C1-9B1EE20E9D7D}" type="pres">
      <dgm:prSet presAssocID="{7018B139-05A5-4548-8653-BDA0EF6AB00E}" presName="parTrans" presStyleLbl="sibTrans2D1" presStyleIdx="2" presStyleCnt="4" custLinFactNeighborX="-33842" custLinFactNeighborY="34362"/>
      <dgm:spPr/>
      <dgm:t>
        <a:bodyPr/>
        <a:lstStyle/>
        <a:p>
          <a:endParaRPr lang="fr-FR"/>
        </a:p>
      </dgm:t>
    </dgm:pt>
    <dgm:pt modelId="{3B100DDB-698F-4BB4-8938-264E118C49F9}" type="pres">
      <dgm:prSet presAssocID="{7018B139-05A5-4548-8653-BDA0EF6AB00E}" presName="connectorText" presStyleLbl="sibTrans2D1" presStyleIdx="2" presStyleCnt="4"/>
      <dgm:spPr/>
      <dgm:t>
        <a:bodyPr/>
        <a:lstStyle/>
        <a:p>
          <a:endParaRPr lang="fr-FR"/>
        </a:p>
      </dgm:t>
    </dgm:pt>
    <dgm:pt modelId="{7B27BD24-4C20-48D1-80DF-46629AA02336}" type="pres">
      <dgm:prSet presAssocID="{589DC13C-D638-453C-A3BB-FE1ECA0BFB3C}" presName="node" presStyleLbl="node1" presStyleIdx="2" presStyleCnt="4" custRadScaleRad="93440" custRadScaleInc="93866">
        <dgm:presLayoutVars>
          <dgm:bulletEnabled val="1"/>
        </dgm:presLayoutVars>
      </dgm:prSet>
      <dgm:spPr/>
      <dgm:t>
        <a:bodyPr/>
        <a:lstStyle/>
        <a:p>
          <a:endParaRPr lang="fr-FR"/>
        </a:p>
      </dgm:t>
    </dgm:pt>
    <dgm:pt modelId="{C8195932-3133-4A29-8022-FEBBAE405BC3}" type="pres">
      <dgm:prSet presAssocID="{FCD9112E-FC30-4E9A-8738-624070C83067}" presName="parTrans" presStyleLbl="sibTrans2D1" presStyleIdx="3" presStyleCnt="4"/>
      <dgm:spPr/>
      <dgm:t>
        <a:bodyPr/>
        <a:lstStyle/>
        <a:p>
          <a:endParaRPr lang="fr-FR"/>
        </a:p>
      </dgm:t>
    </dgm:pt>
    <dgm:pt modelId="{653B5F69-7D13-4936-8FD1-2D5A8BC99664}" type="pres">
      <dgm:prSet presAssocID="{FCD9112E-FC30-4E9A-8738-624070C83067}" presName="connectorText" presStyleLbl="sibTrans2D1" presStyleIdx="3" presStyleCnt="4"/>
      <dgm:spPr/>
      <dgm:t>
        <a:bodyPr/>
        <a:lstStyle/>
        <a:p>
          <a:endParaRPr lang="fr-FR"/>
        </a:p>
      </dgm:t>
    </dgm:pt>
    <dgm:pt modelId="{8C457AA0-B929-4B7C-ABAB-02DDE3CC8891}" type="pres">
      <dgm:prSet presAssocID="{3777940C-E414-4C24-A6FC-14B4A87DDA06}" presName="node" presStyleLbl="node1" presStyleIdx="3" presStyleCnt="4" custRadScaleRad="119551" custRadScaleInc="114170">
        <dgm:presLayoutVars>
          <dgm:bulletEnabled val="1"/>
        </dgm:presLayoutVars>
      </dgm:prSet>
      <dgm:spPr/>
      <dgm:t>
        <a:bodyPr/>
        <a:lstStyle/>
        <a:p>
          <a:endParaRPr lang="fr-FR"/>
        </a:p>
      </dgm:t>
    </dgm:pt>
  </dgm:ptLst>
  <dgm:cxnLst>
    <dgm:cxn modelId="{377D0C09-D69D-482A-83FC-555D164F9BE0}" type="presOf" srcId="{069280C3-5AB1-4509-83C3-046668A4E93C}" destId="{370625ED-B6BD-4F5F-88BD-807BEB278F57}" srcOrd="0" destOrd="0" presId="urn:microsoft.com/office/officeart/2005/8/layout/radial5"/>
    <dgm:cxn modelId="{DC294796-40FC-4783-A432-D7D92A9391DA}" type="presOf" srcId="{3777940C-E414-4C24-A6FC-14B4A87DDA06}" destId="{8C457AA0-B929-4B7C-ABAB-02DDE3CC8891}" srcOrd="0" destOrd="0" presId="urn:microsoft.com/office/officeart/2005/8/layout/radial5"/>
    <dgm:cxn modelId="{53C7B492-B0BE-4A67-A205-ACD255C1074A}" type="presOf" srcId="{FCD9112E-FC30-4E9A-8738-624070C83067}" destId="{C8195932-3133-4A29-8022-FEBBAE405BC3}" srcOrd="0" destOrd="0" presId="urn:microsoft.com/office/officeart/2005/8/layout/radial5"/>
    <dgm:cxn modelId="{185EFA6D-92A7-4276-9F40-0116EBB958A7}" type="presOf" srcId="{7018B139-05A5-4548-8653-BDA0EF6AB00E}" destId="{C7A62772-38CC-4F51-A9C1-9B1EE20E9D7D}" srcOrd="0" destOrd="0" presId="urn:microsoft.com/office/officeart/2005/8/layout/radial5"/>
    <dgm:cxn modelId="{0070F93D-EB76-4492-BD57-3FF4025C399C}" type="presOf" srcId="{FCD9112E-FC30-4E9A-8738-624070C83067}" destId="{653B5F69-7D13-4936-8FD1-2D5A8BC99664}" srcOrd="1" destOrd="0" presId="urn:microsoft.com/office/officeart/2005/8/layout/radial5"/>
    <dgm:cxn modelId="{61E31E70-63DE-432A-AA04-BDF79987E7C1}" type="presOf" srcId="{7018B139-05A5-4548-8653-BDA0EF6AB00E}" destId="{3B100DDB-698F-4BB4-8938-264E118C49F9}" srcOrd="1" destOrd="0" presId="urn:microsoft.com/office/officeart/2005/8/layout/radial5"/>
    <dgm:cxn modelId="{502BD052-5119-4908-BD92-DCE97BE82A43}" type="presOf" srcId="{BF2CDEDF-EA06-451A-8630-0F3E0541FDF9}" destId="{75D79490-C51A-41E5-AF38-6D4E4B86C297}" srcOrd="0" destOrd="0" presId="urn:microsoft.com/office/officeart/2005/8/layout/radial5"/>
    <dgm:cxn modelId="{EF8D974B-2B13-41B7-932F-6612BEA5EEB9}" type="presOf" srcId="{1142E13A-C2FF-4A49-8E19-1A88706D3AFF}" destId="{6AA59C4F-F555-47F7-8EE6-726EA7DC7A11}" srcOrd="0" destOrd="0" presId="urn:microsoft.com/office/officeart/2005/8/layout/radial5"/>
    <dgm:cxn modelId="{2C2DD58E-C40B-4F22-9C5B-59E995862773}" srcId="{BF2CDEDF-EA06-451A-8630-0F3E0541FDF9}" destId="{9B8853D5-3CA6-4803-B44D-80C3C26BF6CA}" srcOrd="0" destOrd="0" parTransId="{BEE68230-51F9-4256-9CFF-2ADC1CE40FBF}" sibTransId="{14AE8F6A-DD9D-4FC1-B3AC-CA22C18EDDA9}"/>
    <dgm:cxn modelId="{7C1E6FD0-564B-4736-A33D-3CDD7EA2F2A4}" srcId="{9B8853D5-3CA6-4803-B44D-80C3C26BF6CA}" destId="{589DC13C-D638-453C-A3BB-FE1ECA0BFB3C}" srcOrd="2" destOrd="0" parTransId="{7018B139-05A5-4548-8653-BDA0EF6AB00E}" sibTransId="{F9DDE822-14EC-4608-B6E7-D25C8EC351F9}"/>
    <dgm:cxn modelId="{3754DC5A-46BE-498C-9F93-3F4A2D2FF4D7}" type="presOf" srcId="{589DC13C-D638-453C-A3BB-FE1ECA0BFB3C}" destId="{7B27BD24-4C20-48D1-80DF-46629AA02336}" srcOrd="0" destOrd="0" presId="urn:microsoft.com/office/officeart/2005/8/layout/radial5"/>
    <dgm:cxn modelId="{89647229-93BE-4CD6-8DEF-1C5C6C22D538}" srcId="{9B8853D5-3CA6-4803-B44D-80C3C26BF6CA}" destId="{5B5CA352-EAF1-4E2E-A166-3100601B4EC7}" srcOrd="1" destOrd="0" parTransId="{1D7B8A8F-1634-4883-9FD3-64AC6D4026A8}" sibTransId="{563EB0DE-B9A0-40D2-B993-3F7AE4E7E60D}"/>
    <dgm:cxn modelId="{ACEE8847-C5DD-4880-A5CB-A35C790227B8}" srcId="{9B8853D5-3CA6-4803-B44D-80C3C26BF6CA}" destId="{3777940C-E414-4C24-A6FC-14B4A87DDA06}" srcOrd="3" destOrd="0" parTransId="{FCD9112E-FC30-4E9A-8738-624070C83067}" sibTransId="{A9A94663-5A5D-46A5-8F04-D8486E2B2538}"/>
    <dgm:cxn modelId="{E99E040E-88A6-4E31-8796-BB7354BF6CB3}" type="presOf" srcId="{1D7B8A8F-1634-4883-9FD3-64AC6D4026A8}" destId="{137286E1-5056-4AA6-927E-F769DC685C38}" srcOrd="1" destOrd="0" presId="urn:microsoft.com/office/officeart/2005/8/layout/radial5"/>
    <dgm:cxn modelId="{4C4CFCE4-9F23-459B-A75B-C9BBC83C7741}" type="presOf" srcId="{1D7B8A8F-1634-4883-9FD3-64AC6D4026A8}" destId="{6BDD1961-3CA6-4CB8-B72C-36BE5BDAE820}" srcOrd="0" destOrd="0" presId="urn:microsoft.com/office/officeart/2005/8/layout/radial5"/>
    <dgm:cxn modelId="{3BD8B019-88FD-48B1-806B-8D20C9F96D60}" srcId="{9B8853D5-3CA6-4803-B44D-80C3C26BF6CA}" destId="{1142E13A-C2FF-4A49-8E19-1A88706D3AFF}" srcOrd="0" destOrd="0" parTransId="{069280C3-5AB1-4509-83C3-046668A4E93C}" sibTransId="{1F7E80BD-6A66-4A88-AFDB-F392F129EF92}"/>
    <dgm:cxn modelId="{EA49D48A-384A-4B8A-AE12-C862E385C818}" type="presOf" srcId="{5B5CA352-EAF1-4E2E-A166-3100601B4EC7}" destId="{B93A2308-6ED0-4947-B81E-D1ED8F76E3D4}" srcOrd="0" destOrd="0" presId="urn:microsoft.com/office/officeart/2005/8/layout/radial5"/>
    <dgm:cxn modelId="{44D0D4A4-21EE-4B0F-A677-19A8AD779318}" type="presOf" srcId="{9B8853D5-3CA6-4803-B44D-80C3C26BF6CA}" destId="{810246F2-3C0D-4D37-8F60-15B181B18198}" srcOrd="0" destOrd="0" presId="urn:microsoft.com/office/officeart/2005/8/layout/radial5"/>
    <dgm:cxn modelId="{BCABEBA9-3732-45C6-95DA-2EDA13434D01}" type="presOf" srcId="{069280C3-5AB1-4509-83C3-046668A4E93C}" destId="{C423C55D-8BD0-497C-BEA6-C4C1BB92432B}" srcOrd="1" destOrd="0" presId="urn:microsoft.com/office/officeart/2005/8/layout/radial5"/>
    <dgm:cxn modelId="{286EAFBC-4E80-488A-9CCA-D1A1EC8E386E}" type="presParOf" srcId="{75D79490-C51A-41E5-AF38-6D4E4B86C297}" destId="{810246F2-3C0D-4D37-8F60-15B181B18198}" srcOrd="0" destOrd="0" presId="urn:microsoft.com/office/officeart/2005/8/layout/radial5"/>
    <dgm:cxn modelId="{7F839177-53A2-4D38-9A9F-4E85B06309DD}" type="presParOf" srcId="{75D79490-C51A-41E5-AF38-6D4E4B86C297}" destId="{370625ED-B6BD-4F5F-88BD-807BEB278F57}" srcOrd="1" destOrd="0" presId="urn:microsoft.com/office/officeart/2005/8/layout/radial5"/>
    <dgm:cxn modelId="{277E76EE-88CA-4DF2-9995-EDE55128AED5}" type="presParOf" srcId="{370625ED-B6BD-4F5F-88BD-807BEB278F57}" destId="{C423C55D-8BD0-497C-BEA6-C4C1BB92432B}" srcOrd="0" destOrd="0" presId="urn:microsoft.com/office/officeart/2005/8/layout/radial5"/>
    <dgm:cxn modelId="{2D748452-CA0B-4338-9FF5-02C99E177BFF}" type="presParOf" srcId="{75D79490-C51A-41E5-AF38-6D4E4B86C297}" destId="{6AA59C4F-F555-47F7-8EE6-726EA7DC7A11}" srcOrd="2" destOrd="0" presId="urn:microsoft.com/office/officeart/2005/8/layout/radial5"/>
    <dgm:cxn modelId="{5FA26D70-DB49-4CE3-AA4D-423BAE4610CE}" type="presParOf" srcId="{75D79490-C51A-41E5-AF38-6D4E4B86C297}" destId="{6BDD1961-3CA6-4CB8-B72C-36BE5BDAE820}" srcOrd="3" destOrd="0" presId="urn:microsoft.com/office/officeart/2005/8/layout/radial5"/>
    <dgm:cxn modelId="{6665FA0F-BD63-4182-9FA1-795A4D5CA572}" type="presParOf" srcId="{6BDD1961-3CA6-4CB8-B72C-36BE5BDAE820}" destId="{137286E1-5056-4AA6-927E-F769DC685C38}" srcOrd="0" destOrd="0" presId="urn:microsoft.com/office/officeart/2005/8/layout/radial5"/>
    <dgm:cxn modelId="{D08E7311-063E-41DA-BD06-A67344ECB20C}" type="presParOf" srcId="{75D79490-C51A-41E5-AF38-6D4E4B86C297}" destId="{B93A2308-6ED0-4947-B81E-D1ED8F76E3D4}" srcOrd="4" destOrd="0" presId="urn:microsoft.com/office/officeart/2005/8/layout/radial5"/>
    <dgm:cxn modelId="{47AE9287-666E-4D60-A8BF-FFC54947DB7A}" type="presParOf" srcId="{75D79490-C51A-41E5-AF38-6D4E4B86C297}" destId="{C7A62772-38CC-4F51-A9C1-9B1EE20E9D7D}" srcOrd="5" destOrd="0" presId="urn:microsoft.com/office/officeart/2005/8/layout/radial5"/>
    <dgm:cxn modelId="{447D7603-F96C-4695-8539-5B09085449BF}" type="presParOf" srcId="{C7A62772-38CC-4F51-A9C1-9B1EE20E9D7D}" destId="{3B100DDB-698F-4BB4-8938-264E118C49F9}" srcOrd="0" destOrd="0" presId="urn:microsoft.com/office/officeart/2005/8/layout/radial5"/>
    <dgm:cxn modelId="{B979659E-B671-4D89-8437-97122758008D}" type="presParOf" srcId="{75D79490-C51A-41E5-AF38-6D4E4B86C297}" destId="{7B27BD24-4C20-48D1-80DF-46629AA02336}" srcOrd="6" destOrd="0" presId="urn:microsoft.com/office/officeart/2005/8/layout/radial5"/>
    <dgm:cxn modelId="{00E42788-CCB6-42E0-B6A7-7465A336E090}" type="presParOf" srcId="{75D79490-C51A-41E5-AF38-6D4E4B86C297}" destId="{C8195932-3133-4A29-8022-FEBBAE405BC3}" srcOrd="7" destOrd="0" presId="urn:microsoft.com/office/officeart/2005/8/layout/radial5"/>
    <dgm:cxn modelId="{C237E12B-9AEA-4E92-A84A-4D0F8EA46FA7}" type="presParOf" srcId="{C8195932-3133-4A29-8022-FEBBAE405BC3}" destId="{653B5F69-7D13-4936-8FD1-2D5A8BC99664}" srcOrd="0" destOrd="0" presId="urn:microsoft.com/office/officeart/2005/8/layout/radial5"/>
    <dgm:cxn modelId="{9E08DCF0-510C-49D8-B51F-E382FB7AD8F7}" type="presParOf" srcId="{75D79490-C51A-41E5-AF38-6D4E4B86C297}" destId="{8C457AA0-B929-4B7C-ABAB-02DDE3CC8891}"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0246F2-3C0D-4D37-8F60-15B181B18198}">
      <dsp:nvSpPr>
        <dsp:cNvPr id="0" name=""/>
        <dsp:cNvSpPr/>
      </dsp:nvSpPr>
      <dsp:spPr>
        <a:xfrm>
          <a:off x="1520367" y="1328783"/>
          <a:ext cx="1480771" cy="93627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fr-FR" sz="2700" kern="1200"/>
            <a:t>FILIÈRE X</a:t>
          </a:r>
        </a:p>
      </dsp:txBody>
      <dsp:txXfrm>
        <a:off x="1566072" y="1374488"/>
        <a:ext cx="1389361" cy="844862"/>
      </dsp:txXfrm>
    </dsp:sp>
    <dsp:sp modelId="{370625ED-B6BD-4F5F-88BD-807BEB278F57}">
      <dsp:nvSpPr>
        <dsp:cNvPr id="0" name=""/>
        <dsp:cNvSpPr/>
      </dsp:nvSpPr>
      <dsp:spPr>
        <a:xfrm rot="12764710">
          <a:off x="1117476" y="1124672"/>
          <a:ext cx="383402" cy="1872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p>
      </dsp:txBody>
      <dsp:txXfrm rot="10800000">
        <a:off x="1169188" y="1177316"/>
        <a:ext cx="327226" cy="112352"/>
      </dsp:txXfrm>
    </dsp:sp>
    <dsp:sp modelId="{6AA59C4F-F555-47F7-8EE6-726EA7DC7A11}">
      <dsp:nvSpPr>
        <dsp:cNvPr id="0" name=""/>
        <dsp:cNvSpPr/>
      </dsp:nvSpPr>
      <dsp:spPr>
        <a:xfrm>
          <a:off x="55889" y="170121"/>
          <a:ext cx="1170340" cy="11703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a:t>Quelles sont les formations de la filière en région ?</a:t>
          </a:r>
          <a:endParaRPr lang="fr-FR" sz="1100" kern="1200"/>
        </a:p>
      </dsp:txBody>
      <dsp:txXfrm>
        <a:off x="227281" y="341513"/>
        <a:ext cx="827556" cy="827556"/>
      </dsp:txXfrm>
    </dsp:sp>
    <dsp:sp modelId="{C8195932-3133-4A29-8022-FEBBAE405BC3}">
      <dsp:nvSpPr>
        <dsp:cNvPr id="0" name=""/>
        <dsp:cNvSpPr/>
      </dsp:nvSpPr>
      <dsp:spPr>
        <a:xfrm rot="8715181">
          <a:off x="1067189" y="2249364"/>
          <a:ext cx="412864" cy="1872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p>
      </dsp:txBody>
      <dsp:txXfrm rot="10800000">
        <a:off x="1118356" y="2270806"/>
        <a:ext cx="356688" cy="112352"/>
      </dsp:txXfrm>
    </dsp:sp>
    <dsp:sp modelId="{8C457AA0-B929-4B7C-ABAB-02DDE3CC8891}">
      <dsp:nvSpPr>
        <dsp:cNvPr id="0" name=""/>
        <dsp:cNvSpPr/>
      </dsp:nvSpPr>
      <dsp:spPr>
        <a:xfrm>
          <a:off x="55913" y="2335227"/>
          <a:ext cx="1170340" cy="11703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a:t>Qui se forme dans la filière en région ?</a:t>
          </a:r>
          <a:endParaRPr lang="fr-FR" sz="1100" kern="1200"/>
        </a:p>
      </dsp:txBody>
      <dsp:txXfrm>
        <a:off x="227305" y="2506619"/>
        <a:ext cx="827556" cy="8275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0246F2-3C0D-4D37-8F60-15B181B18198}">
      <dsp:nvSpPr>
        <dsp:cNvPr id="0" name=""/>
        <dsp:cNvSpPr/>
      </dsp:nvSpPr>
      <dsp:spPr>
        <a:xfrm>
          <a:off x="2321685" y="2836507"/>
          <a:ext cx="1646401" cy="100305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fr-FR" sz="2900" kern="1200"/>
            <a:t>MÉTIER Y</a:t>
          </a:r>
        </a:p>
      </dsp:txBody>
      <dsp:txXfrm>
        <a:off x="2370650" y="2885472"/>
        <a:ext cx="1548471" cy="905123"/>
      </dsp:txXfrm>
    </dsp:sp>
    <dsp:sp modelId="{370625ED-B6BD-4F5F-88BD-807BEB278F57}">
      <dsp:nvSpPr>
        <dsp:cNvPr id="0" name=""/>
        <dsp:cNvSpPr/>
      </dsp:nvSpPr>
      <dsp:spPr>
        <a:xfrm rot="16117923">
          <a:off x="2934035" y="2359527"/>
          <a:ext cx="381099" cy="2567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rot="10800000">
        <a:off x="2973472" y="2449389"/>
        <a:ext cx="304065" cy="154069"/>
      </dsp:txXfrm>
    </dsp:sp>
    <dsp:sp modelId="{6AA59C4F-F555-47F7-8EE6-726EA7DC7A11}">
      <dsp:nvSpPr>
        <dsp:cNvPr id="0" name=""/>
        <dsp:cNvSpPr/>
      </dsp:nvSpPr>
      <dsp:spPr>
        <a:xfrm>
          <a:off x="2473870" y="864072"/>
          <a:ext cx="1253816" cy="12538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a:t>Qui sont les personnes en emploi dans ce métier en région ?</a:t>
          </a:r>
          <a:endParaRPr lang="fr-FR" sz="1100" kern="1200"/>
        </a:p>
      </dsp:txBody>
      <dsp:txXfrm>
        <a:off x="2657487" y="1047689"/>
        <a:ext cx="886582" cy="886582"/>
      </dsp:txXfrm>
    </dsp:sp>
    <dsp:sp modelId="{6BDD1961-3CA6-4CB8-B72C-36BE5BDAE820}">
      <dsp:nvSpPr>
        <dsp:cNvPr id="0" name=""/>
        <dsp:cNvSpPr/>
      </dsp:nvSpPr>
      <dsp:spPr>
        <a:xfrm rot="5402228">
          <a:off x="2923158" y="4115898"/>
          <a:ext cx="442280" cy="2567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rot="10800000">
        <a:off x="2961700" y="4128737"/>
        <a:ext cx="365246" cy="154069"/>
      </dsp:txXfrm>
    </dsp:sp>
    <dsp:sp modelId="{B93A2308-6ED0-4947-B81E-D1ED8F76E3D4}">
      <dsp:nvSpPr>
        <dsp:cNvPr id="0" name=""/>
        <dsp:cNvSpPr/>
      </dsp:nvSpPr>
      <dsp:spPr>
        <a:xfrm>
          <a:off x="2516705" y="4674052"/>
          <a:ext cx="1253816" cy="12538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a:t>Qui recherche un emploi dans ce métier en région ?</a:t>
          </a:r>
          <a:endParaRPr lang="fr-FR" sz="1100" kern="1200"/>
        </a:p>
      </dsp:txBody>
      <dsp:txXfrm>
        <a:off x="2700322" y="4857669"/>
        <a:ext cx="886582" cy="886582"/>
      </dsp:txXfrm>
    </dsp:sp>
    <dsp:sp modelId="{C7A62772-38CC-4F51-A9C1-9B1EE20E9D7D}">
      <dsp:nvSpPr>
        <dsp:cNvPr id="0" name=""/>
        <dsp:cNvSpPr/>
      </dsp:nvSpPr>
      <dsp:spPr>
        <a:xfrm rot="8793510">
          <a:off x="1706714" y="3943518"/>
          <a:ext cx="549304" cy="2567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rot="10800000">
        <a:off x="1777371" y="3973648"/>
        <a:ext cx="472270" cy="154069"/>
      </dsp:txXfrm>
    </dsp:sp>
    <dsp:sp modelId="{7B27BD24-4C20-48D1-80DF-46629AA02336}">
      <dsp:nvSpPr>
        <dsp:cNvPr id="0" name=""/>
        <dsp:cNvSpPr/>
      </dsp:nvSpPr>
      <dsp:spPr>
        <a:xfrm>
          <a:off x="571837" y="3996392"/>
          <a:ext cx="1253816" cy="12538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a:t>Qui sont les employeurs pour ce métier en région ?</a:t>
          </a:r>
          <a:endParaRPr lang="fr-FR" sz="1100" kern="1200"/>
        </a:p>
      </dsp:txBody>
      <dsp:txXfrm>
        <a:off x="755454" y="4180009"/>
        <a:ext cx="886582" cy="886582"/>
      </dsp:txXfrm>
    </dsp:sp>
    <dsp:sp modelId="{C8195932-3133-4A29-8022-FEBBAE405BC3}">
      <dsp:nvSpPr>
        <dsp:cNvPr id="0" name=""/>
        <dsp:cNvSpPr/>
      </dsp:nvSpPr>
      <dsp:spPr>
        <a:xfrm rot="12569981">
          <a:off x="1769511" y="2599986"/>
          <a:ext cx="595590" cy="2567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rot="10800000">
        <a:off x="1841552" y="2670308"/>
        <a:ext cx="518556" cy="154069"/>
      </dsp:txXfrm>
    </dsp:sp>
    <dsp:sp modelId="{8C457AA0-B929-4B7C-ABAB-02DDE3CC8891}">
      <dsp:nvSpPr>
        <dsp:cNvPr id="0" name=""/>
        <dsp:cNvSpPr/>
      </dsp:nvSpPr>
      <dsp:spPr>
        <a:xfrm>
          <a:off x="391056" y="1507787"/>
          <a:ext cx="1253816" cy="12538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a:t>Quelles sont les conditions d’emploi dans ce métier en région ?</a:t>
          </a:r>
          <a:endParaRPr lang="fr-FR" sz="1100" kern="1200"/>
        </a:p>
      </dsp:txBody>
      <dsp:txXfrm>
        <a:off x="574673" y="1691404"/>
        <a:ext cx="886582" cy="886582"/>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4"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spcBef>
                <a:spcPct val="0"/>
              </a:spcBef>
              <a:buClrTx/>
              <a:buFontTx/>
              <a:buNone/>
              <a:defRPr>
                <a:solidFill>
                  <a:schemeClr val="tx1"/>
                </a:solidFill>
              </a:defRPr>
            </a:lvl1pPr>
          </a:lstStyle>
          <a:p>
            <a:endParaRPr lang="fr-FR"/>
          </a:p>
        </p:txBody>
      </p:sp>
      <p:sp>
        <p:nvSpPr>
          <p:cNvPr id="27651" name="Rectangle 3"/>
          <p:cNvSpPr>
            <a:spLocks noGrp="1" noChangeArrowheads="1"/>
          </p:cNvSpPr>
          <p:nvPr>
            <p:ph type="dt" sz="quarter" idx="1"/>
          </p:nvPr>
        </p:nvSpPr>
        <p:spPr bwMode="auto">
          <a:xfrm>
            <a:off x="3850447"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buClrTx/>
              <a:buFontTx/>
              <a:buNone/>
              <a:defRPr>
                <a:solidFill>
                  <a:schemeClr val="tx1"/>
                </a:solidFill>
              </a:defRPr>
            </a:lvl1pPr>
          </a:lstStyle>
          <a:p>
            <a:endParaRPr lang="fr-FR"/>
          </a:p>
        </p:txBody>
      </p:sp>
      <p:sp>
        <p:nvSpPr>
          <p:cNvPr id="27652" name="Rectangle 4"/>
          <p:cNvSpPr>
            <a:spLocks noGrp="1" noChangeArrowheads="1"/>
          </p:cNvSpPr>
          <p:nvPr>
            <p:ph type="ftr" sz="quarter" idx="2"/>
          </p:nvPr>
        </p:nvSpPr>
        <p:spPr bwMode="auto">
          <a:xfrm>
            <a:off x="4"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spcBef>
                <a:spcPct val="0"/>
              </a:spcBef>
              <a:buClrTx/>
              <a:buFontTx/>
              <a:buNone/>
              <a:defRPr>
                <a:solidFill>
                  <a:schemeClr val="tx1"/>
                </a:solidFill>
              </a:defRPr>
            </a:lvl1pPr>
          </a:lstStyle>
          <a:p>
            <a:endParaRPr lang="fr-FR"/>
          </a:p>
        </p:txBody>
      </p:sp>
      <p:sp>
        <p:nvSpPr>
          <p:cNvPr id="27653" name="Rectangle 5"/>
          <p:cNvSpPr>
            <a:spLocks noGrp="1" noChangeArrowheads="1"/>
          </p:cNvSpPr>
          <p:nvPr>
            <p:ph type="sldNum" sz="quarter" idx="3"/>
          </p:nvPr>
        </p:nvSpPr>
        <p:spPr bwMode="auto">
          <a:xfrm>
            <a:off x="3850447"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buClrTx/>
              <a:buFontTx/>
              <a:buNone/>
              <a:defRPr>
                <a:solidFill>
                  <a:schemeClr val="tx1"/>
                </a:solidFill>
              </a:defRPr>
            </a:lvl1pPr>
          </a:lstStyle>
          <a:p>
            <a:fld id="{8683B90C-0EB5-4DCC-BD47-DE0740224D73}" type="slidenum">
              <a:rPr lang="fr-FR"/>
              <a:pPr/>
              <a:t>‹N°›</a:t>
            </a:fld>
            <a:endParaRPr lang="fr-FR"/>
          </a:p>
        </p:txBody>
      </p:sp>
    </p:spTree>
    <p:extLst>
      <p:ext uri="{BB962C8B-B14F-4D97-AF65-F5344CB8AC3E}">
        <p14:creationId xmlns:p14="http://schemas.microsoft.com/office/powerpoint/2010/main" val="167394721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7" y="0"/>
            <a:ext cx="2945659" cy="496332"/>
          </a:xfrm>
          <a:prstGeom prst="rect">
            <a:avLst/>
          </a:prstGeom>
        </p:spPr>
        <p:txBody>
          <a:bodyPr vert="horz" lIns="91440" tIns="45720" rIns="91440" bIns="45720" rtlCol="0"/>
          <a:lstStyle>
            <a:lvl1pPr algn="r">
              <a:defRPr sz="1200"/>
            </a:lvl1pPr>
          </a:lstStyle>
          <a:p>
            <a:fld id="{502C4B0F-A79E-4716-948D-E424EDE8FFA0}" type="datetimeFigureOut">
              <a:rPr lang="fr-FR" smtClean="0"/>
              <a:pPr/>
              <a:t>25/05/2016</a:t>
            </a:fld>
            <a:endParaRPr lang="fr-FR"/>
          </a:p>
        </p:txBody>
      </p:sp>
      <p:sp>
        <p:nvSpPr>
          <p:cNvPr id="4" name="Espace réservé de l'image des diapositives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6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4"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7" y="9428583"/>
            <a:ext cx="2945659" cy="496332"/>
          </a:xfrm>
          <a:prstGeom prst="rect">
            <a:avLst/>
          </a:prstGeom>
        </p:spPr>
        <p:txBody>
          <a:bodyPr vert="horz" lIns="91440" tIns="45720" rIns="91440" bIns="45720" rtlCol="0" anchor="b"/>
          <a:lstStyle>
            <a:lvl1pPr algn="r">
              <a:defRPr sz="1200"/>
            </a:lvl1pPr>
          </a:lstStyle>
          <a:p>
            <a:fld id="{E0C9F33F-2F59-413B-9085-9C1766C33DFB}" type="slidenum">
              <a:rPr lang="fr-FR" smtClean="0"/>
              <a:pPr/>
              <a:t>‹N°›</a:t>
            </a:fld>
            <a:endParaRPr lang="fr-FR"/>
          </a:p>
        </p:txBody>
      </p:sp>
    </p:spTree>
    <p:extLst>
      <p:ext uri="{BB962C8B-B14F-4D97-AF65-F5344CB8AC3E}">
        <p14:creationId xmlns:p14="http://schemas.microsoft.com/office/powerpoint/2010/main" val="235127547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a:ln/>
        </p:spPr>
      </p:sp>
      <p:sp>
        <p:nvSpPr>
          <p:cNvPr id="22531" name="Espace réservé des commentaires 2"/>
          <p:cNvSpPr>
            <a:spLocks noGrp="1"/>
          </p:cNvSpPr>
          <p:nvPr>
            <p:ph type="body" idx="1"/>
          </p:nvPr>
        </p:nvSpPr>
        <p:spPr>
          <a:noFill/>
          <a:ln/>
        </p:spPr>
        <p:txBody>
          <a:bodyPr/>
          <a:lstStyle/>
          <a:p>
            <a:endParaRPr lang="fr-FR" dirty="0" smtClean="0"/>
          </a:p>
        </p:txBody>
      </p:sp>
      <p:sp>
        <p:nvSpPr>
          <p:cNvPr id="22532" name="Espace réservé du numéro de diapositive 3"/>
          <p:cNvSpPr>
            <a:spLocks noGrp="1"/>
          </p:cNvSpPr>
          <p:nvPr>
            <p:ph type="sldNum" sz="quarter" idx="5"/>
          </p:nvPr>
        </p:nvSpPr>
        <p:spPr>
          <a:noFill/>
        </p:spPr>
        <p:txBody>
          <a:bodyPr/>
          <a:lstStyle/>
          <a:p>
            <a:fld id="{A7C0487D-6331-4B9E-92B7-4CF8E6EB9BF1}" type="slidenum">
              <a:rPr lang="fr-FR" smtClean="0"/>
              <a:pPr/>
              <a:t>1</a:t>
            </a:fld>
            <a:endParaRPr lang="fr-FR" smtClean="0"/>
          </a:p>
        </p:txBody>
      </p:sp>
    </p:spTree>
    <p:extLst>
      <p:ext uri="{BB962C8B-B14F-4D97-AF65-F5344CB8AC3E}">
        <p14:creationId xmlns:p14="http://schemas.microsoft.com/office/powerpoint/2010/main" val="527095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051"/>
          <p:cNvSpPr>
            <a:spLocks noGrp="1" noChangeArrowheads="1"/>
          </p:cNvSpPr>
          <p:nvPr>
            <p:ph type="dt" sz="quarter" idx="1"/>
          </p:nvPr>
        </p:nvSpPr>
        <p:spPr>
          <a:xfrm>
            <a:off x="3850445" y="0"/>
            <a:ext cx="2945659" cy="496332"/>
          </a:xfrm>
          <a:prstGeom prst="rect">
            <a:avLst/>
          </a:prstGeom>
          <a:noFill/>
        </p:spPr>
        <p:txBody>
          <a:bodyPr/>
          <a:lstStyle/>
          <a:p>
            <a:endParaRPr lang="fr-FR" smtClean="0">
              <a:latin typeface="Times New Roman" pitchFamily="18" charset="0"/>
            </a:endParaRPr>
          </a:p>
        </p:txBody>
      </p:sp>
      <p:sp>
        <p:nvSpPr>
          <p:cNvPr id="33797" name="Rectangle 2"/>
          <p:cNvSpPr>
            <a:spLocks noGrp="1" noRot="1" noChangeAspect="1" noChangeArrowheads="1" noTextEdit="1"/>
          </p:cNvSpPr>
          <p:nvPr>
            <p:ph type="sldImg"/>
          </p:nvPr>
        </p:nvSpPr>
        <p:spPr>
          <a:xfrm>
            <a:off x="917575" y="744538"/>
            <a:ext cx="4962525" cy="3722687"/>
          </a:xfrm>
          <a:ln/>
        </p:spPr>
      </p:sp>
      <p:sp>
        <p:nvSpPr>
          <p:cNvPr id="33798" name="Rectangle 3"/>
          <p:cNvSpPr>
            <a:spLocks noGrp="1" noChangeArrowheads="1"/>
          </p:cNvSpPr>
          <p:nvPr>
            <p:ph type="body" idx="1"/>
          </p:nvPr>
        </p:nvSpPr>
        <p:spPr>
          <a:xfrm>
            <a:off x="681040" y="4714880"/>
            <a:ext cx="5435601" cy="4467225"/>
          </a:xfrm>
          <a:noFill/>
          <a:ln/>
        </p:spPr>
        <p:txBody>
          <a:bodyPr/>
          <a:lstStyle/>
          <a:p>
            <a:pPr marL="514350" indent="-514350" algn="just">
              <a:buClr>
                <a:srgbClr val="448DDE"/>
              </a:buClr>
              <a:buFont typeface="Wingdings" pitchFamily="2" charset="2"/>
              <a:buNone/>
              <a:defRPr/>
            </a:pPr>
            <a:endParaRPr lang="fr-FR" sz="800" dirty="0" smtClean="0">
              <a:solidFill>
                <a:srgbClr val="0033CC"/>
              </a:solidFill>
              <a:latin typeface="Arial" charset="0"/>
              <a:cs typeface="Arial" charset="0"/>
            </a:endParaRPr>
          </a:p>
        </p:txBody>
      </p:sp>
    </p:spTree>
    <p:extLst>
      <p:ext uri="{BB962C8B-B14F-4D97-AF65-F5344CB8AC3E}">
        <p14:creationId xmlns:p14="http://schemas.microsoft.com/office/powerpoint/2010/main" val="2559258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051"/>
          <p:cNvSpPr>
            <a:spLocks noGrp="1" noChangeArrowheads="1"/>
          </p:cNvSpPr>
          <p:nvPr>
            <p:ph type="dt" sz="quarter" idx="1"/>
          </p:nvPr>
        </p:nvSpPr>
        <p:spPr>
          <a:xfrm>
            <a:off x="3850445" y="0"/>
            <a:ext cx="2945659" cy="496332"/>
          </a:xfrm>
          <a:prstGeom prst="rect">
            <a:avLst/>
          </a:prstGeom>
          <a:noFill/>
        </p:spPr>
        <p:txBody>
          <a:bodyPr/>
          <a:lstStyle/>
          <a:p>
            <a:endParaRPr lang="fr-FR" smtClean="0">
              <a:latin typeface="Times New Roman" pitchFamily="18" charset="0"/>
            </a:endParaRPr>
          </a:p>
        </p:txBody>
      </p:sp>
      <p:sp>
        <p:nvSpPr>
          <p:cNvPr id="33797" name="Rectangle 2"/>
          <p:cNvSpPr>
            <a:spLocks noGrp="1" noRot="1" noChangeAspect="1" noChangeArrowheads="1" noTextEdit="1"/>
          </p:cNvSpPr>
          <p:nvPr>
            <p:ph type="sldImg"/>
          </p:nvPr>
        </p:nvSpPr>
        <p:spPr>
          <a:xfrm>
            <a:off x="917575" y="744538"/>
            <a:ext cx="4962525" cy="3722687"/>
          </a:xfrm>
          <a:ln/>
        </p:spPr>
      </p:sp>
      <p:sp>
        <p:nvSpPr>
          <p:cNvPr id="33798" name="Rectangle 3"/>
          <p:cNvSpPr>
            <a:spLocks noGrp="1" noChangeArrowheads="1"/>
          </p:cNvSpPr>
          <p:nvPr>
            <p:ph type="body" idx="1"/>
          </p:nvPr>
        </p:nvSpPr>
        <p:spPr>
          <a:xfrm>
            <a:off x="681040" y="4714880"/>
            <a:ext cx="5435601" cy="4467225"/>
          </a:xfrm>
          <a:noFill/>
          <a:ln/>
        </p:spPr>
        <p:txBody>
          <a:bodyPr/>
          <a:lstStyle/>
          <a:p>
            <a:pPr marL="514350" indent="-514350" algn="just">
              <a:buClr>
                <a:srgbClr val="448DDE"/>
              </a:buClr>
              <a:buFont typeface="Wingdings" pitchFamily="2" charset="2"/>
              <a:buNone/>
              <a:defRPr/>
            </a:pPr>
            <a:endParaRPr lang="fr-FR" sz="800" dirty="0" smtClean="0">
              <a:solidFill>
                <a:srgbClr val="0033CC"/>
              </a:solidFill>
              <a:latin typeface="Arial" charset="0"/>
              <a:cs typeface="Arial" charset="0"/>
            </a:endParaRPr>
          </a:p>
        </p:txBody>
      </p:sp>
    </p:spTree>
    <p:extLst>
      <p:ext uri="{BB962C8B-B14F-4D97-AF65-F5344CB8AC3E}">
        <p14:creationId xmlns:p14="http://schemas.microsoft.com/office/powerpoint/2010/main" val="2287447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051"/>
          <p:cNvSpPr>
            <a:spLocks noGrp="1" noChangeArrowheads="1"/>
          </p:cNvSpPr>
          <p:nvPr>
            <p:ph type="dt" sz="quarter" idx="1"/>
          </p:nvPr>
        </p:nvSpPr>
        <p:spPr>
          <a:xfrm>
            <a:off x="3850445" y="0"/>
            <a:ext cx="2945659" cy="496332"/>
          </a:xfrm>
          <a:prstGeom prst="rect">
            <a:avLst/>
          </a:prstGeom>
          <a:noFill/>
        </p:spPr>
        <p:txBody>
          <a:bodyPr/>
          <a:lstStyle/>
          <a:p>
            <a:endParaRPr lang="fr-FR" smtClean="0">
              <a:latin typeface="Times New Roman" pitchFamily="18" charset="0"/>
            </a:endParaRPr>
          </a:p>
        </p:txBody>
      </p:sp>
      <p:sp>
        <p:nvSpPr>
          <p:cNvPr id="33797" name="Rectangle 2"/>
          <p:cNvSpPr>
            <a:spLocks noGrp="1" noRot="1" noChangeAspect="1" noChangeArrowheads="1" noTextEdit="1"/>
          </p:cNvSpPr>
          <p:nvPr>
            <p:ph type="sldImg"/>
          </p:nvPr>
        </p:nvSpPr>
        <p:spPr>
          <a:xfrm>
            <a:off x="917575" y="744538"/>
            <a:ext cx="4962525" cy="3722687"/>
          </a:xfrm>
          <a:ln/>
        </p:spPr>
      </p:sp>
      <p:sp>
        <p:nvSpPr>
          <p:cNvPr id="33798" name="Rectangle 3"/>
          <p:cNvSpPr>
            <a:spLocks noGrp="1" noChangeArrowheads="1"/>
          </p:cNvSpPr>
          <p:nvPr>
            <p:ph type="body" idx="1"/>
          </p:nvPr>
        </p:nvSpPr>
        <p:spPr>
          <a:xfrm>
            <a:off x="681040" y="4714880"/>
            <a:ext cx="5435601" cy="4467225"/>
          </a:xfrm>
          <a:noFill/>
          <a:ln/>
        </p:spPr>
        <p:txBody>
          <a:bodyPr/>
          <a:lstStyle/>
          <a:p>
            <a:pPr marL="514350" indent="-514350" algn="just">
              <a:buClr>
                <a:srgbClr val="448DDE"/>
              </a:buClr>
              <a:buFont typeface="Wingdings" pitchFamily="2" charset="2"/>
              <a:buNone/>
              <a:defRPr/>
            </a:pPr>
            <a:endParaRPr lang="fr-FR" sz="800" dirty="0" smtClean="0">
              <a:solidFill>
                <a:srgbClr val="0033CC"/>
              </a:solidFill>
              <a:latin typeface="Arial" charset="0"/>
              <a:cs typeface="Arial" charset="0"/>
            </a:endParaRPr>
          </a:p>
        </p:txBody>
      </p:sp>
    </p:spTree>
    <p:extLst>
      <p:ext uri="{BB962C8B-B14F-4D97-AF65-F5344CB8AC3E}">
        <p14:creationId xmlns:p14="http://schemas.microsoft.com/office/powerpoint/2010/main" val="2090886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051"/>
          <p:cNvSpPr>
            <a:spLocks noGrp="1" noChangeArrowheads="1"/>
          </p:cNvSpPr>
          <p:nvPr>
            <p:ph type="dt" sz="quarter" idx="1"/>
          </p:nvPr>
        </p:nvSpPr>
        <p:spPr>
          <a:xfrm>
            <a:off x="3850445" y="0"/>
            <a:ext cx="2945659" cy="496332"/>
          </a:xfrm>
          <a:prstGeom prst="rect">
            <a:avLst/>
          </a:prstGeom>
          <a:noFill/>
        </p:spPr>
        <p:txBody>
          <a:bodyPr/>
          <a:lstStyle/>
          <a:p>
            <a:endParaRPr lang="fr-FR" smtClean="0">
              <a:latin typeface="Times New Roman" pitchFamily="18" charset="0"/>
            </a:endParaRPr>
          </a:p>
        </p:txBody>
      </p:sp>
      <p:sp>
        <p:nvSpPr>
          <p:cNvPr id="33797" name="Rectangle 2"/>
          <p:cNvSpPr>
            <a:spLocks noGrp="1" noRot="1" noChangeAspect="1" noChangeArrowheads="1" noTextEdit="1"/>
          </p:cNvSpPr>
          <p:nvPr>
            <p:ph type="sldImg"/>
          </p:nvPr>
        </p:nvSpPr>
        <p:spPr>
          <a:xfrm>
            <a:off x="917575" y="744538"/>
            <a:ext cx="4962525" cy="3722687"/>
          </a:xfrm>
          <a:ln/>
        </p:spPr>
      </p:sp>
      <p:sp>
        <p:nvSpPr>
          <p:cNvPr id="33798" name="Rectangle 3"/>
          <p:cNvSpPr>
            <a:spLocks noGrp="1" noChangeArrowheads="1"/>
          </p:cNvSpPr>
          <p:nvPr>
            <p:ph type="body" idx="1"/>
          </p:nvPr>
        </p:nvSpPr>
        <p:spPr>
          <a:xfrm>
            <a:off x="681040" y="4714880"/>
            <a:ext cx="5435601" cy="4467225"/>
          </a:xfrm>
          <a:noFill/>
          <a:ln/>
        </p:spPr>
        <p:txBody>
          <a:bodyPr/>
          <a:lstStyle/>
          <a:p>
            <a:pPr marL="514350" indent="-514350" algn="just">
              <a:buClr>
                <a:srgbClr val="448DDE"/>
              </a:buClr>
              <a:buFont typeface="Wingdings" pitchFamily="2" charset="2"/>
              <a:buNone/>
              <a:defRPr/>
            </a:pPr>
            <a:endParaRPr lang="fr-FR" sz="800" dirty="0" smtClean="0">
              <a:solidFill>
                <a:srgbClr val="0033CC"/>
              </a:solidFill>
              <a:latin typeface="Arial" charset="0"/>
              <a:cs typeface="Arial" charset="0"/>
            </a:endParaRPr>
          </a:p>
        </p:txBody>
      </p:sp>
    </p:spTree>
    <p:extLst>
      <p:ext uri="{BB962C8B-B14F-4D97-AF65-F5344CB8AC3E}">
        <p14:creationId xmlns:p14="http://schemas.microsoft.com/office/powerpoint/2010/main" val="1038841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051"/>
          <p:cNvSpPr>
            <a:spLocks noGrp="1" noChangeArrowheads="1"/>
          </p:cNvSpPr>
          <p:nvPr>
            <p:ph type="dt" sz="quarter" idx="1"/>
          </p:nvPr>
        </p:nvSpPr>
        <p:spPr>
          <a:xfrm>
            <a:off x="3850445" y="0"/>
            <a:ext cx="2945659" cy="496332"/>
          </a:xfrm>
          <a:prstGeom prst="rect">
            <a:avLst/>
          </a:prstGeom>
          <a:noFill/>
        </p:spPr>
        <p:txBody>
          <a:bodyPr/>
          <a:lstStyle/>
          <a:p>
            <a:endParaRPr lang="fr-FR" smtClean="0">
              <a:latin typeface="Times New Roman" pitchFamily="18" charset="0"/>
            </a:endParaRPr>
          </a:p>
        </p:txBody>
      </p:sp>
      <p:sp>
        <p:nvSpPr>
          <p:cNvPr id="33797" name="Rectangle 2"/>
          <p:cNvSpPr>
            <a:spLocks noGrp="1" noRot="1" noChangeAspect="1" noChangeArrowheads="1" noTextEdit="1"/>
          </p:cNvSpPr>
          <p:nvPr>
            <p:ph type="sldImg"/>
          </p:nvPr>
        </p:nvSpPr>
        <p:spPr>
          <a:xfrm>
            <a:off x="917575" y="744538"/>
            <a:ext cx="4962525" cy="3722687"/>
          </a:xfrm>
          <a:ln/>
        </p:spPr>
      </p:sp>
      <p:sp>
        <p:nvSpPr>
          <p:cNvPr id="33798" name="Rectangle 3"/>
          <p:cNvSpPr>
            <a:spLocks noGrp="1" noChangeArrowheads="1"/>
          </p:cNvSpPr>
          <p:nvPr>
            <p:ph type="body" idx="1"/>
          </p:nvPr>
        </p:nvSpPr>
        <p:spPr>
          <a:xfrm>
            <a:off x="681040" y="4714880"/>
            <a:ext cx="5435601" cy="4467225"/>
          </a:xfrm>
          <a:noFill/>
          <a:ln/>
        </p:spPr>
        <p:txBody>
          <a:bodyPr/>
          <a:lstStyle/>
          <a:p>
            <a:pPr marL="514350" indent="-514350" algn="just">
              <a:buClr>
                <a:srgbClr val="448DDE"/>
              </a:buClr>
              <a:buFont typeface="Wingdings" pitchFamily="2" charset="2"/>
              <a:buNone/>
              <a:defRPr/>
            </a:pPr>
            <a:endParaRPr lang="fr-FR" sz="800" dirty="0" smtClean="0">
              <a:solidFill>
                <a:srgbClr val="0033CC"/>
              </a:solidFill>
              <a:latin typeface="Arial" charset="0"/>
              <a:cs typeface="Arial" charset="0"/>
            </a:endParaRPr>
          </a:p>
        </p:txBody>
      </p:sp>
    </p:spTree>
    <p:extLst>
      <p:ext uri="{BB962C8B-B14F-4D97-AF65-F5344CB8AC3E}">
        <p14:creationId xmlns:p14="http://schemas.microsoft.com/office/powerpoint/2010/main" val="620828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051"/>
          <p:cNvSpPr>
            <a:spLocks noGrp="1" noChangeArrowheads="1"/>
          </p:cNvSpPr>
          <p:nvPr>
            <p:ph type="dt" sz="quarter" idx="1"/>
          </p:nvPr>
        </p:nvSpPr>
        <p:spPr>
          <a:xfrm>
            <a:off x="3850445" y="0"/>
            <a:ext cx="2945659" cy="496332"/>
          </a:xfrm>
          <a:prstGeom prst="rect">
            <a:avLst/>
          </a:prstGeom>
          <a:noFill/>
        </p:spPr>
        <p:txBody>
          <a:bodyPr/>
          <a:lstStyle/>
          <a:p>
            <a:endParaRPr lang="fr-FR" smtClean="0">
              <a:latin typeface="Times New Roman" pitchFamily="18" charset="0"/>
            </a:endParaRPr>
          </a:p>
        </p:txBody>
      </p:sp>
      <p:sp>
        <p:nvSpPr>
          <p:cNvPr id="33797" name="Rectangle 2"/>
          <p:cNvSpPr>
            <a:spLocks noGrp="1" noRot="1" noChangeAspect="1" noChangeArrowheads="1" noTextEdit="1"/>
          </p:cNvSpPr>
          <p:nvPr>
            <p:ph type="sldImg"/>
          </p:nvPr>
        </p:nvSpPr>
        <p:spPr>
          <a:xfrm>
            <a:off x="917575" y="744538"/>
            <a:ext cx="4962525" cy="3722687"/>
          </a:xfrm>
          <a:ln/>
        </p:spPr>
      </p:sp>
      <p:sp>
        <p:nvSpPr>
          <p:cNvPr id="33798" name="Rectangle 3"/>
          <p:cNvSpPr>
            <a:spLocks noGrp="1" noChangeArrowheads="1"/>
          </p:cNvSpPr>
          <p:nvPr>
            <p:ph type="body" idx="1"/>
          </p:nvPr>
        </p:nvSpPr>
        <p:spPr>
          <a:xfrm>
            <a:off x="681040" y="4714880"/>
            <a:ext cx="5435601" cy="4467225"/>
          </a:xfrm>
          <a:noFill/>
          <a:ln/>
        </p:spPr>
        <p:txBody>
          <a:bodyPr/>
          <a:lstStyle/>
          <a:p>
            <a:pPr marL="514350" indent="-514350" algn="just">
              <a:buClr>
                <a:srgbClr val="448DDE"/>
              </a:buClr>
              <a:buFont typeface="Wingdings" pitchFamily="2" charset="2"/>
              <a:buNone/>
              <a:defRPr/>
            </a:pPr>
            <a:endParaRPr lang="fr-FR" sz="800" dirty="0" smtClean="0">
              <a:solidFill>
                <a:srgbClr val="0033CC"/>
              </a:solidFill>
              <a:latin typeface="Arial" charset="0"/>
              <a:cs typeface="Arial" charset="0"/>
            </a:endParaRPr>
          </a:p>
        </p:txBody>
      </p:sp>
    </p:spTree>
    <p:extLst>
      <p:ext uri="{BB962C8B-B14F-4D97-AF65-F5344CB8AC3E}">
        <p14:creationId xmlns:p14="http://schemas.microsoft.com/office/powerpoint/2010/main" val="4958885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E24F04A3-A529-408C-A273-A3BC8B381FDA}" type="datetime1">
              <a:rPr lang="fr-FR" smtClean="0"/>
              <a:pPr/>
              <a:t>25/05/2016</a:t>
            </a:fld>
            <a:endParaRPr lang="fr-FR" dirty="0"/>
          </a:p>
        </p:txBody>
      </p:sp>
      <p:sp>
        <p:nvSpPr>
          <p:cNvPr id="5" name="Espace réservé du pied de page 4"/>
          <p:cNvSpPr>
            <a:spLocks noGrp="1"/>
          </p:cNvSpPr>
          <p:nvPr>
            <p:ph type="ftr" sz="quarter" idx="11"/>
          </p:nvPr>
        </p:nvSpPr>
        <p:spPr>
          <a:xfrm>
            <a:off x="3124200" y="6309320"/>
            <a:ext cx="2895600" cy="412155"/>
          </a:xfrm>
        </p:spPr>
        <p:txBody>
          <a:bodyPr/>
          <a:lstStyle>
            <a:lvl1pPr algn="l">
              <a:defRPr sz="800"/>
            </a:lvl1pPr>
          </a:lstStyle>
          <a:p>
            <a:pPr>
              <a:spcBef>
                <a:spcPts val="0"/>
              </a:spcBef>
              <a:buFontTx/>
              <a:buNone/>
            </a:pPr>
            <a:r>
              <a:rPr lang="fr-FR" dirty="0" smtClean="0">
                <a:solidFill>
                  <a:srgbClr val="000000"/>
                </a:solidFill>
                <a:latin typeface="Calibri"/>
              </a:rPr>
              <a:t>« </a:t>
            </a:r>
            <a:r>
              <a:rPr lang="fr-FR" i="1" dirty="0" smtClean="0">
                <a:solidFill>
                  <a:srgbClr val="000000"/>
                </a:solidFill>
                <a:latin typeface="Calibri"/>
              </a:rPr>
              <a:t>L’élaboration de l’outil régional d’observation sur la relation formation-emploi </a:t>
            </a:r>
            <a:r>
              <a:rPr lang="fr-FR" dirty="0" smtClean="0">
                <a:solidFill>
                  <a:srgbClr val="000000"/>
                </a:solidFill>
                <a:latin typeface="Calibri"/>
              </a:rPr>
              <a:t>est cofinancé par l’Union européenne dans le cadre du Fonds Social Européen.»</a:t>
            </a:r>
          </a:p>
          <a:p>
            <a:endParaRPr lang="fr-FR" dirty="0"/>
          </a:p>
        </p:txBody>
      </p:sp>
      <p:sp>
        <p:nvSpPr>
          <p:cNvPr id="6" name="Espace réservé du numéro de diapositive 5"/>
          <p:cNvSpPr>
            <a:spLocks noGrp="1"/>
          </p:cNvSpPr>
          <p:nvPr>
            <p:ph type="sldNum" sz="quarter" idx="12"/>
          </p:nvPr>
        </p:nvSpPr>
        <p:spPr/>
        <p:txBody>
          <a:bodyPr/>
          <a:lstStyle>
            <a:lvl1pPr>
              <a:buNone/>
              <a:defRPr/>
            </a:lvl1pPr>
          </a:lstStyle>
          <a:p>
            <a:endParaRPr lang="fr-FR" dirty="0"/>
          </a:p>
        </p:txBody>
      </p:sp>
      <p:grpSp>
        <p:nvGrpSpPr>
          <p:cNvPr id="8" name="Groupe 7"/>
          <p:cNvGrpSpPr/>
          <p:nvPr userDrawn="1"/>
        </p:nvGrpSpPr>
        <p:grpSpPr>
          <a:xfrm>
            <a:off x="251520" y="6093296"/>
            <a:ext cx="2448272" cy="620688"/>
            <a:chOff x="2877344" y="2908101"/>
            <a:chExt cx="4151312" cy="1041797"/>
          </a:xfrm>
        </p:grpSpPr>
        <p:pic>
          <p:nvPicPr>
            <p:cNvPr id="9" name="Image 8" descr="K:\projets en cours\POLEF\DOC FSE\Logo-FSE-coul.jpg"/>
            <p:cNvPicPr/>
            <p:nvPr/>
          </p:nvPicPr>
          <p:blipFill>
            <a:blip r:embed="rId2" cstate="print"/>
            <a:srcRect/>
            <a:stretch>
              <a:fillRect/>
            </a:stretch>
          </p:blipFill>
          <p:spPr bwMode="auto">
            <a:xfrm>
              <a:off x="2877344" y="3011073"/>
              <a:ext cx="1132703" cy="926757"/>
            </a:xfrm>
            <a:prstGeom prst="rect">
              <a:avLst/>
            </a:prstGeom>
            <a:noFill/>
            <a:ln w="9525">
              <a:noFill/>
              <a:miter lim="800000"/>
              <a:headEnd/>
              <a:tailEnd/>
            </a:ln>
          </p:spPr>
        </p:pic>
        <p:pic>
          <p:nvPicPr>
            <p:cNvPr id="10" name="Image 9"/>
            <p:cNvPicPr/>
            <p:nvPr/>
          </p:nvPicPr>
          <p:blipFill>
            <a:blip r:embed="rId3" cstate="print"/>
            <a:srcRect/>
            <a:stretch>
              <a:fillRect/>
            </a:stretch>
          </p:blipFill>
          <p:spPr bwMode="auto">
            <a:xfrm>
              <a:off x="4254608" y="3023946"/>
              <a:ext cx="1587500" cy="774700"/>
            </a:xfrm>
            <a:prstGeom prst="rect">
              <a:avLst/>
            </a:prstGeom>
            <a:noFill/>
            <a:ln w="9525">
              <a:noFill/>
              <a:miter lim="800000"/>
              <a:headEnd/>
              <a:tailEnd/>
            </a:ln>
          </p:spPr>
        </p:pic>
        <p:pic>
          <p:nvPicPr>
            <p:cNvPr id="11" name="Image 10" descr="K:\Organisation interne ORM\Illustrations\Logos et images\Logo Etat\Nouveaux logos Préfet\Logo Prefet.jpg"/>
            <p:cNvPicPr/>
            <p:nvPr/>
          </p:nvPicPr>
          <p:blipFill>
            <a:blip r:embed="rId4" cstate="print"/>
            <a:srcRect/>
            <a:stretch>
              <a:fillRect/>
            </a:stretch>
          </p:blipFill>
          <p:spPr bwMode="auto">
            <a:xfrm>
              <a:off x="6008688" y="2908101"/>
              <a:ext cx="1019968" cy="1041797"/>
            </a:xfrm>
            <a:prstGeom prst="rect">
              <a:avLst/>
            </a:prstGeom>
            <a:noFill/>
            <a:ln w="9525">
              <a:noFill/>
              <a:miter lim="800000"/>
              <a:headEnd/>
              <a:tailEnd/>
            </a:ln>
          </p:spPr>
        </p:pic>
      </p:grpSp>
      <p:pic>
        <p:nvPicPr>
          <p:cNvPr id="12" name="Picture 11" descr="logo orm2"/>
          <p:cNvPicPr>
            <a:picLocks noChangeAspect="1" noChangeArrowheads="1"/>
          </p:cNvPicPr>
          <p:nvPr userDrawn="1"/>
        </p:nvPicPr>
        <p:blipFill>
          <a:blip r:embed="rId5" cstate="print"/>
          <a:srcRect/>
          <a:stretch>
            <a:fillRect/>
          </a:stretch>
        </p:blipFill>
        <p:spPr bwMode="auto">
          <a:xfrm>
            <a:off x="8532440" y="6237312"/>
            <a:ext cx="437138" cy="620688"/>
          </a:xfrm>
          <a:prstGeom prst="rect">
            <a:avLst/>
          </a:prstGeom>
          <a:noFill/>
          <a:ln w="9525">
            <a:noFill/>
            <a:miter lim="800000"/>
            <a:headEnd/>
            <a:tailEnd/>
          </a:ln>
        </p:spPr>
      </p:pic>
    </p:spTree>
    <p:extLst>
      <p:ext uri="{BB962C8B-B14F-4D97-AF65-F5344CB8AC3E}">
        <p14:creationId xmlns:p14="http://schemas.microsoft.com/office/powerpoint/2010/main" val="3808143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E75F0DB-2F6F-4796-A6B8-B93E1B971E30}" type="datetime1">
              <a:rPr lang="fr-FR" smtClean="0"/>
              <a:pPr/>
              <a:t>25/05/2016</a:t>
            </a:fld>
            <a:endParaRPr lang="fr-FR"/>
          </a:p>
        </p:txBody>
      </p:sp>
      <p:sp>
        <p:nvSpPr>
          <p:cNvPr id="5" name="Espace réservé du pied de page 4"/>
          <p:cNvSpPr>
            <a:spLocks noGrp="1"/>
          </p:cNvSpPr>
          <p:nvPr>
            <p:ph type="ftr" sz="quarter" idx="11"/>
          </p:nvPr>
        </p:nvSpPr>
        <p:spPr/>
        <p:txBody>
          <a:bodyPr/>
          <a:lstStyle/>
          <a:p>
            <a:r>
              <a:rPr lang="fr-FR" smtClean="0"/>
              <a:t>Document de travail provisoire</a:t>
            </a:r>
            <a:endParaRPr lang="fr-FR"/>
          </a:p>
        </p:txBody>
      </p:sp>
      <p:sp>
        <p:nvSpPr>
          <p:cNvPr id="6" name="Espace réservé du numéro de diapositive 5"/>
          <p:cNvSpPr>
            <a:spLocks noGrp="1"/>
          </p:cNvSpPr>
          <p:nvPr>
            <p:ph type="sldNum" sz="quarter" idx="12"/>
          </p:nvPr>
        </p:nvSpPr>
        <p:spPr/>
        <p:txBody>
          <a:bodyPr/>
          <a:lstStyle/>
          <a:p>
            <a:r>
              <a:rPr lang="fr-FR" smtClean="0"/>
              <a:t>Page </a:t>
            </a:r>
            <a:fld id="{386CFDDA-8CDC-445F-95F6-0026B8835C0B}" type="slidenum">
              <a:rPr lang="fr-FR" smtClean="0"/>
              <a:pPr/>
              <a:t>‹N°›</a:t>
            </a:fld>
            <a:endParaRPr lang="fr-FR"/>
          </a:p>
        </p:txBody>
      </p:sp>
    </p:spTree>
    <p:extLst>
      <p:ext uri="{BB962C8B-B14F-4D97-AF65-F5344CB8AC3E}">
        <p14:creationId xmlns:p14="http://schemas.microsoft.com/office/powerpoint/2010/main" val="3204016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6DCDC20-6254-4FB4-9A14-63C0E8481D78}" type="datetime1">
              <a:rPr lang="fr-FR" smtClean="0"/>
              <a:pPr/>
              <a:t>25/05/2016</a:t>
            </a:fld>
            <a:endParaRPr lang="fr-FR"/>
          </a:p>
        </p:txBody>
      </p:sp>
      <p:sp>
        <p:nvSpPr>
          <p:cNvPr id="5" name="Espace réservé du pied de page 4"/>
          <p:cNvSpPr>
            <a:spLocks noGrp="1"/>
          </p:cNvSpPr>
          <p:nvPr>
            <p:ph type="ftr" sz="quarter" idx="11"/>
          </p:nvPr>
        </p:nvSpPr>
        <p:spPr/>
        <p:txBody>
          <a:bodyPr/>
          <a:lstStyle/>
          <a:p>
            <a:r>
              <a:rPr lang="fr-FR" smtClean="0"/>
              <a:t>Document de travail provisoire</a:t>
            </a:r>
            <a:endParaRPr lang="fr-FR"/>
          </a:p>
        </p:txBody>
      </p:sp>
      <p:sp>
        <p:nvSpPr>
          <p:cNvPr id="6" name="Espace réservé du numéro de diapositive 5"/>
          <p:cNvSpPr>
            <a:spLocks noGrp="1"/>
          </p:cNvSpPr>
          <p:nvPr>
            <p:ph type="sldNum" sz="quarter" idx="12"/>
          </p:nvPr>
        </p:nvSpPr>
        <p:spPr/>
        <p:txBody>
          <a:bodyPr/>
          <a:lstStyle/>
          <a:p>
            <a:r>
              <a:rPr lang="fr-FR" smtClean="0"/>
              <a:t>Page </a:t>
            </a:r>
            <a:fld id="{36F261CE-A012-4414-A191-8A57C261220C}" type="slidenum">
              <a:rPr lang="fr-FR" smtClean="0"/>
              <a:pPr/>
              <a:t>‹N°›</a:t>
            </a:fld>
            <a:endParaRPr lang="fr-FR"/>
          </a:p>
        </p:txBody>
      </p:sp>
    </p:spTree>
    <p:extLst>
      <p:ext uri="{BB962C8B-B14F-4D97-AF65-F5344CB8AC3E}">
        <p14:creationId xmlns:p14="http://schemas.microsoft.com/office/powerpoint/2010/main" val="14440063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Diapositive de titr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10"/>
          </p:nvPr>
        </p:nvSpPr>
        <p:spPr/>
        <p:txBody>
          <a:bodyPr/>
          <a:lstStyle>
            <a:lvl1pPr>
              <a:buNone/>
              <a:defRPr/>
            </a:lvl1pPr>
          </a:lstStyle>
          <a:p>
            <a:endParaRPr lang="fr-FR" dirty="0"/>
          </a:p>
        </p:txBody>
      </p:sp>
      <p:sp>
        <p:nvSpPr>
          <p:cNvPr id="5" name="Espace réservé du pied de page 4"/>
          <p:cNvSpPr>
            <a:spLocks noGrp="1"/>
          </p:cNvSpPr>
          <p:nvPr>
            <p:ph type="ftr" sz="quarter" idx="11"/>
          </p:nvPr>
        </p:nvSpPr>
        <p:spPr/>
        <p:txBody>
          <a:bodyPr/>
          <a:lstStyle/>
          <a:p>
            <a:r>
              <a:rPr lang="fr-FR" dirty="0" smtClean="0"/>
              <a:t>Document de travail provisoire</a:t>
            </a:r>
          </a:p>
        </p:txBody>
      </p:sp>
      <p:sp>
        <p:nvSpPr>
          <p:cNvPr id="6" name="Espace réservé du numéro de diapositive 5"/>
          <p:cNvSpPr>
            <a:spLocks noGrp="1"/>
          </p:cNvSpPr>
          <p:nvPr>
            <p:ph type="sldNum" sz="quarter" idx="12"/>
          </p:nvPr>
        </p:nvSpPr>
        <p:spPr/>
        <p:txBody>
          <a:bodyPr/>
          <a:lstStyle/>
          <a:p>
            <a:r>
              <a:rPr lang="fr-FR" dirty="0" smtClean="0"/>
              <a:t>Page </a:t>
            </a:r>
            <a:fld id="{FB073EA7-5611-41C4-A7B2-08516BE5D33C}" type="slidenum">
              <a:rPr lang="fr-FR" smtClean="0"/>
              <a:pPr/>
              <a:t>‹N°›</a:t>
            </a:fld>
            <a:endParaRPr lang="fr-FR" dirty="0"/>
          </a:p>
        </p:txBody>
      </p:sp>
      <p:grpSp>
        <p:nvGrpSpPr>
          <p:cNvPr id="8" name="Groupe 7"/>
          <p:cNvGrpSpPr/>
          <p:nvPr userDrawn="1"/>
        </p:nvGrpSpPr>
        <p:grpSpPr>
          <a:xfrm>
            <a:off x="251520" y="6093296"/>
            <a:ext cx="2448272" cy="620688"/>
            <a:chOff x="2877344" y="2908101"/>
            <a:chExt cx="4151312" cy="1041797"/>
          </a:xfrm>
        </p:grpSpPr>
        <p:pic>
          <p:nvPicPr>
            <p:cNvPr id="9" name="Image 8" descr="K:\projets en cours\POLEF\DOC FSE\Logo-FSE-coul.jpg"/>
            <p:cNvPicPr/>
            <p:nvPr/>
          </p:nvPicPr>
          <p:blipFill>
            <a:blip r:embed="rId2" cstate="print"/>
            <a:srcRect/>
            <a:stretch>
              <a:fillRect/>
            </a:stretch>
          </p:blipFill>
          <p:spPr bwMode="auto">
            <a:xfrm>
              <a:off x="2877344" y="3011073"/>
              <a:ext cx="1132703" cy="926757"/>
            </a:xfrm>
            <a:prstGeom prst="rect">
              <a:avLst/>
            </a:prstGeom>
            <a:noFill/>
            <a:ln w="9525">
              <a:noFill/>
              <a:miter lim="800000"/>
              <a:headEnd/>
              <a:tailEnd/>
            </a:ln>
          </p:spPr>
        </p:pic>
        <p:pic>
          <p:nvPicPr>
            <p:cNvPr id="10" name="Image 9"/>
            <p:cNvPicPr/>
            <p:nvPr/>
          </p:nvPicPr>
          <p:blipFill>
            <a:blip r:embed="rId3" cstate="print"/>
            <a:srcRect/>
            <a:stretch>
              <a:fillRect/>
            </a:stretch>
          </p:blipFill>
          <p:spPr bwMode="auto">
            <a:xfrm>
              <a:off x="4254608" y="3023946"/>
              <a:ext cx="1587500" cy="774700"/>
            </a:xfrm>
            <a:prstGeom prst="rect">
              <a:avLst/>
            </a:prstGeom>
            <a:noFill/>
            <a:ln w="9525">
              <a:noFill/>
              <a:miter lim="800000"/>
              <a:headEnd/>
              <a:tailEnd/>
            </a:ln>
          </p:spPr>
        </p:pic>
        <p:pic>
          <p:nvPicPr>
            <p:cNvPr id="11" name="Image 10" descr="K:\Organisation interne ORM\Illustrations\Logos et images\Logo Etat\Nouveaux logos Préfet\Logo Prefet.jpg"/>
            <p:cNvPicPr/>
            <p:nvPr/>
          </p:nvPicPr>
          <p:blipFill>
            <a:blip r:embed="rId4" cstate="print"/>
            <a:srcRect/>
            <a:stretch>
              <a:fillRect/>
            </a:stretch>
          </p:blipFill>
          <p:spPr bwMode="auto">
            <a:xfrm>
              <a:off x="6008688" y="2908101"/>
              <a:ext cx="1019968" cy="1041797"/>
            </a:xfrm>
            <a:prstGeom prst="rect">
              <a:avLst/>
            </a:prstGeom>
            <a:noFill/>
            <a:ln w="9525">
              <a:noFill/>
              <a:miter lim="800000"/>
              <a:headEnd/>
              <a:tailEnd/>
            </a:ln>
          </p:spPr>
        </p:pic>
      </p:grpSp>
      <p:sp>
        <p:nvSpPr>
          <p:cNvPr id="12" name="Espace réservé du pied de page 4"/>
          <p:cNvSpPr txBox="1">
            <a:spLocks/>
          </p:cNvSpPr>
          <p:nvPr userDrawn="1"/>
        </p:nvSpPr>
        <p:spPr>
          <a:xfrm>
            <a:off x="3124200" y="6309320"/>
            <a:ext cx="2895600" cy="412155"/>
          </a:xfrm>
          <a:prstGeom prst="rect">
            <a:avLst/>
          </a:prstGeom>
        </p:spPr>
        <p:txBody>
          <a:bodyPr vert="horz" lIns="91440" tIns="45720" rIns="91440" bIns="45720" rtlCol="0" anchor="ctr"/>
          <a:lstStyle>
            <a:lvl1pPr algn="l">
              <a:defRPr sz="800"/>
            </a:lvl1pPr>
          </a:lstStyle>
          <a:p>
            <a:pPr marL="0" marR="0" lvl="0" indent="0" algn="l" defTabSz="914400" rtl="0" eaLnBrk="0" fontAlgn="base" latinLnBrk="0" hangingPunct="0">
              <a:lnSpc>
                <a:spcPct val="100000"/>
              </a:lnSpc>
              <a:spcBef>
                <a:spcPts val="0"/>
              </a:spcBef>
              <a:spcAft>
                <a:spcPct val="0"/>
              </a:spcAft>
              <a:buClr>
                <a:srgbClr val="FF9900"/>
              </a:buClr>
              <a:buSzTx/>
              <a:buFontTx/>
              <a:buNone/>
              <a:tabLst/>
              <a:defRPr/>
            </a:pPr>
            <a:r>
              <a:rPr kumimoji="0" lang="fr-FR" sz="800" b="0" i="0" u="none" strike="noStrike" kern="1200" cap="none" spc="0" normalizeH="0" baseline="0" noProof="0" smtClean="0">
                <a:ln>
                  <a:noFill/>
                </a:ln>
                <a:solidFill>
                  <a:srgbClr val="000000"/>
                </a:solidFill>
                <a:effectLst/>
                <a:uLnTx/>
                <a:uFillTx/>
                <a:latin typeface="Calibri"/>
                <a:ea typeface="+mn-ea"/>
                <a:cs typeface="+mn-cs"/>
              </a:rPr>
              <a:t>« </a:t>
            </a:r>
            <a:r>
              <a:rPr kumimoji="0" lang="fr-FR" sz="800" b="0" i="1" u="none" strike="noStrike" kern="1200" cap="none" spc="0" normalizeH="0" baseline="0" noProof="0" smtClean="0">
                <a:ln>
                  <a:noFill/>
                </a:ln>
                <a:solidFill>
                  <a:srgbClr val="000000"/>
                </a:solidFill>
                <a:effectLst/>
                <a:uLnTx/>
                <a:uFillTx/>
                <a:latin typeface="Calibri"/>
                <a:ea typeface="+mn-ea"/>
                <a:cs typeface="+mn-cs"/>
              </a:rPr>
              <a:t>L’élaboration de l’outil régional d’observation sur la relation formation-emploi </a:t>
            </a:r>
            <a:r>
              <a:rPr kumimoji="0" lang="fr-FR" sz="800" b="0" i="0" u="none" strike="noStrike" kern="1200" cap="none" spc="0" normalizeH="0" baseline="0" noProof="0" smtClean="0">
                <a:ln>
                  <a:noFill/>
                </a:ln>
                <a:solidFill>
                  <a:srgbClr val="000000"/>
                </a:solidFill>
                <a:effectLst/>
                <a:uLnTx/>
                <a:uFillTx/>
                <a:latin typeface="Calibri"/>
                <a:ea typeface="+mn-ea"/>
                <a:cs typeface="+mn-cs"/>
              </a:rPr>
              <a:t>est cofinancé par l’Union européenne dans le cadre du Fonds Social Européen.»</a:t>
            </a:r>
          </a:p>
          <a:p>
            <a:pPr marL="0" marR="0" lvl="0" indent="0" algn="l" defTabSz="914400" rtl="0" eaLnBrk="0" fontAlgn="base" latinLnBrk="0" hangingPunct="0">
              <a:lnSpc>
                <a:spcPct val="100000"/>
              </a:lnSpc>
              <a:spcBef>
                <a:spcPct val="20000"/>
              </a:spcBef>
              <a:spcAft>
                <a:spcPct val="0"/>
              </a:spcAft>
              <a:buClr>
                <a:srgbClr val="FF9900"/>
              </a:buClr>
              <a:buSzTx/>
              <a:buFontTx/>
              <a:buChar char="•"/>
              <a:tabLst/>
              <a:defRPr/>
            </a:pPr>
            <a:endParaRPr kumimoji="0" lang="fr-FR" sz="800" b="0" i="0" u="none" strike="noStrike" kern="1200" cap="none" spc="0" normalizeH="0" baseline="0" noProof="0" dirty="0">
              <a:ln>
                <a:noFill/>
              </a:ln>
              <a:solidFill>
                <a:schemeClr val="tx1">
                  <a:tint val="75000"/>
                </a:schemeClr>
              </a:solidFill>
              <a:effectLst/>
              <a:uLnTx/>
              <a:uFillTx/>
              <a:latin typeface="Arial" charset="0"/>
              <a:ea typeface="+mn-ea"/>
              <a:cs typeface="+mn-cs"/>
            </a:endParaRPr>
          </a:p>
        </p:txBody>
      </p:sp>
      <p:pic>
        <p:nvPicPr>
          <p:cNvPr id="13" name="Picture 11" descr="logo orm2"/>
          <p:cNvPicPr>
            <a:picLocks noChangeAspect="1" noChangeArrowheads="1"/>
          </p:cNvPicPr>
          <p:nvPr userDrawn="1"/>
        </p:nvPicPr>
        <p:blipFill>
          <a:blip r:embed="rId5" cstate="print"/>
          <a:srcRect/>
          <a:stretch>
            <a:fillRect/>
          </a:stretch>
        </p:blipFill>
        <p:spPr bwMode="auto">
          <a:xfrm>
            <a:off x="8532440" y="6237312"/>
            <a:ext cx="437138" cy="620688"/>
          </a:xfrm>
          <a:prstGeom prst="rect">
            <a:avLst/>
          </a:prstGeom>
          <a:noFill/>
          <a:ln w="9525">
            <a:noFill/>
            <a:miter lim="800000"/>
            <a:headEnd/>
            <a:tailEnd/>
          </a:ln>
        </p:spPr>
      </p:pic>
    </p:spTree>
    <p:extLst>
      <p:ext uri="{BB962C8B-B14F-4D97-AF65-F5344CB8AC3E}">
        <p14:creationId xmlns:p14="http://schemas.microsoft.com/office/powerpoint/2010/main" val="4063811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821FD184-33A9-4A35-9335-C338BD2D489A}" type="datetime1">
              <a:rPr lang="fr-FR" smtClean="0"/>
              <a:pPr/>
              <a:t>25/05/2016</a:t>
            </a:fld>
            <a:endParaRPr lang="fr-FR"/>
          </a:p>
        </p:txBody>
      </p:sp>
      <p:sp>
        <p:nvSpPr>
          <p:cNvPr id="5" name="Espace réservé du pied de page 4"/>
          <p:cNvSpPr>
            <a:spLocks noGrp="1"/>
          </p:cNvSpPr>
          <p:nvPr>
            <p:ph type="ftr" sz="quarter" idx="11"/>
          </p:nvPr>
        </p:nvSpPr>
        <p:spPr/>
        <p:txBody>
          <a:bodyPr/>
          <a:lstStyle/>
          <a:p>
            <a:r>
              <a:rPr lang="fr-FR" smtClean="0"/>
              <a:t>Document de travail provisoire</a:t>
            </a:r>
            <a:endParaRPr lang="fr-FR"/>
          </a:p>
        </p:txBody>
      </p:sp>
      <p:sp>
        <p:nvSpPr>
          <p:cNvPr id="6" name="Espace réservé du numéro de diapositive 5"/>
          <p:cNvSpPr>
            <a:spLocks noGrp="1"/>
          </p:cNvSpPr>
          <p:nvPr>
            <p:ph type="sldNum" sz="quarter" idx="12"/>
          </p:nvPr>
        </p:nvSpPr>
        <p:spPr/>
        <p:txBody>
          <a:bodyPr/>
          <a:lstStyle/>
          <a:p>
            <a:r>
              <a:rPr lang="fr-FR" smtClean="0"/>
              <a:t>Page </a:t>
            </a:r>
            <a:fld id="{6CD017B4-0D5C-4DF0-A2B0-3B4CD981244F}" type="slidenum">
              <a:rPr lang="fr-FR" smtClean="0"/>
              <a:pPr/>
              <a:t>‹N°›</a:t>
            </a:fld>
            <a:endParaRPr lang="fr-FR"/>
          </a:p>
        </p:txBody>
      </p:sp>
    </p:spTree>
    <p:extLst>
      <p:ext uri="{BB962C8B-B14F-4D97-AF65-F5344CB8AC3E}">
        <p14:creationId xmlns:p14="http://schemas.microsoft.com/office/powerpoint/2010/main" val="3601616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F611088-1C46-4CE4-8B3F-701FD335D950}" type="datetime1">
              <a:rPr lang="fr-FR" smtClean="0"/>
              <a:pPr/>
              <a:t>25/05/2016</a:t>
            </a:fld>
            <a:endParaRPr lang="fr-FR"/>
          </a:p>
        </p:txBody>
      </p:sp>
      <p:sp>
        <p:nvSpPr>
          <p:cNvPr id="6" name="Espace réservé du pied de page 5"/>
          <p:cNvSpPr>
            <a:spLocks noGrp="1"/>
          </p:cNvSpPr>
          <p:nvPr>
            <p:ph type="ftr" sz="quarter" idx="11"/>
          </p:nvPr>
        </p:nvSpPr>
        <p:spPr/>
        <p:txBody>
          <a:bodyPr/>
          <a:lstStyle/>
          <a:p>
            <a:r>
              <a:rPr lang="fr-FR" smtClean="0"/>
              <a:t>Document de travail provisoire</a:t>
            </a:r>
            <a:endParaRPr lang="fr-FR"/>
          </a:p>
        </p:txBody>
      </p:sp>
      <p:sp>
        <p:nvSpPr>
          <p:cNvPr id="7" name="Espace réservé du numéro de diapositive 6"/>
          <p:cNvSpPr>
            <a:spLocks noGrp="1"/>
          </p:cNvSpPr>
          <p:nvPr>
            <p:ph type="sldNum" sz="quarter" idx="12"/>
          </p:nvPr>
        </p:nvSpPr>
        <p:spPr/>
        <p:txBody>
          <a:bodyPr/>
          <a:lstStyle/>
          <a:p>
            <a:r>
              <a:rPr lang="fr-FR" smtClean="0"/>
              <a:t>Page </a:t>
            </a:r>
            <a:fld id="{5DA13F18-93F3-48E2-9DB5-DEC86A896048}" type="slidenum">
              <a:rPr lang="fr-FR" smtClean="0"/>
              <a:pPr/>
              <a:t>‹N°›</a:t>
            </a:fld>
            <a:endParaRPr lang="fr-FR"/>
          </a:p>
        </p:txBody>
      </p:sp>
    </p:spTree>
    <p:extLst>
      <p:ext uri="{BB962C8B-B14F-4D97-AF65-F5344CB8AC3E}">
        <p14:creationId xmlns:p14="http://schemas.microsoft.com/office/powerpoint/2010/main" val="3607919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6E32996-F8D1-4B54-89C0-C99DEA6C56A6}" type="datetime1">
              <a:rPr lang="fr-FR" smtClean="0"/>
              <a:pPr/>
              <a:t>25/05/2016</a:t>
            </a:fld>
            <a:endParaRPr lang="fr-FR"/>
          </a:p>
        </p:txBody>
      </p:sp>
      <p:sp>
        <p:nvSpPr>
          <p:cNvPr id="8" name="Espace réservé du pied de page 7"/>
          <p:cNvSpPr>
            <a:spLocks noGrp="1"/>
          </p:cNvSpPr>
          <p:nvPr>
            <p:ph type="ftr" sz="quarter" idx="11"/>
          </p:nvPr>
        </p:nvSpPr>
        <p:spPr/>
        <p:txBody>
          <a:bodyPr/>
          <a:lstStyle/>
          <a:p>
            <a:r>
              <a:rPr lang="fr-FR" smtClean="0"/>
              <a:t>Document de travail provisoire</a:t>
            </a:r>
            <a:endParaRPr lang="fr-FR"/>
          </a:p>
        </p:txBody>
      </p:sp>
      <p:sp>
        <p:nvSpPr>
          <p:cNvPr id="9" name="Espace réservé du numéro de diapositive 8"/>
          <p:cNvSpPr>
            <a:spLocks noGrp="1"/>
          </p:cNvSpPr>
          <p:nvPr>
            <p:ph type="sldNum" sz="quarter" idx="12"/>
          </p:nvPr>
        </p:nvSpPr>
        <p:spPr/>
        <p:txBody>
          <a:bodyPr/>
          <a:lstStyle/>
          <a:p>
            <a:r>
              <a:rPr lang="fr-FR" smtClean="0"/>
              <a:t>Page </a:t>
            </a:r>
            <a:fld id="{2E606F92-5750-4A27-A3AE-4752FEA0F33E}" type="slidenum">
              <a:rPr lang="fr-FR" smtClean="0"/>
              <a:pPr/>
              <a:t>‹N°›</a:t>
            </a:fld>
            <a:endParaRPr lang="fr-FR"/>
          </a:p>
        </p:txBody>
      </p:sp>
    </p:spTree>
    <p:extLst>
      <p:ext uri="{BB962C8B-B14F-4D97-AF65-F5344CB8AC3E}">
        <p14:creationId xmlns:p14="http://schemas.microsoft.com/office/powerpoint/2010/main" val="650963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6EE3E042-B313-4772-BDF1-4EC4FA352F8D}" type="datetime1">
              <a:rPr lang="fr-FR" smtClean="0"/>
              <a:pPr/>
              <a:t>25/05/2016</a:t>
            </a:fld>
            <a:endParaRPr lang="fr-FR"/>
          </a:p>
        </p:txBody>
      </p:sp>
      <p:sp>
        <p:nvSpPr>
          <p:cNvPr id="4" name="Espace réservé du pied de page 3"/>
          <p:cNvSpPr>
            <a:spLocks noGrp="1"/>
          </p:cNvSpPr>
          <p:nvPr>
            <p:ph type="ftr" sz="quarter" idx="11"/>
          </p:nvPr>
        </p:nvSpPr>
        <p:spPr/>
        <p:txBody>
          <a:bodyPr/>
          <a:lstStyle/>
          <a:p>
            <a:r>
              <a:rPr lang="fr-FR" smtClean="0"/>
              <a:t>Document de travail provisoire</a:t>
            </a:r>
            <a:endParaRPr lang="fr-FR"/>
          </a:p>
        </p:txBody>
      </p:sp>
      <p:sp>
        <p:nvSpPr>
          <p:cNvPr id="5" name="Espace réservé du numéro de diapositive 4"/>
          <p:cNvSpPr>
            <a:spLocks noGrp="1"/>
          </p:cNvSpPr>
          <p:nvPr>
            <p:ph type="sldNum" sz="quarter" idx="12"/>
          </p:nvPr>
        </p:nvSpPr>
        <p:spPr/>
        <p:txBody>
          <a:bodyPr/>
          <a:lstStyle/>
          <a:p>
            <a:r>
              <a:rPr lang="fr-FR" smtClean="0"/>
              <a:t>Page </a:t>
            </a:r>
            <a:fld id="{D4351CF3-E3B8-4FB7-A3A4-5AAC7AB453EC}" type="slidenum">
              <a:rPr lang="fr-FR" smtClean="0"/>
              <a:pPr/>
              <a:t>‹N°›</a:t>
            </a:fld>
            <a:endParaRPr lang="fr-FR"/>
          </a:p>
        </p:txBody>
      </p:sp>
    </p:spTree>
    <p:extLst>
      <p:ext uri="{BB962C8B-B14F-4D97-AF65-F5344CB8AC3E}">
        <p14:creationId xmlns:p14="http://schemas.microsoft.com/office/powerpoint/2010/main" val="343553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509B426-C6F2-48EE-B54E-9F24B82F6845}" type="datetime1">
              <a:rPr lang="fr-FR" smtClean="0"/>
              <a:pPr/>
              <a:t>25/05/2016</a:t>
            </a:fld>
            <a:endParaRPr lang="fr-FR"/>
          </a:p>
        </p:txBody>
      </p:sp>
      <p:sp>
        <p:nvSpPr>
          <p:cNvPr id="3" name="Espace réservé du pied de page 2"/>
          <p:cNvSpPr>
            <a:spLocks noGrp="1"/>
          </p:cNvSpPr>
          <p:nvPr>
            <p:ph type="ftr" sz="quarter" idx="11"/>
          </p:nvPr>
        </p:nvSpPr>
        <p:spPr/>
        <p:txBody>
          <a:bodyPr/>
          <a:lstStyle/>
          <a:p>
            <a:r>
              <a:rPr lang="fr-FR" smtClean="0"/>
              <a:t>Document de travail provisoire</a:t>
            </a:r>
            <a:endParaRPr lang="fr-FR"/>
          </a:p>
        </p:txBody>
      </p:sp>
      <p:sp>
        <p:nvSpPr>
          <p:cNvPr id="4" name="Espace réservé du numéro de diapositive 3"/>
          <p:cNvSpPr>
            <a:spLocks noGrp="1"/>
          </p:cNvSpPr>
          <p:nvPr>
            <p:ph type="sldNum" sz="quarter" idx="12"/>
          </p:nvPr>
        </p:nvSpPr>
        <p:spPr/>
        <p:txBody>
          <a:bodyPr/>
          <a:lstStyle/>
          <a:p>
            <a:r>
              <a:rPr lang="fr-FR" smtClean="0"/>
              <a:t>Page </a:t>
            </a:r>
            <a:fld id="{4DB1A583-758D-4F20-BD01-FB92202FDEE6}" type="slidenum">
              <a:rPr lang="fr-FR" smtClean="0"/>
              <a:pPr/>
              <a:t>‹N°›</a:t>
            </a:fld>
            <a:endParaRPr lang="fr-FR"/>
          </a:p>
        </p:txBody>
      </p:sp>
    </p:spTree>
    <p:extLst>
      <p:ext uri="{BB962C8B-B14F-4D97-AF65-F5344CB8AC3E}">
        <p14:creationId xmlns:p14="http://schemas.microsoft.com/office/powerpoint/2010/main" val="496161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C776503-E602-444C-AE88-7D235453F1DD}" type="datetime1">
              <a:rPr lang="fr-FR" smtClean="0"/>
              <a:pPr/>
              <a:t>25/05/2016</a:t>
            </a:fld>
            <a:endParaRPr lang="fr-FR"/>
          </a:p>
        </p:txBody>
      </p:sp>
      <p:sp>
        <p:nvSpPr>
          <p:cNvPr id="6" name="Espace réservé du pied de page 5"/>
          <p:cNvSpPr>
            <a:spLocks noGrp="1"/>
          </p:cNvSpPr>
          <p:nvPr>
            <p:ph type="ftr" sz="quarter" idx="11"/>
          </p:nvPr>
        </p:nvSpPr>
        <p:spPr/>
        <p:txBody>
          <a:bodyPr/>
          <a:lstStyle/>
          <a:p>
            <a:r>
              <a:rPr lang="fr-FR" smtClean="0"/>
              <a:t>Document de travail provisoire</a:t>
            </a:r>
            <a:endParaRPr lang="fr-FR"/>
          </a:p>
        </p:txBody>
      </p:sp>
      <p:sp>
        <p:nvSpPr>
          <p:cNvPr id="7" name="Espace réservé du numéro de diapositive 6"/>
          <p:cNvSpPr>
            <a:spLocks noGrp="1"/>
          </p:cNvSpPr>
          <p:nvPr>
            <p:ph type="sldNum" sz="quarter" idx="12"/>
          </p:nvPr>
        </p:nvSpPr>
        <p:spPr/>
        <p:txBody>
          <a:bodyPr/>
          <a:lstStyle/>
          <a:p>
            <a:r>
              <a:rPr lang="fr-FR" smtClean="0"/>
              <a:t>Page </a:t>
            </a:r>
            <a:fld id="{3E76DDD6-1B85-46C8-B03F-E276FBCABE0E}" type="slidenum">
              <a:rPr lang="fr-FR" smtClean="0"/>
              <a:pPr/>
              <a:t>‹N°›</a:t>
            </a:fld>
            <a:endParaRPr lang="fr-FR"/>
          </a:p>
        </p:txBody>
      </p:sp>
    </p:spTree>
    <p:extLst>
      <p:ext uri="{BB962C8B-B14F-4D97-AF65-F5344CB8AC3E}">
        <p14:creationId xmlns:p14="http://schemas.microsoft.com/office/powerpoint/2010/main" val="3882816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ED2361B-27D5-487C-995B-F78324437D09}" type="datetime1">
              <a:rPr lang="fr-FR" smtClean="0"/>
              <a:pPr/>
              <a:t>25/05/2016</a:t>
            </a:fld>
            <a:endParaRPr lang="fr-FR"/>
          </a:p>
        </p:txBody>
      </p:sp>
      <p:sp>
        <p:nvSpPr>
          <p:cNvPr id="6" name="Espace réservé du pied de page 5"/>
          <p:cNvSpPr>
            <a:spLocks noGrp="1"/>
          </p:cNvSpPr>
          <p:nvPr>
            <p:ph type="ftr" sz="quarter" idx="11"/>
          </p:nvPr>
        </p:nvSpPr>
        <p:spPr/>
        <p:txBody>
          <a:bodyPr/>
          <a:lstStyle/>
          <a:p>
            <a:r>
              <a:rPr lang="fr-FR" smtClean="0"/>
              <a:t>Document de travail provisoire</a:t>
            </a:r>
            <a:endParaRPr lang="fr-FR"/>
          </a:p>
        </p:txBody>
      </p:sp>
      <p:sp>
        <p:nvSpPr>
          <p:cNvPr id="7" name="Espace réservé du numéro de diapositive 6"/>
          <p:cNvSpPr>
            <a:spLocks noGrp="1"/>
          </p:cNvSpPr>
          <p:nvPr>
            <p:ph type="sldNum" sz="quarter" idx="12"/>
          </p:nvPr>
        </p:nvSpPr>
        <p:spPr/>
        <p:txBody>
          <a:bodyPr/>
          <a:lstStyle/>
          <a:p>
            <a:r>
              <a:rPr lang="fr-FR" smtClean="0"/>
              <a:t>Page </a:t>
            </a:r>
            <a:fld id="{4C97316A-8F08-4F43-ADAE-59EC97E75F0B}" type="slidenum">
              <a:rPr lang="fr-FR" smtClean="0"/>
              <a:pPr/>
              <a:t>‹N°›</a:t>
            </a:fld>
            <a:endParaRPr lang="fr-FR"/>
          </a:p>
        </p:txBody>
      </p:sp>
    </p:spTree>
    <p:extLst>
      <p:ext uri="{BB962C8B-B14F-4D97-AF65-F5344CB8AC3E}">
        <p14:creationId xmlns:p14="http://schemas.microsoft.com/office/powerpoint/2010/main" val="3199148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F5810A-B70E-4580-93A6-AFB86B65824C}" type="datetime1">
              <a:rPr lang="fr-FR" smtClean="0"/>
              <a:pPr/>
              <a:t>25/05/2016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Document de travail provisoire</a:t>
            </a:r>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fr-FR" smtClean="0"/>
              <a:t>Page </a:t>
            </a:r>
            <a:fld id="{1529046C-7393-4D3E-8CF2-C2FACC0ACE3E}" type="slidenum">
              <a:rPr lang="fr-FR" smtClean="0"/>
              <a:pPr/>
              <a:t>‹N°›</a:t>
            </a:fld>
            <a:endParaRPr lang="fr-FR" dirty="0"/>
          </a:p>
        </p:txBody>
      </p:sp>
    </p:spTree>
    <p:extLst>
      <p:ext uri="{BB962C8B-B14F-4D97-AF65-F5344CB8AC3E}">
        <p14:creationId xmlns:p14="http://schemas.microsoft.com/office/powerpoint/2010/main" val="216156375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5.jpeg"/><Relationship Id="rId7"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jpeg"/><Relationship Id="rId5" Type="http://schemas.openxmlformats.org/officeDocument/2006/relationships/image" Target="../media/image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 8" descr="ORM_visuel2012web.jpg"/>
          <p:cNvPicPr>
            <a:picLocks noChangeAspect="1"/>
          </p:cNvPicPr>
          <p:nvPr/>
        </p:nvPicPr>
        <p:blipFill>
          <a:blip r:embed="rId3" cstate="print">
            <a:lum bright="50000" contrast="-56000"/>
          </a:blip>
          <a:srcRect/>
          <a:stretch>
            <a:fillRect/>
          </a:stretch>
        </p:blipFill>
        <p:spPr bwMode="auto">
          <a:xfrm>
            <a:off x="0" y="1"/>
            <a:ext cx="9144000" cy="4714884"/>
          </a:xfrm>
          <a:prstGeom prst="rect">
            <a:avLst/>
          </a:prstGeom>
          <a:noFill/>
          <a:ln w="9525">
            <a:noFill/>
            <a:miter lim="800000"/>
            <a:headEnd/>
            <a:tailEnd/>
          </a:ln>
        </p:spPr>
      </p:pic>
      <p:sp>
        <p:nvSpPr>
          <p:cNvPr id="2051" name="Text Box 7"/>
          <p:cNvSpPr txBox="1">
            <a:spLocks noChangeArrowheads="1"/>
          </p:cNvSpPr>
          <p:nvPr/>
        </p:nvSpPr>
        <p:spPr bwMode="auto">
          <a:xfrm>
            <a:off x="0" y="6491288"/>
            <a:ext cx="9144000" cy="336550"/>
          </a:xfrm>
          <a:prstGeom prst="rect">
            <a:avLst/>
          </a:prstGeom>
          <a:noFill/>
          <a:ln w="9525">
            <a:noFill/>
            <a:miter lim="800000"/>
            <a:headEnd/>
            <a:tailEnd/>
          </a:ln>
        </p:spPr>
        <p:txBody>
          <a:bodyPr>
            <a:spAutoFit/>
          </a:bodyPr>
          <a:lstStyle/>
          <a:p>
            <a:pPr algn="ctr">
              <a:spcBef>
                <a:spcPct val="50000"/>
              </a:spcBef>
              <a:buNone/>
            </a:pPr>
            <a:r>
              <a:rPr lang="fr-FR" sz="1600" dirty="0">
                <a:solidFill>
                  <a:srgbClr val="0033CC"/>
                </a:solidFill>
                <a:latin typeface="Arial" charset="0"/>
              </a:rPr>
              <a:t>Observatoire régional des métiers Provence – Alpes – Côte d’Azur </a:t>
            </a:r>
          </a:p>
        </p:txBody>
      </p:sp>
      <p:pic>
        <p:nvPicPr>
          <p:cNvPr id="2054" name="Picture 12" descr="Det_outils1"/>
          <p:cNvPicPr>
            <a:picLocks noChangeAspect="1" noChangeArrowheads="1"/>
          </p:cNvPicPr>
          <p:nvPr/>
        </p:nvPicPr>
        <p:blipFill>
          <a:blip r:embed="rId4" cstate="print">
            <a:lum contrast="-12000"/>
            <a:grayscl/>
          </a:blip>
          <a:srcRect/>
          <a:stretch>
            <a:fillRect/>
          </a:stretch>
        </p:blipFill>
        <p:spPr bwMode="auto">
          <a:xfrm>
            <a:off x="7496908" y="4221163"/>
            <a:ext cx="1647092" cy="952500"/>
          </a:xfrm>
          <a:prstGeom prst="rect">
            <a:avLst/>
          </a:prstGeom>
          <a:noFill/>
          <a:ln w="9525">
            <a:noFill/>
            <a:miter lim="800000"/>
            <a:headEnd/>
            <a:tailEnd/>
          </a:ln>
        </p:spPr>
      </p:pic>
      <p:sp>
        <p:nvSpPr>
          <p:cNvPr id="2055" name="Text Box 7"/>
          <p:cNvSpPr txBox="1">
            <a:spLocks noChangeArrowheads="1"/>
          </p:cNvSpPr>
          <p:nvPr/>
        </p:nvSpPr>
        <p:spPr bwMode="auto">
          <a:xfrm>
            <a:off x="6444208" y="5157192"/>
            <a:ext cx="2448272" cy="630942"/>
          </a:xfrm>
          <a:prstGeom prst="rect">
            <a:avLst/>
          </a:prstGeom>
          <a:noFill/>
          <a:ln w="9525">
            <a:noFill/>
            <a:miter lim="800000"/>
            <a:headEnd/>
            <a:tailEnd/>
          </a:ln>
        </p:spPr>
        <p:txBody>
          <a:bodyPr wrap="square">
            <a:spAutoFit/>
          </a:bodyPr>
          <a:lstStyle/>
          <a:p>
            <a:pPr algn="ctr">
              <a:spcBef>
                <a:spcPct val="50000"/>
              </a:spcBef>
              <a:buNone/>
            </a:pPr>
            <a:r>
              <a:rPr lang="fr-FR" sz="1400" b="1" dirty="0" smtClean="0">
                <a:solidFill>
                  <a:srgbClr val="0033CC"/>
                </a:solidFill>
                <a:latin typeface="Arial" charset="0"/>
              </a:rPr>
              <a:t>Comité de suivi </a:t>
            </a:r>
            <a:r>
              <a:rPr lang="fr-FR" sz="1400" b="1" dirty="0" err="1" smtClean="0">
                <a:solidFill>
                  <a:srgbClr val="0033CC"/>
                </a:solidFill>
                <a:latin typeface="Arial" charset="0"/>
              </a:rPr>
              <a:t>interfonds</a:t>
            </a:r>
            <a:endParaRPr lang="fr-FR" sz="1400" b="1" dirty="0" smtClean="0">
              <a:solidFill>
                <a:srgbClr val="0033CC"/>
              </a:solidFill>
              <a:latin typeface="Arial" charset="0"/>
            </a:endParaRPr>
          </a:p>
          <a:p>
            <a:pPr algn="ctr">
              <a:spcBef>
                <a:spcPct val="50000"/>
              </a:spcBef>
              <a:buNone/>
            </a:pPr>
            <a:r>
              <a:rPr lang="fr-FR" sz="1400" b="1" dirty="0" smtClean="0">
                <a:solidFill>
                  <a:srgbClr val="0033CC"/>
                </a:solidFill>
                <a:latin typeface="Arial" charset="0"/>
              </a:rPr>
              <a:t>27 mai </a:t>
            </a:r>
            <a:r>
              <a:rPr lang="fr-FR" sz="1400" b="1" dirty="0" smtClean="0">
                <a:solidFill>
                  <a:srgbClr val="0033CC"/>
                </a:solidFill>
                <a:latin typeface="Arial" charset="0"/>
              </a:rPr>
              <a:t>2016</a:t>
            </a:r>
            <a:endParaRPr lang="fr-FR" sz="1400" b="1" dirty="0">
              <a:solidFill>
                <a:srgbClr val="0033CC"/>
              </a:solidFill>
              <a:latin typeface="Arial" charset="0"/>
            </a:endParaRPr>
          </a:p>
        </p:txBody>
      </p:sp>
      <p:sp>
        <p:nvSpPr>
          <p:cNvPr id="2056" name="Text Box 6"/>
          <p:cNvSpPr txBox="1">
            <a:spLocks noChangeArrowheads="1"/>
          </p:cNvSpPr>
          <p:nvPr/>
        </p:nvSpPr>
        <p:spPr bwMode="auto">
          <a:xfrm>
            <a:off x="0" y="3753034"/>
            <a:ext cx="7562850" cy="984885"/>
          </a:xfrm>
          <a:prstGeom prst="rect">
            <a:avLst/>
          </a:prstGeom>
          <a:noFill/>
          <a:ln w="9525">
            <a:noFill/>
            <a:miter lim="800000"/>
            <a:headEnd/>
            <a:tailEnd/>
          </a:ln>
        </p:spPr>
        <p:txBody>
          <a:bodyPr>
            <a:spAutoFit/>
          </a:bodyPr>
          <a:lstStyle/>
          <a:p>
            <a:pPr algn="l">
              <a:buNone/>
            </a:pPr>
            <a:r>
              <a:rPr lang="fr-FR" sz="2800" b="1" dirty="0" smtClean="0">
                <a:solidFill>
                  <a:srgbClr val="0033CC"/>
                </a:solidFill>
                <a:latin typeface="Arial" charset="0"/>
              </a:rPr>
              <a:t>OUTIL RÉGIONAL D’OBSERVATION DE LA RELATION FORMATION-EMPLOI</a:t>
            </a:r>
          </a:p>
        </p:txBody>
      </p:sp>
      <p:pic>
        <p:nvPicPr>
          <p:cNvPr id="9" name="Picture 11" descr="logo orm2"/>
          <p:cNvPicPr>
            <a:picLocks noChangeAspect="1" noChangeArrowheads="1"/>
          </p:cNvPicPr>
          <p:nvPr/>
        </p:nvPicPr>
        <p:blipFill>
          <a:blip r:embed="rId5" cstate="print"/>
          <a:srcRect/>
          <a:stretch>
            <a:fillRect/>
          </a:stretch>
        </p:blipFill>
        <p:spPr bwMode="auto">
          <a:xfrm>
            <a:off x="8028384" y="5733256"/>
            <a:ext cx="571500" cy="964546"/>
          </a:xfrm>
          <a:prstGeom prst="rect">
            <a:avLst/>
          </a:prstGeom>
          <a:noFill/>
          <a:ln w="9525">
            <a:noFill/>
            <a:miter lim="800000"/>
            <a:headEnd/>
            <a:tailEnd/>
          </a:ln>
        </p:spPr>
      </p:pic>
      <p:grpSp>
        <p:nvGrpSpPr>
          <p:cNvPr id="2" name="Groupe 16"/>
          <p:cNvGrpSpPr/>
          <p:nvPr/>
        </p:nvGrpSpPr>
        <p:grpSpPr>
          <a:xfrm>
            <a:off x="2593717" y="4786322"/>
            <a:ext cx="3824681" cy="928694"/>
            <a:chOff x="2877344" y="2908101"/>
            <a:chExt cx="4151312" cy="1041797"/>
          </a:xfrm>
        </p:grpSpPr>
        <p:pic>
          <p:nvPicPr>
            <p:cNvPr id="14" name="Image 13" descr="K:\projets en cours\POLEF\DOC FSE\Logo-FSE-coul.jpg"/>
            <p:cNvPicPr/>
            <p:nvPr/>
          </p:nvPicPr>
          <p:blipFill>
            <a:blip r:embed="rId6" cstate="print"/>
            <a:srcRect/>
            <a:stretch>
              <a:fillRect/>
            </a:stretch>
          </p:blipFill>
          <p:spPr bwMode="auto">
            <a:xfrm>
              <a:off x="2877344" y="3011073"/>
              <a:ext cx="1132703" cy="926757"/>
            </a:xfrm>
            <a:prstGeom prst="rect">
              <a:avLst/>
            </a:prstGeom>
            <a:noFill/>
            <a:ln w="9525">
              <a:noFill/>
              <a:miter lim="800000"/>
              <a:headEnd/>
              <a:tailEnd/>
            </a:ln>
          </p:spPr>
        </p:pic>
        <p:pic>
          <p:nvPicPr>
            <p:cNvPr id="15" name="Image 14"/>
            <p:cNvPicPr/>
            <p:nvPr/>
          </p:nvPicPr>
          <p:blipFill>
            <a:blip r:embed="rId7" cstate="print"/>
            <a:srcRect/>
            <a:stretch>
              <a:fillRect/>
            </a:stretch>
          </p:blipFill>
          <p:spPr bwMode="auto">
            <a:xfrm>
              <a:off x="4254608" y="3023946"/>
              <a:ext cx="1587500" cy="774700"/>
            </a:xfrm>
            <a:prstGeom prst="rect">
              <a:avLst/>
            </a:prstGeom>
            <a:noFill/>
            <a:ln w="9525">
              <a:noFill/>
              <a:miter lim="800000"/>
              <a:headEnd/>
              <a:tailEnd/>
            </a:ln>
          </p:spPr>
        </p:pic>
        <p:pic>
          <p:nvPicPr>
            <p:cNvPr id="16" name="Image 15" descr="K:\Organisation interne ORM\Illustrations\Logos et images\Logo Etat\Nouveaux logos Préfet\Logo Prefet.jpg"/>
            <p:cNvPicPr/>
            <p:nvPr/>
          </p:nvPicPr>
          <p:blipFill>
            <a:blip r:embed="rId8" cstate="print"/>
            <a:srcRect/>
            <a:stretch>
              <a:fillRect/>
            </a:stretch>
          </p:blipFill>
          <p:spPr bwMode="auto">
            <a:xfrm>
              <a:off x="6008688" y="2908101"/>
              <a:ext cx="1019968" cy="1041797"/>
            </a:xfrm>
            <a:prstGeom prst="rect">
              <a:avLst/>
            </a:prstGeom>
            <a:noFill/>
            <a:ln w="9525">
              <a:noFill/>
              <a:miter lim="800000"/>
              <a:headEnd/>
              <a:tailEnd/>
            </a:ln>
          </p:spPr>
        </p:pic>
      </p:grpSp>
      <p:graphicFrame>
        <p:nvGraphicFramePr>
          <p:cNvPr id="18" name="Tableau 17"/>
          <p:cNvGraphicFramePr>
            <a:graphicFrameLocks noGrp="1"/>
          </p:cNvGraphicFramePr>
          <p:nvPr/>
        </p:nvGraphicFramePr>
        <p:xfrm>
          <a:off x="2395889" y="5643579"/>
          <a:ext cx="4232031" cy="942975"/>
        </p:xfrm>
        <a:graphic>
          <a:graphicData uri="http://schemas.openxmlformats.org/drawingml/2006/table">
            <a:tbl>
              <a:tblPr/>
              <a:tblGrid>
                <a:gridCol w="4232031"/>
              </a:tblGrid>
              <a:tr h="942975">
                <a:tc>
                  <a:txBody>
                    <a:bodyPr/>
                    <a:lstStyle/>
                    <a:p>
                      <a:pPr algn="just" fontAlgn="ctr"/>
                      <a:r>
                        <a:rPr lang="fr-FR" sz="800" b="0" i="0" u="none" strike="noStrike" dirty="0" smtClean="0">
                          <a:solidFill>
                            <a:srgbClr val="000000"/>
                          </a:solidFill>
                          <a:latin typeface="Calibri"/>
                        </a:rPr>
                        <a:t>« </a:t>
                      </a:r>
                      <a:r>
                        <a:rPr lang="fr-FR" sz="800" b="0" i="1" u="none" strike="noStrike" dirty="0" smtClean="0">
                          <a:solidFill>
                            <a:srgbClr val="000000"/>
                          </a:solidFill>
                          <a:latin typeface="Calibri"/>
                        </a:rPr>
                        <a:t>L’élaboration de l’outil régional d’observation sur la relation formation-emploi,</a:t>
                      </a:r>
                      <a:r>
                        <a:rPr lang="fr-FR" sz="800" b="0" i="0" u="none" strike="noStrike" dirty="0" smtClean="0">
                          <a:solidFill>
                            <a:srgbClr val="000000"/>
                          </a:solidFill>
                          <a:latin typeface="Calibri"/>
                        </a:rPr>
                        <a:t> dont l’objectif principal est la création d’un outil en ligne permettant d’articuler entre elles toutes les informations dont l’ORM dispose sur les formations suivies par les individus en PACA, les métiers auxquels ces formations devraient théoriquement leur donner accès mais également les métiers qu’ils exercent réellement sur le marché de l’emploi régional,</a:t>
                      </a:r>
                      <a:r>
                        <a:rPr lang="fr-FR" sz="800" b="0" i="0" u="none" strike="noStrike" dirty="0" smtClean="0">
                          <a:solidFill>
                            <a:srgbClr val="000000"/>
                          </a:solidFill>
                          <a:latin typeface="Arial"/>
                        </a:rPr>
                        <a:t> </a:t>
                      </a:r>
                      <a:r>
                        <a:rPr lang="fr-FR" sz="800" b="0" i="0" u="none" strike="noStrike" dirty="0" smtClean="0">
                          <a:solidFill>
                            <a:srgbClr val="000000"/>
                          </a:solidFill>
                          <a:latin typeface="Calibri"/>
                        </a:rPr>
                        <a:t>est cofinancé par l’Union européenne dans le cadre du Fonds Social Européen.»</a:t>
                      </a:r>
                      <a:endParaRPr lang="fr-FR" sz="800" b="0" i="0" u="none" strike="noStrike" dirty="0">
                        <a:solidFill>
                          <a:srgbClr val="000000"/>
                        </a:solidFill>
                        <a:latin typeface="Calibri"/>
                      </a:endParaRPr>
                    </a:p>
                  </a:txBody>
                  <a:tcPr marL="0" marR="0" marT="0" marB="0"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0" y="0"/>
            <a:ext cx="9144000" cy="692150"/>
          </a:xfrm>
          <a:noFill/>
          <a:ln>
            <a:miter lim="800000"/>
            <a:headEnd/>
            <a:tailEnd/>
          </a:ln>
        </p:spPr>
        <p:txBody>
          <a:bodyPr vert="horz" wrap="square" lIns="91440" tIns="45720" rIns="91440" bIns="45720" numCol="1" anchor="t" anchorCtr="0" compatLnSpc="1">
            <a:prstTxWarp prst="textNoShape">
              <a:avLst/>
            </a:prstTxWarp>
            <a:noAutofit/>
          </a:bodyPr>
          <a:lstStyle/>
          <a:p>
            <a:r>
              <a:rPr lang="fr-FR" sz="3000" dirty="0" smtClean="0">
                <a:solidFill>
                  <a:srgbClr val="448DDE"/>
                </a:solidFill>
                <a:latin typeface="Arial" charset="0"/>
                <a:cs typeface="Arial" charset="0"/>
                <a:sym typeface="Wingdings" pitchFamily="2" charset="2"/>
              </a:rPr>
              <a:t>Contexte</a:t>
            </a:r>
            <a:r>
              <a:rPr lang="fr-FR" sz="3200" dirty="0" smtClean="0">
                <a:solidFill>
                  <a:srgbClr val="448DDE"/>
                </a:solidFill>
                <a:latin typeface="Arial" charset="0"/>
                <a:cs typeface="Arial" charset="0"/>
                <a:sym typeface="Wingdings" pitchFamily="2" charset="2"/>
              </a:rPr>
              <a:t/>
            </a:r>
            <a:br>
              <a:rPr lang="fr-FR" sz="3200" dirty="0" smtClean="0">
                <a:solidFill>
                  <a:srgbClr val="448DDE"/>
                </a:solidFill>
                <a:latin typeface="Arial" charset="0"/>
                <a:cs typeface="Arial" charset="0"/>
                <a:sym typeface="Wingdings" pitchFamily="2" charset="2"/>
              </a:rPr>
            </a:br>
            <a:endParaRPr lang="fr-FR" sz="3200" dirty="0" smtClean="0">
              <a:solidFill>
                <a:srgbClr val="448DDE"/>
              </a:solidFill>
              <a:latin typeface="Arial" charset="0"/>
              <a:cs typeface="Arial" charset="0"/>
              <a:sym typeface="Wingdings" pitchFamily="2" charset="2"/>
            </a:endParaRPr>
          </a:p>
        </p:txBody>
      </p:sp>
      <p:sp>
        <p:nvSpPr>
          <p:cNvPr id="6147" name="Rectangle 3"/>
          <p:cNvSpPr>
            <a:spLocks noGrp="1" noChangeArrowheads="1"/>
          </p:cNvSpPr>
          <p:nvPr>
            <p:ph type="body" idx="1"/>
          </p:nvPr>
        </p:nvSpPr>
        <p:spPr bwMode="auto">
          <a:xfrm>
            <a:off x="683568" y="764704"/>
            <a:ext cx="7848872" cy="5400600"/>
          </a:xfrm>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marL="514350" indent="-514350" algn="just">
              <a:lnSpc>
                <a:spcPct val="120000"/>
              </a:lnSpc>
              <a:spcBef>
                <a:spcPts val="0"/>
              </a:spcBef>
              <a:spcAft>
                <a:spcPts val="1200"/>
              </a:spcAft>
              <a:buClr>
                <a:srgbClr val="448DDE"/>
              </a:buClr>
              <a:buFont typeface="Wingdings" pitchFamily="2" charset="2"/>
              <a:buChar char="ü"/>
              <a:defRPr/>
            </a:pPr>
            <a:r>
              <a:rPr lang="fr-FR" sz="2800" dirty="0" smtClean="0">
                <a:solidFill>
                  <a:srgbClr val="0033CC"/>
                </a:solidFill>
                <a:latin typeface="Arial" charset="0"/>
                <a:cs typeface="Arial" charset="0"/>
              </a:rPr>
              <a:t>Réforme de la formation professionnelle de mars 2014 : accès aux données socio-économiques</a:t>
            </a:r>
          </a:p>
          <a:p>
            <a:pPr marL="514350" indent="-514350" algn="just">
              <a:lnSpc>
                <a:spcPct val="120000"/>
              </a:lnSpc>
              <a:spcBef>
                <a:spcPts val="0"/>
              </a:spcBef>
              <a:spcAft>
                <a:spcPts val="1200"/>
              </a:spcAft>
              <a:buClr>
                <a:srgbClr val="448DDE"/>
              </a:buClr>
              <a:buNone/>
              <a:defRPr/>
            </a:pPr>
            <a:endParaRPr lang="fr-FR" sz="1100" dirty="0" smtClean="0">
              <a:solidFill>
                <a:srgbClr val="0033CC"/>
              </a:solidFill>
              <a:latin typeface="Arial" charset="0"/>
              <a:cs typeface="Arial" charset="0"/>
            </a:endParaRPr>
          </a:p>
          <a:p>
            <a:pPr marL="514350" indent="-514350" algn="just">
              <a:lnSpc>
                <a:spcPct val="120000"/>
              </a:lnSpc>
              <a:spcBef>
                <a:spcPts val="0"/>
              </a:spcBef>
              <a:spcAft>
                <a:spcPts val="1200"/>
              </a:spcAft>
              <a:buClr>
                <a:srgbClr val="448DDE"/>
              </a:buClr>
              <a:buFont typeface="Wingdings" pitchFamily="2" charset="2"/>
              <a:buChar char="ü"/>
              <a:defRPr/>
            </a:pPr>
            <a:r>
              <a:rPr lang="fr-FR" sz="2800" spc="-50" dirty="0" smtClean="0">
                <a:solidFill>
                  <a:srgbClr val="0033CC"/>
                </a:solidFill>
                <a:latin typeface="Arial" charset="0"/>
                <a:cs typeface="Arial" charset="0"/>
              </a:rPr>
              <a:t>Dans le cadre du programme FSE/FEDER PACA 2014-2020 : objectif d’ </a:t>
            </a:r>
            <a:r>
              <a:rPr lang="fr-FR" sz="2600" i="1" spc="-50" dirty="0" smtClean="0">
                <a:solidFill>
                  <a:schemeClr val="tx2">
                    <a:lumMod val="60000"/>
                    <a:lumOff val="40000"/>
                  </a:schemeClr>
                </a:solidFill>
                <a:latin typeface="Arial" charset="0"/>
                <a:cs typeface="Arial" charset="0"/>
                <a:sym typeface="Wingdings" panose="05000000000000000000" pitchFamily="2" charset="2"/>
              </a:rPr>
              <a:t>« améliorer la qualité et la diversité de l’offre de service des structures de la formation, de l’accompagnement et de l’orientation au service de publics, tout au long de la vie »</a:t>
            </a:r>
          </a:p>
          <a:p>
            <a:pPr marL="514350" indent="-514350" algn="just">
              <a:lnSpc>
                <a:spcPct val="120000"/>
              </a:lnSpc>
              <a:spcBef>
                <a:spcPts val="0"/>
              </a:spcBef>
              <a:spcAft>
                <a:spcPts val="1200"/>
              </a:spcAft>
              <a:buClr>
                <a:srgbClr val="448DDE"/>
              </a:buClr>
              <a:buFont typeface="Wingdings" pitchFamily="2" charset="2"/>
              <a:buChar char="ü"/>
              <a:defRPr/>
            </a:pPr>
            <a:endParaRPr lang="fr-FR" sz="1100" spc="-50" dirty="0" smtClean="0">
              <a:solidFill>
                <a:srgbClr val="0033CC"/>
              </a:solidFill>
              <a:latin typeface="Arial" charset="0"/>
              <a:cs typeface="Arial" charset="0"/>
            </a:endParaRPr>
          </a:p>
          <a:p>
            <a:pPr marL="514350" indent="-514350" algn="just">
              <a:lnSpc>
                <a:spcPct val="120000"/>
              </a:lnSpc>
              <a:spcBef>
                <a:spcPts val="0"/>
              </a:spcBef>
              <a:spcAft>
                <a:spcPts val="1200"/>
              </a:spcAft>
              <a:buClr>
                <a:srgbClr val="448DDE"/>
              </a:buClr>
              <a:buFont typeface="Wingdings" pitchFamily="2" charset="2"/>
              <a:buChar char="ü"/>
              <a:defRPr/>
            </a:pPr>
            <a:r>
              <a:rPr lang="fr-FR" sz="2800" spc="-50" dirty="0" smtClean="0">
                <a:solidFill>
                  <a:srgbClr val="0033CC"/>
                </a:solidFill>
                <a:latin typeface="Arial" charset="0"/>
                <a:cs typeface="Arial" charset="0"/>
              </a:rPr>
              <a:t>Concrétisation d’une expertise technique capitalisée depuis plusieurs année à l’ORM concernant la relation formation-emploi</a:t>
            </a:r>
            <a:endParaRPr lang="fr-FR" sz="2600" spc="-50" dirty="0" smtClean="0">
              <a:solidFill>
                <a:schemeClr val="tx2">
                  <a:lumMod val="60000"/>
                  <a:lumOff val="40000"/>
                </a:schemeClr>
              </a:solidFill>
              <a:latin typeface="Arial" charset="0"/>
              <a:cs typeface="Arial" charset="0"/>
            </a:endParaRPr>
          </a:p>
          <a:p>
            <a:pPr marL="514350" indent="-514350" algn="just">
              <a:spcBef>
                <a:spcPts val="600"/>
              </a:spcBef>
              <a:spcAft>
                <a:spcPts val="1800"/>
              </a:spcAft>
              <a:buClr>
                <a:srgbClr val="448DDE"/>
              </a:buClr>
              <a:buNone/>
              <a:defRPr/>
            </a:pPr>
            <a:endParaRPr lang="fr-FR" sz="2800" dirty="0" smtClean="0">
              <a:solidFill>
                <a:srgbClr val="0033CC"/>
              </a:solidFill>
              <a:latin typeface="Arial" charset="0"/>
              <a:cs typeface="Arial" charset="0"/>
            </a:endParaRPr>
          </a:p>
        </p:txBody>
      </p:sp>
      <p:sp>
        <p:nvSpPr>
          <p:cNvPr id="11268" name="Line 4"/>
          <p:cNvSpPr>
            <a:spLocks noChangeShapeType="1"/>
          </p:cNvSpPr>
          <p:nvPr/>
        </p:nvSpPr>
        <p:spPr bwMode="auto">
          <a:xfrm>
            <a:off x="683568" y="692696"/>
            <a:ext cx="7976089" cy="0"/>
          </a:xfrm>
          <a:prstGeom prst="line">
            <a:avLst/>
          </a:prstGeom>
          <a:noFill/>
          <a:ln w="28575" cap="sq">
            <a:solidFill>
              <a:srgbClr val="0033CC"/>
            </a:solidFill>
            <a:round/>
            <a:headEnd type="none" w="sm" len="sm"/>
            <a:tailEnd type="none" w="sm" len="sm"/>
          </a:ln>
        </p:spPr>
        <p:txBody>
          <a:bodyPr/>
          <a:lstStyle/>
          <a:p>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0" y="0"/>
            <a:ext cx="9144000" cy="692150"/>
          </a:xfrm>
          <a:noFill/>
          <a:ln>
            <a:miter lim="800000"/>
            <a:headEnd/>
            <a:tailEnd/>
          </a:ln>
        </p:spPr>
        <p:txBody>
          <a:bodyPr vert="horz" wrap="square" lIns="91440" tIns="45720" rIns="91440" bIns="45720" numCol="1" anchor="t" anchorCtr="0" compatLnSpc="1">
            <a:prstTxWarp prst="textNoShape">
              <a:avLst/>
            </a:prstTxWarp>
            <a:noAutofit/>
          </a:bodyPr>
          <a:lstStyle/>
          <a:p>
            <a:r>
              <a:rPr lang="fr-FR" sz="2800" spc="-50" dirty="0" smtClean="0">
                <a:solidFill>
                  <a:srgbClr val="448DDE"/>
                </a:solidFill>
                <a:latin typeface="Arial" charset="0"/>
                <a:cs typeface="Arial" charset="0"/>
                <a:sym typeface="Wingdings" pitchFamily="2" charset="2"/>
              </a:rPr>
              <a:t>Objectifs principaux (1/3)</a:t>
            </a:r>
            <a:r>
              <a:rPr lang="fr-FR" sz="3200" dirty="0" smtClean="0">
                <a:solidFill>
                  <a:srgbClr val="448DDE"/>
                </a:solidFill>
                <a:latin typeface="Arial" charset="0"/>
                <a:cs typeface="Arial" charset="0"/>
                <a:sym typeface="Wingdings" pitchFamily="2" charset="2"/>
              </a:rPr>
              <a:t/>
            </a:r>
            <a:br>
              <a:rPr lang="fr-FR" sz="3200" dirty="0" smtClean="0">
                <a:solidFill>
                  <a:srgbClr val="448DDE"/>
                </a:solidFill>
                <a:latin typeface="Arial" charset="0"/>
                <a:cs typeface="Arial" charset="0"/>
                <a:sym typeface="Wingdings" pitchFamily="2" charset="2"/>
              </a:rPr>
            </a:br>
            <a:endParaRPr lang="fr-FR" sz="3200" dirty="0" smtClean="0">
              <a:solidFill>
                <a:srgbClr val="448DDE"/>
              </a:solidFill>
              <a:latin typeface="Arial" charset="0"/>
              <a:cs typeface="Arial" charset="0"/>
              <a:sym typeface="Wingdings" pitchFamily="2" charset="2"/>
            </a:endParaRPr>
          </a:p>
        </p:txBody>
      </p:sp>
      <p:sp>
        <p:nvSpPr>
          <p:cNvPr id="6147" name="Rectangle 3"/>
          <p:cNvSpPr>
            <a:spLocks noGrp="1" noChangeArrowheads="1"/>
          </p:cNvSpPr>
          <p:nvPr>
            <p:ph type="body" idx="1"/>
          </p:nvPr>
        </p:nvSpPr>
        <p:spPr bwMode="auto">
          <a:xfrm>
            <a:off x="251520" y="764704"/>
            <a:ext cx="8712968" cy="5616624"/>
          </a:xfrm>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266700" indent="-266700" algn="just">
              <a:spcBef>
                <a:spcPts val="0"/>
              </a:spcBef>
              <a:spcAft>
                <a:spcPts val="1200"/>
              </a:spcAft>
              <a:buClr>
                <a:srgbClr val="558ED5"/>
              </a:buClr>
              <a:buFont typeface="Wingdings" pitchFamily="2" charset="2"/>
              <a:buChar char="ü"/>
            </a:pPr>
            <a:r>
              <a:rPr lang="fr-FR" sz="2600" i="1" dirty="0" smtClean="0">
                <a:solidFill>
                  <a:srgbClr val="0033CC"/>
                </a:solidFill>
                <a:latin typeface="Arial" charset="0"/>
                <a:cs typeface="Arial" charset="0"/>
                <a:sym typeface="Wingdings" panose="05000000000000000000" pitchFamily="2" charset="2"/>
              </a:rPr>
              <a:t>« Développer un outil ergonomique et dynamique en direction des acteurs et professionnels de l’AIO, de la formation et de l’emploi</a:t>
            </a:r>
            <a:r>
              <a:rPr lang="fr-FR" sz="2600" i="1" smtClean="0">
                <a:solidFill>
                  <a:srgbClr val="0033CC"/>
                </a:solidFill>
                <a:latin typeface="Arial" charset="0"/>
                <a:cs typeface="Arial" charset="0"/>
                <a:sym typeface="Wingdings" panose="05000000000000000000" pitchFamily="2" charset="2"/>
              </a:rPr>
              <a:t> </a:t>
            </a:r>
            <a:r>
              <a:rPr lang="fr-FR" sz="2600" smtClean="0">
                <a:solidFill>
                  <a:srgbClr val="0033CC"/>
                </a:solidFill>
                <a:latin typeface="Arial" charset="0"/>
                <a:cs typeface="Arial" charset="0"/>
                <a:sym typeface="Wingdings" panose="05000000000000000000" pitchFamily="2" charset="2"/>
              </a:rPr>
              <a:t>»</a:t>
            </a:r>
          </a:p>
          <a:p>
            <a:pPr marL="266700" indent="-266700" algn="just">
              <a:spcBef>
                <a:spcPts val="0"/>
              </a:spcBef>
              <a:spcAft>
                <a:spcPts val="1200"/>
              </a:spcAft>
              <a:buClr>
                <a:srgbClr val="558ED5"/>
              </a:buClr>
              <a:buFont typeface="Wingdings" pitchFamily="2" charset="2"/>
              <a:buChar char="ü"/>
            </a:pPr>
            <a:endParaRPr lang="fr-FR" sz="2600" dirty="0" smtClean="0">
              <a:solidFill>
                <a:srgbClr val="0033CC"/>
              </a:solidFill>
              <a:latin typeface="Arial" charset="0"/>
              <a:cs typeface="Arial" charset="0"/>
              <a:sym typeface="Wingdings" panose="05000000000000000000" pitchFamily="2" charset="2"/>
            </a:endParaRPr>
          </a:p>
          <a:p>
            <a:pPr marL="266700" indent="-266700" algn="just">
              <a:spcBef>
                <a:spcPts val="0"/>
              </a:spcBef>
              <a:spcAft>
                <a:spcPts val="1200"/>
              </a:spcAft>
              <a:buClr>
                <a:srgbClr val="558ED5"/>
              </a:buClr>
              <a:buFont typeface="Wingdings" pitchFamily="2" charset="2"/>
              <a:buChar char="ü"/>
            </a:pPr>
            <a:r>
              <a:rPr lang="fr-FR" sz="2600" dirty="0" smtClean="0">
                <a:solidFill>
                  <a:srgbClr val="0033CC"/>
                </a:solidFill>
                <a:latin typeface="Arial" charset="0"/>
                <a:cs typeface="Arial" charset="0"/>
                <a:sym typeface="Wingdings" panose="05000000000000000000" pitchFamily="2" charset="2"/>
              </a:rPr>
              <a:t>Un outil permettant de faire le lien entre les formations et les métiers, afin d’observer les écarts entre l’approche traditionnelle (théorique) et l’observation de la réalité de l’emploi</a:t>
            </a:r>
          </a:p>
          <a:p>
            <a:pPr marL="266700" indent="-266700" algn="just">
              <a:spcBef>
                <a:spcPts val="0"/>
              </a:spcBef>
              <a:spcAft>
                <a:spcPts val="1200"/>
              </a:spcAft>
              <a:buClr>
                <a:srgbClr val="558ED5"/>
              </a:buClr>
              <a:buFont typeface="Wingdings" pitchFamily="2" charset="2"/>
              <a:buChar char="ü"/>
            </a:pPr>
            <a:endParaRPr lang="fr-FR" sz="1000" dirty="0" smtClean="0">
              <a:solidFill>
                <a:srgbClr val="0033CC"/>
              </a:solidFill>
              <a:latin typeface="Arial" charset="0"/>
              <a:cs typeface="Arial" charset="0"/>
              <a:sym typeface="Wingdings" panose="05000000000000000000" pitchFamily="2" charset="2"/>
            </a:endParaRPr>
          </a:p>
          <a:p>
            <a:pPr marL="266700" indent="-266700" algn="just">
              <a:spcBef>
                <a:spcPts val="0"/>
              </a:spcBef>
              <a:spcAft>
                <a:spcPts val="1200"/>
              </a:spcAft>
              <a:buClr>
                <a:srgbClr val="558ED5"/>
              </a:buClr>
              <a:buFont typeface="Wingdings" pitchFamily="2" charset="2"/>
              <a:buChar char="ü"/>
            </a:pPr>
            <a:r>
              <a:rPr lang="fr-FR" sz="2600" dirty="0" smtClean="0">
                <a:solidFill>
                  <a:srgbClr val="0033CC"/>
                </a:solidFill>
                <a:latin typeface="Arial" charset="0"/>
                <a:cs typeface="Arial" charset="0"/>
                <a:sym typeface="Wingdings" panose="05000000000000000000" pitchFamily="2" charset="2"/>
              </a:rPr>
              <a:t>Un outil permettant d’enrichir la connaissance sur les filières de formation et les métiers exercés en PACA</a:t>
            </a:r>
          </a:p>
          <a:p>
            <a:pPr marL="266700" indent="-266700" algn="just">
              <a:spcBef>
                <a:spcPts val="0"/>
              </a:spcBef>
              <a:spcAft>
                <a:spcPts val="1200"/>
              </a:spcAft>
              <a:buClr>
                <a:srgbClr val="558ED5"/>
              </a:buClr>
              <a:buNone/>
            </a:pPr>
            <a:endParaRPr lang="fr-FR" sz="1000" dirty="0" smtClean="0">
              <a:solidFill>
                <a:srgbClr val="0033CC"/>
              </a:solidFill>
              <a:latin typeface="Arial" charset="0"/>
              <a:cs typeface="Arial" charset="0"/>
              <a:sym typeface="Wingdings" panose="05000000000000000000" pitchFamily="2" charset="2"/>
            </a:endParaRPr>
          </a:p>
          <a:p>
            <a:pPr marL="266700" indent="-266700" algn="just">
              <a:spcBef>
                <a:spcPts val="0"/>
              </a:spcBef>
              <a:spcAft>
                <a:spcPts val="1200"/>
              </a:spcAft>
              <a:buClr>
                <a:srgbClr val="558ED5"/>
              </a:buClr>
              <a:buFont typeface="Wingdings" pitchFamily="2" charset="2"/>
              <a:buChar char="ü"/>
            </a:pPr>
            <a:r>
              <a:rPr lang="fr-FR" sz="2600" dirty="0" smtClean="0">
                <a:solidFill>
                  <a:srgbClr val="0033CC"/>
                </a:solidFill>
                <a:latin typeface="Arial" charset="0"/>
                <a:cs typeface="Arial" charset="0"/>
                <a:sym typeface="Wingdings" panose="05000000000000000000" pitchFamily="2" charset="2"/>
              </a:rPr>
              <a:t>Un outil permettant de diffuser une information pédagogique et opérationnelle</a:t>
            </a:r>
          </a:p>
          <a:p>
            <a:pPr marL="514350" indent="-514350" algn="just">
              <a:spcBef>
                <a:spcPts val="600"/>
              </a:spcBef>
              <a:spcAft>
                <a:spcPts val="1800"/>
              </a:spcAft>
              <a:buClr>
                <a:srgbClr val="448DDE"/>
              </a:buClr>
              <a:buNone/>
              <a:defRPr/>
            </a:pPr>
            <a:endParaRPr lang="fr-FR" sz="2800" dirty="0" smtClean="0">
              <a:solidFill>
                <a:srgbClr val="0033CC"/>
              </a:solidFill>
              <a:latin typeface="Arial" charset="0"/>
              <a:cs typeface="Arial" charset="0"/>
            </a:endParaRPr>
          </a:p>
        </p:txBody>
      </p:sp>
      <p:sp>
        <p:nvSpPr>
          <p:cNvPr id="11268" name="Line 4"/>
          <p:cNvSpPr>
            <a:spLocks noChangeShapeType="1"/>
          </p:cNvSpPr>
          <p:nvPr/>
        </p:nvSpPr>
        <p:spPr bwMode="auto">
          <a:xfrm>
            <a:off x="683568" y="692696"/>
            <a:ext cx="7976089" cy="0"/>
          </a:xfrm>
          <a:prstGeom prst="line">
            <a:avLst/>
          </a:prstGeom>
          <a:noFill/>
          <a:ln w="28575" cap="sq">
            <a:solidFill>
              <a:srgbClr val="0033CC"/>
            </a:solidFill>
            <a:round/>
            <a:headEnd type="none" w="sm" len="sm"/>
            <a:tailEnd type="none" w="sm" len="sm"/>
          </a:ln>
        </p:spPr>
        <p:txBody>
          <a:bodyPr/>
          <a:lstStyle/>
          <a:p>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0" y="0"/>
            <a:ext cx="9144000" cy="692150"/>
          </a:xfrm>
          <a:noFill/>
          <a:ln>
            <a:miter lim="800000"/>
            <a:headEnd/>
            <a:tailEnd/>
          </a:ln>
        </p:spPr>
        <p:txBody>
          <a:bodyPr vert="horz" wrap="square" lIns="91440" tIns="45720" rIns="91440" bIns="45720" numCol="1" anchor="t" anchorCtr="0" compatLnSpc="1">
            <a:prstTxWarp prst="textNoShape">
              <a:avLst/>
            </a:prstTxWarp>
            <a:noAutofit/>
          </a:bodyPr>
          <a:lstStyle/>
          <a:p>
            <a:r>
              <a:rPr lang="fr-FR" sz="2800" spc="-50" dirty="0" smtClean="0">
                <a:solidFill>
                  <a:srgbClr val="448DDE"/>
                </a:solidFill>
                <a:latin typeface="Arial" charset="0"/>
                <a:cs typeface="Arial" charset="0"/>
                <a:sym typeface="Wingdings" pitchFamily="2" charset="2"/>
              </a:rPr>
              <a:t>Objectifs principaux (2/3)</a:t>
            </a:r>
            <a:r>
              <a:rPr lang="fr-FR" sz="3200" dirty="0" smtClean="0">
                <a:solidFill>
                  <a:srgbClr val="448DDE"/>
                </a:solidFill>
                <a:latin typeface="Arial" charset="0"/>
                <a:cs typeface="Arial" charset="0"/>
                <a:sym typeface="Wingdings" pitchFamily="2" charset="2"/>
              </a:rPr>
              <a:t/>
            </a:r>
            <a:br>
              <a:rPr lang="fr-FR" sz="3200" dirty="0" smtClean="0">
                <a:solidFill>
                  <a:srgbClr val="448DDE"/>
                </a:solidFill>
                <a:latin typeface="Arial" charset="0"/>
                <a:cs typeface="Arial" charset="0"/>
                <a:sym typeface="Wingdings" pitchFamily="2" charset="2"/>
              </a:rPr>
            </a:br>
            <a:endParaRPr lang="fr-FR" sz="3200" dirty="0" smtClean="0">
              <a:solidFill>
                <a:srgbClr val="448DDE"/>
              </a:solidFill>
              <a:latin typeface="Arial" charset="0"/>
              <a:cs typeface="Arial" charset="0"/>
              <a:sym typeface="Wingdings" pitchFamily="2" charset="2"/>
            </a:endParaRPr>
          </a:p>
        </p:txBody>
      </p:sp>
      <p:sp>
        <p:nvSpPr>
          <p:cNvPr id="6147" name="Rectangle 3"/>
          <p:cNvSpPr>
            <a:spLocks noGrp="1" noChangeArrowheads="1"/>
          </p:cNvSpPr>
          <p:nvPr>
            <p:ph type="body" idx="1"/>
          </p:nvPr>
        </p:nvSpPr>
        <p:spPr bwMode="auto">
          <a:xfrm>
            <a:off x="683568" y="764704"/>
            <a:ext cx="7848872" cy="5616624"/>
          </a:xfrm>
          <a:noFill/>
          <a:ln>
            <a:miter lim="800000"/>
            <a:headEnd/>
            <a:tailEnd/>
          </a:ln>
        </p:spPr>
        <p:txBody>
          <a:bodyPr vert="horz" wrap="square" lIns="91440" tIns="45720" rIns="91440" bIns="45720" numCol="1" anchor="t" anchorCtr="0" compatLnSpc="1">
            <a:prstTxWarp prst="textNoShape">
              <a:avLst/>
            </a:prstTxWarp>
            <a:normAutofit/>
          </a:bodyPr>
          <a:lstStyle/>
          <a:p>
            <a:pPr marL="266700" indent="-266700" algn="just">
              <a:lnSpc>
                <a:spcPct val="120000"/>
              </a:lnSpc>
              <a:spcBef>
                <a:spcPts val="0"/>
              </a:spcBef>
              <a:spcAft>
                <a:spcPts val="1200"/>
              </a:spcAft>
              <a:buClr>
                <a:srgbClr val="558ED5"/>
              </a:buClr>
              <a:buFont typeface="Wingdings" pitchFamily="2" charset="2"/>
              <a:buChar char="ü"/>
            </a:pPr>
            <a:r>
              <a:rPr lang="fr-FR" sz="2600" dirty="0" smtClean="0">
                <a:solidFill>
                  <a:srgbClr val="0033CC"/>
                </a:solidFill>
                <a:latin typeface="Arial" charset="0"/>
                <a:cs typeface="Arial" charset="0"/>
                <a:sym typeface="Wingdings" panose="05000000000000000000" pitchFamily="2" charset="2"/>
              </a:rPr>
              <a:t>Un site en ligne interrogeable selon 2 entrées :</a:t>
            </a:r>
          </a:p>
          <a:p>
            <a:pPr marL="514350" indent="-514350">
              <a:lnSpc>
                <a:spcPct val="120000"/>
              </a:lnSpc>
              <a:spcBef>
                <a:spcPts val="0"/>
              </a:spcBef>
              <a:spcAft>
                <a:spcPts val="1200"/>
              </a:spcAft>
              <a:buClr>
                <a:srgbClr val="448DDE"/>
              </a:buClr>
              <a:defRPr/>
            </a:pPr>
            <a:r>
              <a:rPr lang="fr-FR" sz="2400" spc="-50" dirty="0" smtClean="0">
                <a:solidFill>
                  <a:schemeClr val="tx2">
                    <a:lumMod val="60000"/>
                    <a:lumOff val="40000"/>
                  </a:schemeClr>
                </a:solidFill>
                <a:latin typeface="Arial" charset="0"/>
                <a:cs typeface="Arial" charset="0"/>
                <a:sym typeface="Wingdings" panose="05000000000000000000" pitchFamily="2" charset="2"/>
              </a:rPr>
              <a:t>par « </a:t>
            </a:r>
            <a:r>
              <a:rPr lang="fr-FR" sz="2400" b="1" spc="-50" dirty="0" smtClean="0">
                <a:solidFill>
                  <a:schemeClr val="tx2">
                    <a:lumMod val="60000"/>
                    <a:lumOff val="40000"/>
                  </a:schemeClr>
                </a:solidFill>
                <a:latin typeface="Arial" charset="0"/>
                <a:cs typeface="Arial" charset="0"/>
                <a:sym typeface="Wingdings" panose="05000000000000000000" pitchFamily="2" charset="2"/>
              </a:rPr>
              <a:t>Filière de formation</a:t>
            </a:r>
            <a:r>
              <a:rPr lang="fr-FR" sz="2400" spc="-50" dirty="0" smtClean="0">
                <a:solidFill>
                  <a:schemeClr val="tx2">
                    <a:lumMod val="60000"/>
                    <a:lumOff val="40000"/>
                  </a:schemeClr>
                </a:solidFill>
                <a:latin typeface="Arial" charset="0"/>
                <a:cs typeface="Arial" charset="0"/>
                <a:sym typeface="Wingdings" panose="05000000000000000000" pitchFamily="2" charset="2"/>
              </a:rPr>
              <a:t> » </a:t>
            </a:r>
          </a:p>
          <a:p>
            <a:pPr marL="514350" indent="-514350">
              <a:lnSpc>
                <a:spcPct val="120000"/>
              </a:lnSpc>
              <a:spcBef>
                <a:spcPts val="0"/>
              </a:spcBef>
              <a:spcAft>
                <a:spcPts val="1200"/>
              </a:spcAft>
              <a:buClr>
                <a:srgbClr val="448DDE"/>
              </a:buClr>
              <a:defRPr/>
            </a:pPr>
            <a:r>
              <a:rPr lang="fr-FR" sz="2400" spc="-50" dirty="0" smtClean="0">
                <a:solidFill>
                  <a:schemeClr val="tx2">
                    <a:lumMod val="60000"/>
                    <a:lumOff val="40000"/>
                  </a:schemeClr>
                </a:solidFill>
                <a:latin typeface="Arial" charset="0"/>
                <a:cs typeface="Arial" charset="0"/>
                <a:sym typeface="Wingdings" panose="05000000000000000000" pitchFamily="2" charset="2"/>
              </a:rPr>
              <a:t>par « </a:t>
            </a:r>
            <a:r>
              <a:rPr lang="fr-FR" sz="2400" b="1" spc="-50" dirty="0" smtClean="0">
                <a:solidFill>
                  <a:schemeClr val="tx2">
                    <a:lumMod val="60000"/>
                    <a:lumOff val="40000"/>
                  </a:schemeClr>
                </a:solidFill>
                <a:latin typeface="Arial" charset="0"/>
                <a:cs typeface="Arial" charset="0"/>
                <a:sym typeface="Wingdings" panose="05000000000000000000" pitchFamily="2" charset="2"/>
              </a:rPr>
              <a:t>Métier</a:t>
            </a:r>
            <a:r>
              <a:rPr lang="fr-FR" sz="2400" spc="-50" dirty="0" smtClean="0">
                <a:solidFill>
                  <a:schemeClr val="tx2">
                    <a:lumMod val="60000"/>
                    <a:lumOff val="40000"/>
                  </a:schemeClr>
                </a:solidFill>
                <a:latin typeface="Arial" charset="0"/>
                <a:cs typeface="Arial" charset="0"/>
                <a:sym typeface="Wingdings" panose="05000000000000000000" pitchFamily="2" charset="2"/>
              </a:rPr>
              <a:t> »</a:t>
            </a:r>
          </a:p>
          <a:p>
            <a:pPr marL="514350" indent="-514350">
              <a:lnSpc>
                <a:spcPct val="120000"/>
              </a:lnSpc>
              <a:spcBef>
                <a:spcPts val="0"/>
              </a:spcBef>
              <a:spcAft>
                <a:spcPts val="1200"/>
              </a:spcAft>
              <a:buClr>
                <a:srgbClr val="448DDE"/>
              </a:buClr>
              <a:buNone/>
              <a:defRPr/>
            </a:pPr>
            <a:endParaRPr lang="fr-FR" sz="2400" spc="-50" dirty="0" smtClean="0">
              <a:solidFill>
                <a:schemeClr val="tx2">
                  <a:lumMod val="60000"/>
                  <a:lumOff val="40000"/>
                </a:schemeClr>
              </a:solidFill>
              <a:latin typeface="Arial" charset="0"/>
              <a:cs typeface="Arial" charset="0"/>
              <a:sym typeface="Wingdings" panose="05000000000000000000" pitchFamily="2" charset="2"/>
            </a:endParaRPr>
          </a:p>
          <a:p>
            <a:pPr marL="266700" indent="-266700" algn="just">
              <a:lnSpc>
                <a:spcPct val="120000"/>
              </a:lnSpc>
              <a:spcBef>
                <a:spcPts val="0"/>
              </a:spcBef>
              <a:spcAft>
                <a:spcPts val="1200"/>
              </a:spcAft>
              <a:buClr>
                <a:srgbClr val="558ED5"/>
              </a:buClr>
              <a:buFont typeface="Wingdings" pitchFamily="2" charset="2"/>
              <a:buChar char="ü"/>
              <a:defRPr/>
            </a:pPr>
            <a:r>
              <a:rPr lang="fr-FR" sz="2600" dirty="0" smtClean="0">
                <a:solidFill>
                  <a:srgbClr val="0033CC"/>
                </a:solidFill>
                <a:latin typeface="Arial" charset="0"/>
                <a:cs typeface="Arial" charset="0"/>
                <a:sym typeface="Wingdings" panose="05000000000000000000" pitchFamily="2" charset="2"/>
              </a:rPr>
              <a:t>Pour chacune de ces entrées, un cheminement : </a:t>
            </a:r>
          </a:p>
          <a:p>
            <a:pPr marL="514350" indent="-514350">
              <a:lnSpc>
                <a:spcPct val="120000"/>
              </a:lnSpc>
              <a:spcBef>
                <a:spcPts val="0"/>
              </a:spcBef>
              <a:spcAft>
                <a:spcPts val="1200"/>
              </a:spcAft>
              <a:buClr>
                <a:srgbClr val="448DDE"/>
              </a:buClr>
              <a:defRPr/>
            </a:pPr>
            <a:r>
              <a:rPr lang="fr-FR" sz="2400" spc="-50" dirty="0" smtClean="0">
                <a:solidFill>
                  <a:schemeClr val="tx2">
                    <a:lumMod val="60000"/>
                    <a:lumOff val="40000"/>
                  </a:schemeClr>
                </a:solidFill>
                <a:latin typeface="Arial" charset="0"/>
                <a:cs typeface="Arial" charset="0"/>
                <a:sym typeface="Wingdings" panose="05000000000000000000" pitchFamily="2" charset="2"/>
              </a:rPr>
              <a:t>De la formation à l’emploi (entrée Filière)</a:t>
            </a:r>
          </a:p>
          <a:p>
            <a:pPr marL="514350" indent="-514350">
              <a:lnSpc>
                <a:spcPct val="120000"/>
              </a:lnSpc>
              <a:spcBef>
                <a:spcPts val="0"/>
              </a:spcBef>
              <a:spcAft>
                <a:spcPts val="1200"/>
              </a:spcAft>
              <a:buClr>
                <a:srgbClr val="448DDE"/>
              </a:buClr>
              <a:defRPr/>
            </a:pPr>
            <a:r>
              <a:rPr lang="fr-FR" sz="2400" spc="-50" dirty="0" smtClean="0">
                <a:solidFill>
                  <a:schemeClr val="tx2">
                    <a:lumMod val="60000"/>
                    <a:lumOff val="40000"/>
                  </a:schemeClr>
                </a:solidFill>
                <a:latin typeface="Arial" charset="0"/>
                <a:cs typeface="Arial" charset="0"/>
                <a:sym typeface="Wingdings" panose="05000000000000000000" pitchFamily="2" charset="2"/>
              </a:rPr>
              <a:t>De l’emploi à la formation (entrée Métier)</a:t>
            </a:r>
          </a:p>
        </p:txBody>
      </p:sp>
      <p:sp>
        <p:nvSpPr>
          <p:cNvPr id="11268" name="Line 4"/>
          <p:cNvSpPr>
            <a:spLocks noChangeShapeType="1"/>
          </p:cNvSpPr>
          <p:nvPr/>
        </p:nvSpPr>
        <p:spPr bwMode="auto">
          <a:xfrm>
            <a:off x="683568" y="692696"/>
            <a:ext cx="7976089" cy="0"/>
          </a:xfrm>
          <a:prstGeom prst="line">
            <a:avLst/>
          </a:prstGeom>
          <a:noFill/>
          <a:ln w="28575" cap="sq">
            <a:solidFill>
              <a:srgbClr val="0033CC"/>
            </a:solidFill>
            <a:round/>
            <a:headEnd type="none" w="sm" len="sm"/>
            <a:tailEnd type="none" w="sm" len="sm"/>
          </a:ln>
        </p:spPr>
        <p:txBody>
          <a:bodyPr/>
          <a:lstStyle/>
          <a:p>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0" y="0"/>
            <a:ext cx="9144000" cy="692150"/>
          </a:xfrm>
          <a:noFill/>
          <a:ln>
            <a:miter lim="800000"/>
            <a:headEnd/>
            <a:tailEnd/>
          </a:ln>
        </p:spPr>
        <p:txBody>
          <a:bodyPr vert="horz" wrap="square" lIns="91440" tIns="45720" rIns="91440" bIns="45720" numCol="1" anchor="t" anchorCtr="0" compatLnSpc="1">
            <a:prstTxWarp prst="textNoShape">
              <a:avLst/>
            </a:prstTxWarp>
            <a:noAutofit/>
          </a:bodyPr>
          <a:lstStyle/>
          <a:p>
            <a:r>
              <a:rPr lang="fr-FR" sz="2800" spc="-50" dirty="0" smtClean="0">
                <a:solidFill>
                  <a:srgbClr val="448DDE"/>
                </a:solidFill>
                <a:latin typeface="Arial" charset="0"/>
                <a:cs typeface="Arial" charset="0"/>
                <a:sym typeface="Wingdings" pitchFamily="2" charset="2"/>
              </a:rPr>
              <a:t>Objectifs principaux (3/3)</a:t>
            </a:r>
            <a:r>
              <a:rPr lang="fr-FR" sz="3200" dirty="0" smtClean="0">
                <a:solidFill>
                  <a:srgbClr val="448DDE"/>
                </a:solidFill>
                <a:latin typeface="Arial" charset="0"/>
                <a:cs typeface="Arial" charset="0"/>
                <a:sym typeface="Wingdings" pitchFamily="2" charset="2"/>
              </a:rPr>
              <a:t/>
            </a:r>
            <a:br>
              <a:rPr lang="fr-FR" sz="3200" dirty="0" smtClean="0">
                <a:solidFill>
                  <a:srgbClr val="448DDE"/>
                </a:solidFill>
                <a:latin typeface="Arial" charset="0"/>
                <a:cs typeface="Arial" charset="0"/>
                <a:sym typeface="Wingdings" pitchFamily="2" charset="2"/>
              </a:rPr>
            </a:br>
            <a:endParaRPr lang="fr-FR" sz="3200" dirty="0" smtClean="0">
              <a:solidFill>
                <a:srgbClr val="448DDE"/>
              </a:solidFill>
              <a:latin typeface="Arial" charset="0"/>
              <a:cs typeface="Arial" charset="0"/>
              <a:sym typeface="Wingdings" pitchFamily="2" charset="2"/>
            </a:endParaRPr>
          </a:p>
        </p:txBody>
      </p:sp>
      <p:sp>
        <p:nvSpPr>
          <p:cNvPr id="6147" name="Rectangle 3"/>
          <p:cNvSpPr>
            <a:spLocks noGrp="1" noChangeArrowheads="1"/>
          </p:cNvSpPr>
          <p:nvPr>
            <p:ph type="body" idx="1"/>
          </p:nvPr>
        </p:nvSpPr>
        <p:spPr bwMode="auto">
          <a:xfrm>
            <a:off x="683568" y="764704"/>
            <a:ext cx="7848872" cy="5616624"/>
          </a:xfrm>
          <a:noFill/>
          <a:ln>
            <a:miter lim="800000"/>
            <a:headEnd/>
            <a:tailEnd/>
          </a:ln>
        </p:spPr>
        <p:txBody>
          <a:bodyPr vert="horz" wrap="square" lIns="91440" tIns="45720" rIns="91440" bIns="45720" numCol="1" anchor="t" anchorCtr="0" compatLnSpc="1">
            <a:prstTxWarp prst="textNoShape">
              <a:avLst/>
            </a:prstTxWarp>
            <a:normAutofit/>
          </a:bodyPr>
          <a:lstStyle/>
          <a:p>
            <a:pPr marL="514350" indent="-514350" algn="just">
              <a:lnSpc>
                <a:spcPct val="110000"/>
              </a:lnSpc>
              <a:spcBef>
                <a:spcPts val="0"/>
              </a:spcBef>
              <a:buClr>
                <a:srgbClr val="448DDE"/>
              </a:buClr>
              <a:buFont typeface="Wingdings" pitchFamily="2" charset="2"/>
              <a:buChar char="ü"/>
              <a:defRPr/>
            </a:pPr>
            <a:r>
              <a:rPr lang="fr-FR" sz="2600" dirty="0" smtClean="0">
                <a:solidFill>
                  <a:srgbClr val="0033CC"/>
                </a:solidFill>
                <a:latin typeface="Arial" charset="0"/>
                <a:cs typeface="Arial" charset="0"/>
                <a:sym typeface="Wingdings" panose="05000000000000000000" pitchFamily="2" charset="2"/>
              </a:rPr>
              <a:t>Un outil destiné à tous les acteurs : décideurs publics, opérateurs, intermédiaires, grand public, etc.</a:t>
            </a:r>
          </a:p>
          <a:p>
            <a:pPr marL="266700" indent="-266700" algn="just">
              <a:buClr>
                <a:srgbClr val="558ED5"/>
              </a:buClr>
              <a:buFont typeface="Wingdings" pitchFamily="2" charset="2"/>
              <a:buChar char="ü"/>
            </a:pPr>
            <a:endParaRPr lang="fr-FR" sz="2500" dirty="0" smtClean="0">
              <a:solidFill>
                <a:srgbClr val="232176"/>
              </a:solidFill>
              <a:cs typeface="Arial" charset="0"/>
              <a:sym typeface="Wingdings" panose="05000000000000000000" pitchFamily="2" charset="2"/>
            </a:endParaRPr>
          </a:p>
          <a:p>
            <a:pPr marL="801688" lvl="1" indent="-344488" algn="just">
              <a:buClr>
                <a:srgbClr val="558ED5"/>
              </a:buClr>
              <a:buFont typeface="Wingdings" pitchFamily="2" charset="2"/>
              <a:buChar char="è"/>
            </a:pPr>
            <a:r>
              <a:rPr lang="fr-FR" sz="2400" spc="-50" dirty="0" smtClean="0">
                <a:solidFill>
                  <a:schemeClr val="tx2">
                    <a:lumMod val="60000"/>
                    <a:lumOff val="40000"/>
                  </a:schemeClr>
                </a:solidFill>
                <a:latin typeface="Arial" charset="0"/>
                <a:cs typeface="Arial" charset="0"/>
                <a:sym typeface="Wingdings" pitchFamily="2" charset="2"/>
              </a:rPr>
              <a:t>Pour les </a:t>
            </a:r>
            <a:r>
              <a:rPr lang="fr-FR" sz="2400" b="1" spc="-50" dirty="0" smtClean="0">
                <a:solidFill>
                  <a:schemeClr val="tx2">
                    <a:lumMod val="60000"/>
                    <a:lumOff val="40000"/>
                  </a:schemeClr>
                </a:solidFill>
                <a:latin typeface="Arial" charset="0"/>
                <a:cs typeface="Arial" charset="0"/>
                <a:sym typeface="Wingdings" pitchFamily="2" charset="2"/>
              </a:rPr>
              <a:t>décideurs publics</a:t>
            </a:r>
            <a:r>
              <a:rPr lang="fr-FR" sz="2400" spc="-50" dirty="0" smtClean="0">
                <a:solidFill>
                  <a:schemeClr val="tx2">
                    <a:lumMod val="60000"/>
                    <a:lumOff val="40000"/>
                  </a:schemeClr>
                </a:solidFill>
                <a:latin typeface="Arial" charset="0"/>
                <a:cs typeface="Arial" charset="0"/>
                <a:sym typeface="Wingdings" pitchFamily="2" charset="2"/>
              </a:rPr>
              <a:t>, un outil qui vise à rénover leur réflexion dans l’élaboration des politiques de formation et d’emploi.</a:t>
            </a:r>
          </a:p>
          <a:p>
            <a:pPr marL="801688" lvl="1" indent="-344488" algn="just">
              <a:buClr>
                <a:srgbClr val="558ED5"/>
              </a:buClr>
              <a:buNone/>
            </a:pPr>
            <a:endParaRPr lang="fr-FR" sz="2400" spc="-50" dirty="0" smtClean="0">
              <a:solidFill>
                <a:schemeClr val="tx2">
                  <a:lumMod val="60000"/>
                  <a:lumOff val="40000"/>
                </a:schemeClr>
              </a:solidFill>
              <a:latin typeface="Arial" charset="0"/>
              <a:cs typeface="Arial" charset="0"/>
              <a:sym typeface="Wingdings" pitchFamily="2" charset="2"/>
            </a:endParaRPr>
          </a:p>
          <a:p>
            <a:pPr marL="801688" lvl="1" indent="-344488" algn="just">
              <a:buClr>
                <a:srgbClr val="558ED5"/>
              </a:buClr>
              <a:buFont typeface="Wingdings" pitchFamily="2" charset="2"/>
              <a:buChar char="è"/>
            </a:pPr>
            <a:r>
              <a:rPr lang="fr-FR" sz="2400" spc="-50" dirty="0" smtClean="0">
                <a:solidFill>
                  <a:schemeClr val="tx2">
                    <a:lumMod val="60000"/>
                    <a:lumOff val="40000"/>
                  </a:schemeClr>
                </a:solidFill>
                <a:latin typeface="Arial" charset="0"/>
                <a:cs typeface="Arial" charset="0"/>
                <a:sym typeface="Wingdings" pitchFamily="2" charset="2"/>
              </a:rPr>
              <a:t>Pour les </a:t>
            </a:r>
            <a:r>
              <a:rPr lang="fr-FR" sz="2400" b="1" spc="-50" dirty="0" smtClean="0">
                <a:solidFill>
                  <a:schemeClr val="tx2">
                    <a:lumMod val="60000"/>
                    <a:lumOff val="40000"/>
                  </a:schemeClr>
                </a:solidFill>
                <a:latin typeface="Arial" charset="0"/>
                <a:cs typeface="Arial" charset="0"/>
                <a:sym typeface="Wingdings" pitchFamily="2" charset="2"/>
              </a:rPr>
              <a:t>opérateurs</a:t>
            </a:r>
            <a:r>
              <a:rPr lang="fr-FR" sz="2400" spc="-50" dirty="0" smtClean="0">
                <a:solidFill>
                  <a:schemeClr val="tx2">
                    <a:lumMod val="60000"/>
                    <a:lumOff val="40000"/>
                  </a:schemeClr>
                </a:solidFill>
                <a:latin typeface="Arial" charset="0"/>
                <a:cs typeface="Arial" charset="0"/>
                <a:sym typeface="Wingdings" pitchFamily="2" charset="2"/>
              </a:rPr>
              <a:t>, un outil qui vise à éclairer et sécuriser les choix des publics accompagnés grâce à une information complète et objectivée.</a:t>
            </a:r>
          </a:p>
          <a:p>
            <a:pPr marL="514350" indent="-514350" algn="just">
              <a:spcBef>
                <a:spcPts val="600"/>
              </a:spcBef>
              <a:spcAft>
                <a:spcPts val="1800"/>
              </a:spcAft>
              <a:buClr>
                <a:srgbClr val="448DDE"/>
              </a:buClr>
              <a:buNone/>
              <a:defRPr/>
            </a:pPr>
            <a:endParaRPr lang="fr-FR" sz="2800" dirty="0" smtClean="0">
              <a:solidFill>
                <a:srgbClr val="0033CC"/>
              </a:solidFill>
              <a:latin typeface="Arial" charset="0"/>
              <a:cs typeface="Arial" charset="0"/>
            </a:endParaRPr>
          </a:p>
        </p:txBody>
      </p:sp>
      <p:sp>
        <p:nvSpPr>
          <p:cNvPr id="11268" name="Line 4"/>
          <p:cNvSpPr>
            <a:spLocks noChangeShapeType="1"/>
          </p:cNvSpPr>
          <p:nvPr/>
        </p:nvSpPr>
        <p:spPr bwMode="auto">
          <a:xfrm>
            <a:off x="683568" y="692696"/>
            <a:ext cx="7976089" cy="0"/>
          </a:xfrm>
          <a:prstGeom prst="line">
            <a:avLst/>
          </a:prstGeom>
          <a:noFill/>
          <a:ln w="28575" cap="sq">
            <a:solidFill>
              <a:srgbClr val="0033CC"/>
            </a:solidFill>
            <a:round/>
            <a:headEnd type="none" w="sm" len="sm"/>
            <a:tailEnd type="none" w="sm" len="sm"/>
          </a:ln>
        </p:spPr>
        <p:txBody>
          <a:bodyPr/>
          <a:lstStyle/>
          <a:p>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0" y="0"/>
            <a:ext cx="9144000" cy="692150"/>
          </a:xfrm>
          <a:noFill/>
          <a:ln>
            <a:miter lim="800000"/>
            <a:headEnd/>
            <a:tailEnd/>
          </a:ln>
        </p:spPr>
        <p:txBody>
          <a:bodyPr vert="horz" wrap="square" lIns="91440" tIns="45720" rIns="91440" bIns="45720" numCol="1" anchor="t" anchorCtr="0" compatLnSpc="1">
            <a:prstTxWarp prst="textNoShape">
              <a:avLst/>
            </a:prstTxWarp>
            <a:noAutofit/>
          </a:bodyPr>
          <a:lstStyle/>
          <a:p>
            <a:r>
              <a:rPr lang="fr-FR" sz="2800" spc="-50" dirty="0" smtClean="0">
                <a:solidFill>
                  <a:srgbClr val="448DDE"/>
                </a:solidFill>
                <a:latin typeface="Arial" charset="0"/>
                <a:cs typeface="Arial" charset="0"/>
                <a:sym typeface="Wingdings" pitchFamily="2" charset="2"/>
              </a:rPr>
              <a:t>De la FORMATION à l’EMPLOI</a:t>
            </a:r>
            <a:endParaRPr lang="fr-FR" sz="3200" dirty="0" smtClean="0">
              <a:solidFill>
                <a:srgbClr val="448DDE"/>
              </a:solidFill>
              <a:latin typeface="Arial" charset="0"/>
              <a:cs typeface="Arial" charset="0"/>
              <a:sym typeface="Wingdings" pitchFamily="2" charset="2"/>
            </a:endParaRPr>
          </a:p>
        </p:txBody>
      </p:sp>
      <p:sp>
        <p:nvSpPr>
          <p:cNvPr id="11268" name="Line 4"/>
          <p:cNvSpPr>
            <a:spLocks noChangeShapeType="1"/>
          </p:cNvSpPr>
          <p:nvPr/>
        </p:nvSpPr>
        <p:spPr bwMode="auto">
          <a:xfrm>
            <a:off x="683568" y="692696"/>
            <a:ext cx="7976089" cy="0"/>
          </a:xfrm>
          <a:prstGeom prst="line">
            <a:avLst/>
          </a:prstGeom>
          <a:noFill/>
          <a:ln w="28575" cap="sq">
            <a:solidFill>
              <a:srgbClr val="0033CC"/>
            </a:solidFill>
            <a:round/>
            <a:headEnd type="none" w="sm" len="sm"/>
            <a:tailEnd type="none" w="sm" len="sm"/>
          </a:ln>
        </p:spPr>
        <p:txBody>
          <a:bodyPr/>
          <a:lstStyle/>
          <a:p>
            <a:endParaRPr lang="fr-FR"/>
          </a:p>
        </p:txBody>
      </p:sp>
      <p:graphicFrame>
        <p:nvGraphicFramePr>
          <p:cNvPr id="6" name="Espace réservé du contenu 5"/>
          <p:cNvGraphicFramePr>
            <a:graphicFrameLocks noGrp="1"/>
          </p:cNvGraphicFramePr>
          <p:nvPr>
            <p:ph idx="1"/>
          </p:nvPr>
        </p:nvGraphicFramePr>
        <p:xfrm>
          <a:off x="179512" y="1124744"/>
          <a:ext cx="3168352"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026" name="Group 2"/>
          <p:cNvGrpSpPr>
            <a:grpSpLocks/>
          </p:cNvGrpSpPr>
          <p:nvPr/>
        </p:nvGrpSpPr>
        <p:grpSpPr bwMode="auto">
          <a:xfrm>
            <a:off x="2987824" y="836712"/>
            <a:ext cx="5976812" cy="5399074"/>
            <a:chOff x="5625" y="886"/>
            <a:chExt cx="11403" cy="10616"/>
          </a:xfrm>
        </p:grpSpPr>
        <p:sp>
          <p:nvSpPr>
            <p:cNvPr id="1027" name="Oval 3"/>
            <p:cNvSpPr>
              <a:spLocks noChangeArrowheads="1"/>
            </p:cNvSpPr>
            <p:nvPr/>
          </p:nvSpPr>
          <p:spPr bwMode="auto">
            <a:xfrm>
              <a:off x="5625" y="9091"/>
              <a:ext cx="2981" cy="2262"/>
            </a:xfrm>
            <a:prstGeom prst="ellipse">
              <a:avLst/>
            </a:prstGeom>
            <a:solidFill>
              <a:srgbClr val="8064A2"/>
            </a:solidFill>
            <a:ln w="38100">
              <a:noFill/>
              <a:round/>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rgbClr val="FFFFFF"/>
                  </a:solidFill>
                  <a:effectLst/>
                  <a:latin typeface="Calibri" pitchFamily="34" charset="0"/>
                  <a:cs typeface="Arial" pitchFamily="34" charset="0"/>
                </a:rPr>
                <a:t>Qui sont les professionnels de la région formés dans la filière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AutoShape 4"/>
            <p:cNvSpPr>
              <a:spLocks noChangeArrowheads="1"/>
            </p:cNvSpPr>
            <p:nvPr/>
          </p:nvSpPr>
          <p:spPr bwMode="auto">
            <a:xfrm rot="-2136689">
              <a:off x="8392" y="8939"/>
              <a:ext cx="748" cy="692"/>
            </a:xfrm>
            <a:prstGeom prst="leftArrow">
              <a:avLst>
                <a:gd name="adj1" fmla="val 41306"/>
                <a:gd name="adj2" fmla="val 43412"/>
              </a:avLst>
            </a:prstGeom>
            <a:solidFill>
              <a:srgbClr val="B8CCE4"/>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029" name="AutoShape 5"/>
            <p:cNvSpPr>
              <a:spLocks noChangeArrowheads="1"/>
            </p:cNvSpPr>
            <p:nvPr/>
          </p:nvSpPr>
          <p:spPr bwMode="auto">
            <a:xfrm rot="-7995548">
              <a:off x="13836" y="8760"/>
              <a:ext cx="748" cy="692"/>
            </a:xfrm>
            <a:prstGeom prst="leftArrow">
              <a:avLst>
                <a:gd name="adj1" fmla="val 41306"/>
                <a:gd name="adj2" fmla="val 43412"/>
              </a:avLst>
            </a:prstGeom>
            <a:solidFill>
              <a:srgbClr val="B8CCE4"/>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030" name="AutoShape 6"/>
            <p:cNvSpPr>
              <a:spLocks noChangeArrowheads="1"/>
            </p:cNvSpPr>
            <p:nvPr/>
          </p:nvSpPr>
          <p:spPr bwMode="auto">
            <a:xfrm>
              <a:off x="9627" y="886"/>
              <a:ext cx="3796" cy="3198"/>
            </a:xfrm>
            <a:prstGeom prst="downArrowCallout">
              <a:avLst>
                <a:gd name="adj1" fmla="val 29675"/>
                <a:gd name="adj2" fmla="val 29675"/>
                <a:gd name="adj3" fmla="val 16667"/>
                <a:gd name="adj4" fmla="val 66667"/>
              </a:avLst>
            </a:prstGeom>
            <a:solidFill>
              <a:srgbClr val="9BBB59"/>
            </a:solidFill>
            <a:ln w="38100">
              <a:solidFill>
                <a:srgbClr val="F2F2F2"/>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rgbClr val="FFFFFF"/>
                  </a:solidFill>
                  <a:effectLst/>
                  <a:latin typeface="Calibri" pitchFamily="34" charset="0"/>
                  <a:cs typeface="Arial" pitchFamily="34" charset="0"/>
                </a:rPr>
                <a:t>Quels sont les métiers </a:t>
              </a:r>
              <a:r>
                <a:rPr kumimoji="0" lang="fr-FR" sz="1400" b="1" i="0" u="none" strike="noStrike" cap="none" normalizeH="0" baseline="0" dirty="0" smtClean="0">
                  <a:ln>
                    <a:noFill/>
                  </a:ln>
                  <a:solidFill>
                    <a:schemeClr val="tx1"/>
                  </a:solidFill>
                  <a:effectLst/>
                  <a:latin typeface="Calibri" pitchFamily="34" charset="0"/>
                  <a:cs typeface="Arial" pitchFamily="34" charset="0"/>
                </a:rPr>
                <a:t>théoriquement</a:t>
              </a:r>
              <a:r>
                <a:rPr kumimoji="0" lang="fr-FR" sz="1400" b="1" i="0" u="none" strike="noStrike" cap="none" normalizeH="0" baseline="0" dirty="0" smtClean="0">
                  <a:ln>
                    <a:noFill/>
                  </a:ln>
                  <a:solidFill>
                    <a:srgbClr val="FFFFFF"/>
                  </a:solidFill>
                  <a:effectLst/>
                  <a:latin typeface="Calibri" pitchFamily="34" charset="0"/>
                  <a:cs typeface="Arial" pitchFamily="34" charset="0"/>
                </a:rPr>
                <a:t> visés </a:t>
              </a:r>
              <a:br>
                <a:rPr kumimoji="0" lang="fr-FR" sz="1400" b="1" i="0" u="none" strike="noStrike" cap="none" normalizeH="0" baseline="0" dirty="0" smtClean="0">
                  <a:ln>
                    <a:noFill/>
                  </a:ln>
                  <a:solidFill>
                    <a:srgbClr val="FFFFFF"/>
                  </a:solidFill>
                  <a:effectLst/>
                  <a:latin typeface="Calibri" pitchFamily="34" charset="0"/>
                  <a:cs typeface="Arial" pitchFamily="34" charset="0"/>
                </a:rPr>
              </a:br>
              <a:r>
                <a:rPr kumimoji="0" lang="fr-FR" sz="1400" b="1" i="0" u="none" strike="noStrike" cap="none" normalizeH="0" baseline="0" dirty="0" smtClean="0">
                  <a:ln>
                    <a:noFill/>
                  </a:ln>
                  <a:solidFill>
                    <a:srgbClr val="FFFFFF"/>
                  </a:solidFill>
                  <a:effectLst/>
                  <a:latin typeface="Calibri" pitchFamily="34" charset="0"/>
                  <a:cs typeface="Arial" pitchFamily="34" charset="0"/>
                </a:rPr>
                <a:t>par la filière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1" name="AutoShape 7"/>
            <p:cNvCxnSpPr>
              <a:cxnSpLocks noChangeShapeType="1"/>
            </p:cNvCxnSpPr>
            <p:nvPr/>
          </p:nvCxnSpPr>
          <p:spPr bwMode="auto">
            <a:xfrm flipV="1">
              <a:off x="6822" y="2719"/>
              <a:ext cx="2356" cy="1590"/>
            </a:xfrm>
            <a:prstGeom prst="straightConnector1">
              <a:avLst/>
            </a:prstGeom>
            <a:noFill/>
            <a:ln w="9525">
              <a:solidFill>
                <a:srgbClr val="000000"/>
              </a:solidFill>
              <a:round/>
              <a:headEnd/>
              <a:tailEnd type="triangle" w="med" len="med"/>
            </a:ln>
          </p:spPr>
        </p:cxnSp>
        <p:sp>
          <p:nvSpPr>
            <p:cNvPr id="1032" name="AutoShape 8"/>
            <p:cNvSpPr>
              <a:spLocks noChangeArrowheads="1"/>
            </p:cNvSpPr>
            <p:nvPr/>
          </p:nvSpPr>
          <p:spPr bwMode="auto">
            <a:xfrm>
              <a:off x="9422" y="6266"/>
              <a:ext cx="4222" cy="3398"/>
            </a:xfrm>
            <a:prstGeom prst="upArrowCallout">
              <a:avLst>
                <a:gd name="adj1" fmla="val 33402"/>
                <a:gd name="adj2" fmla="val 33402"/>
                <a:gd name="adj3" fmla="val 16667"/>
                <a:gd name="adj4" fmla="val 66667"/>
              </a:avLst>
            </a:prstGeom>
            <a:solidFill>
              <a:srgbClr val="8064A2"/>
            </a:solidFill>
            <a:ln w="38100">
              <a:solidFill>
                <a:srgbClr val="F2F2F2"/>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rgbClr val="FFFFFF"/>
                  </a:solidFill>
                  <a:effectLst/>
                  <a:latin typeface="Calibri" pitchFamily="34" charset="0"/>
                  <a:cs typeface="Arial" pitchFamily="34" charset="0"/>
                </a:rPr>
                <a:t>Quels sont les métiers </a:t>
              </a:r>
              <a:r>
                <a:rPr kumimoji="0" lang="fr-FR" sz="1400" b="1" i="0" u="none" strike="noStrike" cap="none" normalizeH="0" baseline="0" dirty="0" smtClean="0">
                  <a:ln>
                    <a:noFill/>
                  </a:ln>
                  <a:solidFill>
                    <a:schemeClr val="tx1"/>
                  </a:solidFill>
                  <a:effectLst/>
                  <a:latin typeface="Calibri" pitchFamily="34" charset="0"/>
                  <a:cs typeface="Arial" pitchFamily="34" charset="0"/>
                </a:rPr>
                <a:t>réellement</a:t>
              </a:r>
              <a:r>
                <a:rPr kumimoji="0" lang="fr-FR" sz="1400" b="1" i="0" u="none" strike="noStrike" cap="none" normalizeH="0" baseline="0" dirty="0" smtClean="0">
                  <a:ln>
                    <a:noFill/>
                  </a:ln>
                  <a:solidFill>
                    <a:srgbClr val="FFFFFF"/>
                  </a:solidFill>
                  <a:effectLst/>
                  <a:latin typeface="Calibri" pitchFamily="34" charset="0"/>
                  <a:cs typeface="Arial" pitchFamily="34" charset="0"/>
                </a:rPr>
                <a:t> exercés en région par les professionnels formés dans la filière</a:t>
              </a:r>
              <a:r>
                <a:rPr kumimoji="0" lang="fr-FR" sz="1400" b="1" i="0" u="none" strike="noStrike" cap="none" normalizeH="0" baseline="0" dirty="0" smtClean="0">
                  <a:ln>
                    <a:noFill/>
                  </a:ln>
                  <a:solidFill>
                    <a:srgbClr val="FFFFFF"/>
                  </a:solidFill>
                  <a:effectLst/>
                  <a:latin typeface="Times New Roman" pitchFamily="18" charset="0"/>
                  <a:cs typeface="Arial" pitchFamily="34" charset="0"/>
                </a:rPr>
                <a:t> </a:t>
              </a:r>
              <a:r>
                <a:rPr kumimoji="0" lang="fr-FR" sz="1400" b="1" i="0" u="none" strike="noStrike" cap="none" normalizeH="0" baseline="0" dirty="0" smtClean="0">
                  <a:ln>
                    <a:noFill/>
                  </a:ln>
                  <a:solidFill>
                    <a:srgbClr val="FFFFFF"/>
                  </a:solidFill>
                  <a:effectLst/>
                  <a:latin typeface="Calibri" pitchFamily="34" charset="0"/>
                  <a:cs typeface="Arial" pitchFamily="34" charset="0"/>
                </a:rPr>
                <a:t>?</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3" name="AutoShape 9"/>
            <p:cNvCxnSpPr>
              <a:cxnSpLocks noChangeShapeType="1"/>
            </p:cNvCxnSpPr>
            <p:nvPr/>
          </p:nvCxnSpPr>
          <p:spPr bwMode="auto">
            <a:xfrm>
              <a:off x="6822" y="5598"/>
              <a:ext cx="2524" cy="1179"/>
            </a:xfrm>
            <a:prstGeom prst="straightConnector1">
              <a:avLst/>
            </a:prstGeom>
            <a:noFill/>
            <a:ln w="9525">
              <a:solidFill>
                <a:srgbClr val="000000"/>
              </a:solidFill>
              <a:round/>
              <a:headEnd/>
              <a:tailEnd type="triangle" w="med" len="med"/>
            </a:ln>
          </p:spPr>
        </p:cxnSp>
        <p:sp>
          <p:nvSpPr>
            <p:cNvPr id="1034" name="Oval 10"/>
            <p:cNvSpPr>
              <a:spLocks noChangeArrowheads="1"/>
            </p:cNvSpPr>
            <p:nvPr/>
          </p:nvSpPr>
          <p:spPr bwMode="auto">
            <a:xfrm>
              <a:off x="9235" y="4419"/>
              <a:ext cx="4908" cy="1571"/>
            </a:xfrm>
            <a:prstGeom prst="ellipse">
              <a:avLst/>
            </a:prstGeom>
            <a:solidFill>
              <a:srgbClr val="4F81BD"/>
            </a:solidFill>
            <a:ln w="38100">
              <a:no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1" i="1" u="none" strike="noStrike" cap="none" normalizeH="0" baseline="0" dirty="0" smtClean="0">
                  <a:ln>
                    <a:noFill/>
                  </a:ln>
                  <a:solidFill>
                    <a:srgbClr val="FFFFFF"/>
                  </a:solidFill>
                  <a:effectLst/>
                  <a:latin typeface="Calibri" pitchFamily="34" charset="0"/>
                  <a:cs typeface="Arial" pitchFamily="34" charset="0"/>
                </a:rPr>
                <a:t>Comment peut-on expliquer les écarts entre théorie et réalité ?</a:t>
              </a:r>
              <a:endParaRPr kumimoji="0" lang="fr-FR" b="0" i="1" u="none" strike="noStrike" cap="none" normalizeH="0" baseline="0" dirty="0" smtClean="0">
                <a:ln>
                  <a:noFill/>
                </a:ln>
                <a:solidFill>
                  <a:schemeClr val="tx1"/>
                </a:solidFill>
                <a:effectLst/>
                <a:latin typeface="Arial" pitchFamily="34" charset="0"/>
                <a:cs typeface="Arial" pitchFamily="34" charset="0"/>
              </a:endParaRPr>
            </a:p>
          </p:txBody>
        </p:sp>
        <p:sp>
          <p:nvSpPr>
            <p:cNvPr id="1035" name="Oval 11"/>
            <p:cNvSpPr>
              <a:spLocks noChangeArrowheads="1"/>
            </p:cNvSpPr>
            <p:nvPr/>
          </p:nvSpPr>
          <p:spPr bwMode="auto">
            <a:xfrm>
              <a:off x="13868" y="9240"/>
              <a:ext cx="3160" cy="2262"/>
            </a:xfrm>
            <a:prstGeom prst="ellipse">
              <a:avLst/>
            </a:prstGeom>
            <a:solidFill>
              <a:srgbClr val="8064A2"/>
            </a:solidFill>
            <a:ln w="38100">
              <a:noFill/>
              <a:round/>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rgbClr val="FFFFFF"/>
                  </a:solidFill>
                  <a:effectLst/>
                  <a:latin typeface="Calibri" pitchFamily="34" charset="0"/>
                  <a:cs typeface="Arial" pitchFamily="34" charset="0"/>
                </a:rPr>
                <a:t>Que font les professionnels de la région formés dans la filière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0" y="0"/>
            <a:ext cx="9144000" cy="692150"/>
          </a:xfrm>
          <a:noFill/>
          <a:ln>
            <a:miter lim="800000"/>
            <a:headEnd/>
            <a:tailEnd/>
          </a:ln>
        </p:spPr>
        <p:txBody>
          <a:bodyPr vert="horz" wrap="square" lIns="91440" tIns="45720" rIns="91440" bIns="45720" numCol="1" anchor="t" anchorCtr="0" compatLnSpc="1">
            <a:prstTxWarp prst="textNoShape">
              <a:avLst/>
            </a:prstTxWarp>
            <a:noAutofit/>
          </a:bodyPr>
          <a:lstStyle/>
          <a:p>
            <a:r>
              <a:rPr lang="fr-FR" sz="2800" spc="-50" dirty="0" smtClean="0">
                <a:solidFill>
                  <a:srgbClr val="448DDE"/>
                </a:solidFill>
                <a:latin typeface="Arial" charset="0"/>
                <a:cs typeface="Arial" charset="0"/>
                <a:sym typeface="Wingdings" pitchFamily="2" charset="2"/>
              </a:rPr>
              <a:t>De l’EMPLOI à la </a:t>
            </a:r>
            <a:r>
              <a:rPr lang="fr-FR" sz="3200" spc="-50" dirty="0" smtClean="0">
                <a:solidFill>
                  <a:srgbClr val="448DDE"/>
                </a:solidFill>
                <a:latin typeface="Arial" charset="0"/>
                <a:cs typeface="Arial" charset="0"/>
                <a:sym typeface="Wingdings" pitchFamily="2" charset="2"/>
              </a:rPr>
              <a:t>FORMATION </a:t>
            </a:r>
            <a:endParaRPr lang="fr-FR" sz="3200" dirty="0" smtClean="0">
              <a:solidFill>
                <a:srgbClr val="448DDE"/>
              </a:solidFill>
              <a:latin typeface="Arial" charset="0"/>
              <a:cs typeface="Arial" charset="0"/>
              <a:sym typeface="Wingdings" pitchFamily="2" charset="2"/>
            </a:endParaRPr>
          </a:p>
        </p:txBody>
      </p:sp>
      <p:sp>
        <p:nvSpPr>
          <p:cNvPr id="11268" name="Line 4"/>
          <p:cNvSpPr>
            <a:spLocks noChangeShapeType="1"/>
          </p:cNvSpPr>
          <p:nvPr/>
        </p:nvSpPr>
        <p:spPr bwMode="auto">
          <a:xfrm>
            <a:off x="683568" y="692696"/>
            <a:ext cx="7976089" cy="0"/>
          </a:xfrm>
          <a:prstGeom prst="line">
            <a:avLst/>
          </a:prstGeom>
          <a:noFill/>
          <a:ln w="28575" cap="sq">
            <a:solidFill>
              <a:srgbClr val="0033CC"/>
            </a:solidFill>
            <a:round/>
            <a:headEnd type="none" w="sm" len="sm"/>
            <a:tailEnd type="none" w="sm" len="sm"/>
          </a:ln>
        </p:spPr>
        <p:txBody>
          <a:bodyPr/>
          <a:lstStyle/>
          <a:p>
            <a:endParaRPr lang="fr-FR"/>
          </a:p>
        </p:txBody>
      </p:sp>
      <p:graphicFrame>
        <p:nvGraphicFramePr>
          <p:cNvPr id="16" name="Espace réservé du contenu 15"/>
          <p:cNvGraphicFramePr>
            <a:graphicFrameLocks noGrp="1"/>
          </p:cNvGraphicFramePr>
          <p:nvPr>
            <p:ph idx="1"/>
          </p:nvPr>
        </p:nvGraphicFramePr>
        <p:xfrm>
          <a:off x="-180528" y="188640"/>
          <a:ext cx="4320480" cy="7128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050" name="Group 2"/>
          <p:cNvGrpSpPr>
            <a:grpSpLocks/>
          </p:cNvGrpSpPr>
          <p:nvPr/>
        </p:nvGrpSpPr>
        <p:grpSpPr bwMode="auto">
          <a:xfrm>
            <a:off x="4067944" y="908720"/>
            <a:ext cx="4373877" cy="5175250"/>
            <a:chOff x="7593" y="1590"/>
            <a:chExt cx="6887" cy="8150"/>
          </a:xfrm>
        </p:grpSpPr>
        <p:sp>
          <p:nvSpPr>
            <p:cNvPr id="2051" name="AutoShape 3"/>
            <p:cNvSpPr>
              <a:spLocks noChangeArrowheads="1"/>
            </p:cNvSpPr>
            <p:nvPr/>
          </p:nvSpPr>
          <p:spPr bwMode="auto">
            <a:xfrm>
              <a:off x="10398" y="1590"/>
              <a:ext cx="3796" cy="2835"/>
            </a:xfrm>
            <a:prstGeom prst="downArrowCallout">
              <a:avLst>
                <a:gd name="adj1" fmla="val 29675"/>
                <a:gd name="adj2" fmla="val 29675"/>
                <a:gd name="adj3" fmla="val 16667"/>
                <a:gd name="adj4" fmla="val 66667"/>
              </a:avLst>
            </a:prstGeom>
            <a:solidFill>
              <a:srgbClr val="9BBB59"/>
            </a:solidFill>
            <a:ln w="38100">
              <a:solidFill>
                <a:srgbClr val="F2F2F2"/>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rgbClr val="FFFFFF"/>
                  </a:solidFill>
                  <a:effectLst/>
                  <a:latin typeface="Calibri" pitchFamily="34" charset="0"/>
                  <a:cs typeface="Arial" pitchFamily="34" charset="0"/>
                </a:rPr>
                <a:t>Quelles sont les formations </a:t>
              </a:r>
              <a:r>
                <a:rPr kumimoji="0" lang="fr-FR" sz="1400" b="1" i="1" u="none" strike="noStrike" cap="none" normalizeH="0" baseline="0" dirty="0" smtClean="0">
                  <a:ln>
                    <a:noFill/>
                  </a:ln>
                  <a:solidFill>
                    <a:srgbClr val="FFFFFF"/>
                  </a:solidFill>
                  <a:effectLst/>
                  <a:latin typeface="Calibri" pitchFamily="34" charset="0"/>
                  <a:cs typeface="Arial" pitchFamily="34" charset="0"/>
                </a:rPr>
                <a:t>mises en œuvre en </a:t>
              </a:r>
              <a:r>
                <a:rPr kumimoji="0" lang="fr-FR" sz="1400" b="1" i="0" u="none" strike="noStrike" cap="none" normalizeH="0" baseline="0" dirty="0" smtClean="0">
                  <a:ln>
                    <a:noFill/>
                  </a:ln>
                  <a:solidFill>
                    <a:srgbClr val="FFFFFF"/>
                  </a:solidFill>
                  <a:effectLst/>
                  <a:latin typeface="Calibri" pitchFamily="34" charset="0"/>
                  <a:cs typeface="Arial" pitchFamily="34" charset="0"/>
                </a:rPr>
                <a:t>région qui visent </a:t>
              </a:r>
              <a:r>
                <a:rPr kumimoji="0" lang="fr-FR" sz="1400" b="1" i="0" u="none" strike="noStrike" cap="none" normalizeH="0" baseline="0" dirty="0" smtClean="0">
                  <a:ln>
                    <a:noFill/>
                  </a:ln>
                  <a:solidFill>
                    <a:schemeClr val="tx1"/>
                  </a:solidFill>
                  <a:effectLst/>
                  <a:latin typeface="Calibri" pitchFamily="34" charset="0"/>
                  <a:cs typeface="Arial" pitchFamily="34" charset="0"/>
                </a:rPr>
                <a:t>théoriquement</a:t>
              </a:r>
              <a:r>
                <a:rPr kumimoji="0" lang="fr-FR" sz="1400" b="1" i="0" u="none" strike="noStrike" cap="none" normalizeH="0" baseline="0" dirty="0" smtClean="0">
                  <a:ln>
                    <a:noFill/>
                  </a:ln>
                  <a:solidFill>
                    <a:srgbClr val="FFFFFF"/>
                  </a:solidFill>
                  <a:effectLst/>
                  <a:latin typeface="Calibri" pitchFamily="34" charset="0"/>
                  <a:cs typeface="Arial" pitchFamily="34" charset="0"/>
                </a:rPr>
                <a:t> ce métier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52" name="AutoShape 4"/>
            <p:cNvCxnSpPr>
              <a:cxnSpLocks noChangeShapeType="1"/>
            </p:cNvCxnSpPr>
            <p:nvPr/>
          </p:nvCxnSpPr>
          <p:spPr bwMode="auto">
            <a:xfrm flipV="1">
              <a:off x="7593" y="3423"/>
              <a:ext cx="2356" cy="1590"/>
            </a:xfrm>
            <a:prstGeom prst="straightConnector1">
              <a:avLst/>
            </a:prstGeom>
            <a:noFill/>
            <a:ln w="9525">
              <a:solidFill>
                <a:srgbClr val="000000"/>
              </a:solidFill>
              <a:round/>
              <a:headEnd/>
              <a:tailEnd type="triangle" w="med" len="med"/>
            </a:ln>
          </p:spPr>
        </p:cxnSp>
        <p:sp>
          <p:nvSpPr>
            <p:cNvPr id="2053" name="AutoShape 5"/>
            <p:cNvSpPr>
              <a:spLocks noChangeArrowheads="1"/>
            </p:cNvSpPr>
            <p:nvPr/>
          </p:nvSpPr>
          <p:spPr bwMode="auto">
            <a:xfrm>
              <a:off x="10087" y="6580"/>
              <a:ext cx="4338" cy="3160"/>
            </a:xfrm>
            <a:prstGeom prst="upArrowCallout">
              <a:avLst>
                <a:gd name="adj1" fmla="val 34320"/>
                <a:gd name="adj2" fmla="val 34320"/>
                <a:gd name="adj3" fmla="val 16667"/>
                <a:gd name="adj4" fmla="val 66667"/>
              </a:avLst>
            </a:prstGeom>
            <a:solidFill>
              <a:srgbClr val="8064A2"/>
            </a:solidFill>
            <a:ln w="38100">
              <a:solidFill>
                <a:srgbClr val="F2F2F2"/>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400" b="1" i="0" u="none" strike="noStrike" cap="none" normalizeH="0" baseline="0" dirty="0" smtClean="0">
                <a:ln>
                  <a:noFill/>
                </a:ln>
                <a:solidFill>
                  <a:srgbClr val="FFFFFF"/>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rgbClr val="FFFFFF"/>
                  </a:solidFill>
                  <a:effectLst/>
                  <a:latin typeface="Calibri" pitchFamily="34" charset="0"/>
                  <a:cs typeface="Arial" pitchFamily="34" charset="0"/>
                </a:rPr>
                <a:t>Quelles sont les formations </a:t>
              </a:r>
              <a:r>
                <a:rPr kumimoji="0" lang="fr-FR" sz="1400" b="1" i="0" u="none" strike="noStrike" cap="none" normalizeH="0" baseline="0" dirty="0" smtClean="0">
                  <a:ln>
                    <a:noFill/>
                  </a:ln>
                  <a:solidFill>
                    <a:schemeClr val="tx1"/>
                  </a:solidFill>
                  <a:effectLst/>
                  <a:latin typeface="Calibri" pitchFamily="34" charset="0"/>
                  <a:cs typeface="Arial" pitchFamily="34" charset="0"/>
                </a:rPr>
                <a:t>réelles</a:t>
              </a:r>
              <a:r>
                <a:rPr kumimoji="0" lang="fr-FR" sz="1400" b="1" i="0" u="none" strike="noStrike" cap="none" normalizeH="0" baseline="0" dirty="0" smtClean="0">
                  <a:ln>
                    <a:noFill/>
                  </a:ln>
                  <a:solidFill>
                    <a:srgbClr val="FFFFFF"/>
                  </a:solidFill>
                  <a:effectLst/>
                  <a:latin typeface="Calibri" pitchFamily="34" charset="0"/>
                  <a:cs typeface="Arial" pitchFamily="34" charset="0"/>
                </a:rPr>
                <a:t> des personnes en emploi dans ce métier en région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54" name="AutoShape 6"/>
            <p:cNvCxnSpPr>
              <a:cxnSpLocks noChangeShapeType="1"/>
            </p:cNvCxnSpPr>
            <p:nvPr/>
          </p:nvCxnSpPr>
          <p:spPr bwMode="auto">
            <a:xfrm>
              <a:off x="7593" y="6302"/>
              <a:ext cx="2524" cy="1179"/>
            </a:xfrm>
            <a:prstGeom prst="straightConnector1">
              <a:avLst/>
            </a:prstGeom>
            <a:noFill/>
            <a:ln w="9525">
              <a:solidFill>
                <a:srgbClr val="000000"/>
              </a:solidFill>
              <a:round/>
              <a:headEnd/>
              <a:tailEnd type="triangle" w="med" len="med"/>
            </a:ln>
          </p:spPr>
        </p:cxnSp>
        <p:sp>
          <p:nvSpPr>
            <p:cNvPr id="2055" name="Oval 7"/>
            <p:cNvSpPr>
              <a:spLocks noChangeArrowheads="1"/>
            </p:cNvSpPr>
            <p:nvPr/>
          </p:nvSpPr>
          <p:spPr bwMode="auto">
            <a:xfrm>
              <a:off x="9974" y="4765"/>
              <a:ext cx="4506" cy="1571"/>
            </a:xfrm>
            <a:prstGeom prst="ellipse">
              <a:avLst/>
            </a:prstGeom>
            <a:solidFill>
              <a:srgbClr val="4F81BD"/>
            </a:solidFill>
            <a:ln w="38100">
              <a:no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1" u="none" strike="noStrike" cap="none" normalizeH="0" baseline="0" dirty="0" smtClean="0">
                  <a:ln>
                    <a:noFill/>
                  </a:ln>
                  <a:solidFill>
                    <a:srgbClr val="FFFFFF"/>
                  </a:solidFill>
                  <a:effectLst/>
                  <a:latin typeface="Calibri" pitchFamily="34" charset="0"/>
                  <a:cs typeface="Arial" pitchFamily="34" charset="0"/>
                </a:rPr>
                <a:t>Comment peut-on expliquer les écarts entre théorie et réalité ?</a:t>
              </a:r>
              <a:endParaRPr kumimoji="0" lang="fr-FR" sz="1800" b="0" i="1"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spc="-50" dirty="0">
                <a:solidFill>
                  <a:srgbClr val="448DDE"/>
                </a:solidFill>
                <a:latin typeface="Arial" charset="0"/>
                <a:cs typeface="Arial" charset="0"/>
              </a:rPr>
              <a:t>Programmation FSE</a:t>
            </a:r>
            <a:endParaRPr lang="fr-FR" sz="3200" spc="-50" dirty="0">
              <a:solidFill>
                <a:srgbClr val="448DDE"/>
              </a:solidFill>
              <a:latin typeface="Arial" charset="0"/>
              <a:cs typeface="Arial" charset="0"/>
            </a:endParaRPr>
          </a:p>
        </p:txBody>
      </p:sp>
      <p:sp>
        <p:nvSpPr>
          <p:cNvPr id="3" name="Espace réservé du contenu 2"/>
          <p:cNvSpPr>
            <a:spLocks noGrp="1"/>
          </p:cNvSpPr>
          <p:nvPr>
            <p:ph idx="1"/>
          </p:nvPr>
        </p:nvSpPr>
        <p:spPr/>
        <p:txBody>
          <a:bodyPr>
            <a:normAutofit/>
          </a:bodyPr>
          <a:lstStyle/>
          <a:p>
            <a:pPr>
              <a:buFont typeface="Wingdings" panose="05000000000000000000" pitchFamily="2" charset="2"/>
              <a:buChar char="ü"/>
            </a:pPr>
            <a:r>
              <a:rPr lang="fr-FR" sz="2600" dirty="0">
                <a:solidFill>
                  <a:srgbClr val="0033CC"/>
                </a:solidFill>
                <a:latin typeface="Arial" charset="0"/>
                <a:cs typeface="Arial" charset="0"/>
              </a:rPr>
              <a:t>Un projet sur 3 ans : 01.01.2015 au </a:t>
            </a:r>
            <a:r>
              <a:rPr lang="fr-FR" sz="2600" dirty="0" smtClean="0">
                <a:solidFill>
                  <a:srgbClr val="0033CC"/>
                </a:solidFill>
                <a:latin typeface="Arial" charset="0"/>
                <a:cs typeface="Arial" charset="0"/>
              </a:rPr>
              <a:t>31.12.2017</a:t>
            </a:r>
          </a:p>
          <a:p>
            <a:pPr marL="0" indent="0">
              <a:buNone/>
            </a:pPr>
            <a:endParaRPr lang="fr-FR" sz="2600" dirty="0" smtClean="0">
              <a:solidFill>
                <a:srgbClr val="0033CC"/>
              </a:solidFill>
              <a:latin typeface="Arial" charset="0"/>
              <a:cs typeface="Arial" charset="0"/>
            </a:endParaRPr>
          </a:p>
          <a:p>
            <a:pPr>
              <a:buFont typeface="Wingdings" panose="05000000000000000000" pitchFamily="2" charset="2"/>
              <a:buChar char="ü"/>
            </a:pPr>
            <a:r>
              <a:rPr lang="fr-FR" sz="2600" dirty="0" smtClean="0">
                <a:solidFill>
                  <a:srgbClr val="0033CC"/>
                </a:solidFill>
                <a:latin typeface="Arial" charset="0"/>
                <a:cs typeface="Arial" charset="0"/>
              </a:rPr>
              <a:t>Programmé </a:t>
            </a:r>
            <a:r>
              <a:rPr lang="fr-FR" sz="2600" dirty="0">
                <a:solidFill>
                  <a:srgbClr val="0033CC"/>
                </a:solidFill>
                <a:latin typeface="Arial" charset="0"/>
                <a:cs typeface="Arial" charset="0"/>
              </a:rPr>
              <a:t>en juin </a:t>
            </a:r>
            <a:r>
              <a:rPr lang="fr-FR" sz="2600" dirty="0" smtClean="0">
                <a:solidFill>
                  <a:srgbClr val="0033CC"/>
                </a:solidFill>
                <a:latin typeface="Arial" charset="0"/>
                <a:cs typeface="Arial" charset="0"/>
              </a:rPr>
              <a:t>2015</a:t>
            </a:r>
          </a:p>
          <a:p>
            <a:pPr marL="0" indent="0">
              <a:buNone/>
            </a:pPr>
            <a:endParaRPr lang="fr-FR" sz="2600" dirty="0" smtClean="0">
              <a:solidFill>
                <a:srgbClr val="0033CC"/>
              </a:solidFill>
              <a:latin typeface="Arial" charset="0"/>
              <a:cs typeface="Arial" charset="0"/>
            </a:endParaRPr>
          </a:p>
          <a:p>
            <a:pPr>
              <a:buFont typeface="Wingdings" panose="05000000000000000000" pitchFamily="2" charset="2"/>
              <a:buChar char="ü"/>
            </a:pPr>
            <a:r>
              <a:rPr lang="fr-FR" sz="2600" dirty="0" smtClean="0">
                <a:solidFill>
                  <a:srgbClr val="0033CC"/>
                </a:solidFill>
                <a:latin typeface="Arial" charset="0"/>
                <a:cs typeface="Arial" charset="0"/>
              </a:rPr>
              <a:t>Coût </a:t>
            </a:r>
            <a:r>
              <a:rPr lang="fr-FR" sz="2600" dirty="0">
                <a:solidFill>
                  <a:srgbClr val="0033CC"/>
                </a:solidFill>
                <a:latin typeface="Arial" charset="0"/>
                <a:cs typeface="Arial" charset="0"/>
              </a:rPr>
              <a:t>total éligible : 371 367,50 € </a:t>
            </a:r>
            <a:endParaRPr lang="fr-FR" sz="2600" dirty="0" smtClean="0">
              <a:solidFill>
                <a:srgbClr val="0033CC"/>
              </a:solidFill>
              <a:latin typeface="Arial" charset="0"/>
              <a:cs typeface="Arial" charset="0"/>
            </a:endParaRPr>
          </a:p>
          <a:p>
            <a:pPr>
              <a:buFont typeface="Wingdings" panose="05000000000000000000" pitchFamily="2" charset="2"/>
              <a:buChar char="ü"/>
            </a:pPr>
            <a:r>
              <a:rPr lang="fr-FR" sz="2600" dirty="0" smtClean="0">
                <a:solidFill>
                  <a:srgbClr val="0033CC"/>
                </a:solidFill>
                <a:latin typeface="Arial" charset="0"/>
                <a:cs typeface="Arial" charset="0"/>
              </a:rPr>
              <a:t>Subvention </a:t>
            </a:r>
            <a:r>
              <a:rPr lang="fr-FR" sz="2600" dirty="0">
                <a:solidFill>
                  <a:srgbClr val="0033CC"/>
                </a:solidFill>
                <a:latin typeface="Arial" charset="0"/>
                <a:cs typeface="Arial" charset="0"/>
              </a:rPr>
              <a:t>FSE : 184 367,50 €</a:t>
            </a:r>
            <a:endParaRPr lang="fr-FR" sz="2600" dirty="0">
              <a:solidFill>
                <a:srgbClr val="0033CC"/>
              </a:solidFill>
              <a:latin typeface="Arial" charset="0"/>
              <a:cs typeface="Arial" charset="0"/>
            </a:endParaRPr>
          </a:p>
        </p:txBody>
      </p:sp>
    </p:spTree>
    <p:extLst>
      <p:ext uri="{BB962C8B-B14F-4D97-AF65-F5344CB8AC3E}">
        <p14:creationId xmlns:p14="http://schemas.microsoft.com/office/powerpoint/2010/main" val="57723401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9699</TotalTime>
  <Words>415</Words>
  <Application>Microsoft Office PowerPoint</Application>
  <PresentationFormat>Affichage à l'écran (4:3)</PresentationFormat>
  <Paragraphs>60</Paragraphs>
  <Slides>8</Slides>
  <Notes>7</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8</vt:i4>
      </vt:variant>
    </vt:vector>
  </HeadingPairs>
  <TitlesOfParts>
    <vt:vector size="13" baseType="lpstr">
      <vt:lpstr>Arial</vt:lpstr>
      <vt:lpstr>Calibri</vt:lpstr>
      <vt:lpstr>Times New Roman</vt:lpstr>
      <vt:lpstr>Wingdings</vt:lpstr>
      <vt:lpstr>Thème Office</vt:lpstr>
      <vt:lpstr>Présentation PowerPoint</vt:lpstr>
      <vt:lpstr>Contexte </vt:lpstr>
      <vt:lpstr>Objectifs principaux (1/3) </vt:lpstr>
      <vt:lpstr>Objectifs principaux (2/3) </vt:lpstr>
      <vt:lpstr>Objectifs principaux (3/3) </vt:lpstr>
      <vt:lpstr>De la FORMATION à l’EMPLOI</vt:lpstr>
      <vt:lpstr>De l’EMPLOI à la FORMATION </vt:lpstr>
      <vt:lpstr>Programmation FSE</vt:lpstr>
    </vt:vector>
  </TitlesOfParts>
  <Company>CR PACA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26 mars 2012 : séance de partage de connaissances</dc:title>
  <dc:creator>CLAUX Magali</dc:creator>
  <cp:lastModifiedBy>CHIRON Julie</cp:lastModifiedBy>
  <cp:revision>468</cp:revision>
  <cp:lastPrinted>2013-01-17T16:43:53Z</cp:lastPrinted>
  <dcterms:created xsi:type="dcterms:W3CDTF">2012-03-06T09:46:07Z</dcterms:created>
  <dcterms:modified xsi:type="dcterms:W3CDTF">2016-05-25T09:37:28Z</dcterms:modified>
</cp:coreProperties>
</file>