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5" r:id="rId1"/>
  </p:sldMasterIdLst>
  <p:notesMasterIdLst>
    <p:notesMasterId r:id="rId18"/>
  </p:notesMasterIdLst>
  <p:handoutMasterIdLst>
    <p:handoutMasterId r:id="rId19"/>
  </p:handoutMasterIdLst>
  <p:sldIdLst>
    <p:sldId id="259" r:id="rId2"/>
    <p:sldId id="260" r:id="rId3"/>
    <p:sldId id="261" r:id="rId4"/>
    <p:sldId id="262" r:id="rId5"/>
    <p:sldId id="266" r:id="rId6"/>
    <p:sldId id="263" r:id="rId7"/>
    <p:sldId id="277" r:id="rId8"/>
    <p:sldId id="267" r:id="rId9"/>
    <p:sldId id="269" r:id="rId10"/>
    <p:sldId id="270" r:id="rId11"/>
    <p:sldId id="271" r:id="rId12"/>
    <p:sldId id="264" r:id="rId13"/>
    <p:sldId id="272" r:id="rId14"/>
    <p:sldId id="273" r:id="rId15"/>
    <p:sldId id="274" r:id="rId16"/>
    <p:sldId id="275" r:id="rId17"/>
  </p:sldIdLst>
  <p:sldSz cx="9144000" cy="6858000" type="screen4x3"/>
  <p:notesSz cx="6797675" cy="9926638"/>
  <p:defaultTextStyle>
    <a:defPPr>
      <a:defRPr lang="fr-FR"/>
    </a:defPPr>
    <a:lvl1pPr algn="r" rtl="0" eaLnBrk="0" fontAlgn="base" hangingPunct="0">
      <a:spcBef>
        <a:spcPct val="20000"/>
      </a:spcBef>
      <a:spcAft>
        <a:spcPct val="0"/>
      </a:spcAft>
      <a:buClr>
        <a:srgbClr val="FF9900"/>
      </a:buClr>
      <a:buChar char="•"/>
      <a:defRPr sz="1200" kern="1200">
        <a:solidFill>
          <a:srgbClr val="000099"/>
        </a:solidFill>
        <a:latin typeface="Arial" charset="0"/>
        <a:ea typeface="+mn-ea"/>
        <a:cs typeface="+mn-cs"/>
      </a:defRPr>
    </a:lvl1pPr>
    <a:lvl2pPr marL="457200" algn="r" rtl="0" eaLnBrk="0" fontAlgn="base" hangingPunct="0">
      <a:spcBef>
        <a:spcPct val="20000"/>
      </a:spcBef>
      <a:spcAft>
        <a:spcPct val="0"/>
      </a:spcAft>
      <a:buClr>
        <a:srgbClr val="FF9900"/>
      </a:buClr>
      <a:buChar char="•"/>
      <a:defRPr sz="1200" kern="1200">
        <a:solidFill>
          <a:srgbClr val="000099"/>
        </a:solidFill>
        <a:latin typeface="Arial" charset="0"/>
        <a:ea typeface="+mn-ea"/>
        <a:cs typeface="+mn-cs"/>
      </a:defRPr>
    </a:lvl2pPr>
    <a:lvl3pPr marL="914400" algn="r" rtl="0" eaLnBrk="0" fontAlgn="base" hangingPunct="0">
      <a:spcBef>
        <a:spcPct val="20000"/>
      </a:spcBef>
      <a:spcAft>
        <a:spcPct val="0"/>
      </a:spcAft>
      <a:buClr>
        <a:srgbClr val="FF9900"/>
      </a:buClr>
      <a:buChar char="•"/>
      <a:defRPr sz="1200" kern="1200">
        <a:solidFill>
          <a:srgbClr val="000099"/>
        </a:solidFill>
        <a:latin typeface="Arial" charset="0"/>
        <a:ea typeface="+mn-ea"/>
        <a:cs typeface="+mn-cs"/>
      </a:defRPr>
    </a:lvl3pPr>
    <a:lvl4pPr marL="1371600" algn="r" rtl="0" eaLnBrk="0" fontAlgn="base" hangingPunct="0">
      <a:spcBef>
        <a:spcPct val="20000"/>
      </a:spcBef>
      <a:spcAft>
        <a:spcPct val="0"/>
      </a:spcAft>
      <a:buClr>
        <a:srgbClr val="FF9900"/>
      </a:buClr>
      <a:buChar char="•"/>
      <a:defRPr sz="1200" kern="1200">
        <a:solidFill>
          <a:srgbClr val="000099"/>
        </a:solidFill>
        <a:latin typeface="Arial" charset="0"/>
        <a:ea typeface="+mn-ea"/>
        <a:cs typeface="+mn-cs"/>
      </a:defRPr>
    </a:lvl4pPr>
    <a:lvl5pPr marL="1828800" algn="r" rtl="0" eaLnBrk="0" fontAlgn="base" hangingPunct="0">
      <a:spcBef>
        <a:spcPct val="20000"/>
      </a:spcBef>
      <a:spcAft>
        <a:spcPct val="0"/>
      </a:spcAft>
      <a:buClr>
        <a:srgbClr val="FF9900"/>
      </a:buClr>
      <a:buChar char="•"/>
      <a:defRPr sz="1200" kern="1200">
        <a:solidFill>
          <a:srgbClr val="000099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00099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00099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00099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00099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4EA2"/>
    <a:srgbClr val="014495"/>
    <a:srgbClr val="5A5154"/>
    <a:srgbClr val="FFD1D1"/>
    <a:srgbClr val="FFFFFF"/>
    <a:srgbClr val="30A9B2"/>
    <a:srgbClr val="333399"/>
    <a:srgbClr val="000066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370" autoAdjust="0"/>
  </p:normalViewPr>
  <p:slideViewPr>
    <p:cSldViewPr>
      <p:cViewPr varScale="1">
        <p:scale>
          <a:sx n="123" d="100"/>
          <a:sy n="123" d="100"/>
        </p:scale>
        <p:origin x="123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CER\Documents\Statistiques\Venelles\Venelles%20-%20Ventes%20par%20jour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4458700806293391E-2"/>
          <c:y val="0.19486111111111112"/>
          <c:w val="0.7992126170378232"/>
          <c:h val="0.72088764946048411"/>
        </c:manualLayout>
      </c:layout>
      <c:lineChart>
        <c:grouping val="standard"/>
        <c:varyColors val="0"/>
        <c:ser>
          <c:idx val="0"/>
          <c:order val="0"/>
          <c:tx>
            <c:strRef>
              <c:f>'Venelles 2016'!$L$1</c:f>
              <c:strCache>
                <c:ptCount val="1"/>
                <c:pt idx="0">
                  <c:v>CA.TTC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'Venelles 2016'!$K$2:$K$17</c:f>
              <c:strCache>
                <c:ptCount val="16"/>
                <c:pt idx="0">
                  <c:v>S01</c:v>
                </c:pt>
                <c:pt idx="1">
                  <c:v>S02</c:v>
                </c:pt>
                <c:pt idx="2">
                  <c:v>S03</c:v>
                </c:pt>
                <c:pt idx="3">
                  <c:v>S04</c:v>
                </c:pt>
                <c:pt idx="4">
                  <c:v>S05</c:v>
                </c:pt>
                <c:pt idx="5">
                  <c:v>S06</c:v>
                </c:pt>
                <c:pt idx="6">
                  <c:v>S07</c:v>
                </c:pt>
                <c:pt idx="7">
                  <c:v>S08</c:v>
                </c:pt>
                <c:pt idx="8">
                  <c:v>S09</c:v>
                </c:pt>
                <c:pt idx="9">
                  <c:v>S10</c:v>
                </c:pt>
                <c:pt idx="10">
                  <c:v>S11</c:v>
                </c:pt>
                <c:pt idx="11">
                  <c:v>S12</c:v>
                </c:pt>
                <c:pt idx="12">
                  <c:v>S13</c:v>
                </c:pt>
                <c:pt idx="13">
                  <c:v>S14</c:v>
                </c:pt>
                <c:pt idx="14">
                  <c:v>S15</c:v>
                </c:pt>
                <c:pt idx="15">
                  <c:v>S16</c:v>
                </c:pt>
              </c:strCache>
            </c:strRef>
          </c:cat>
          <c:val>
            <c:numRef>
              <c:f>'Venelles 2016'!$L$2:$L$17</c:f>
              <c:numCache>
                <c:formatCode>0.00</c:formatCode>
                <c:ptCount val="16"/>
                <c:pt idx="0">
                  <c:v>21979.32</c:v>
                </c:pt>
                <c:pt idx="1">
                  <c:v>21883.86</c:v>
                </c:pt>
                <c:pt idx="2">
                  <c:v>22127.07</c:v>
                </c:pt>
                <c:pt idx="3">
                  <c:v>24094.59</c:v>
                </c:pt>
                <c:pt idx="4">
                  <c:v>25085.45</c:v>
                </c:pt>
                <c:pt idx="5">
                  <c:v>24358.370000000003</c:v>
                </c:pt>
                <c:pt idx="6">
                  <c:v>25759.85</c:v>
                </c:pt>
                <c:pt idx="7">
                  <c:v>29561.78</c:v>
                </c:pt>
                <c:pt idx="8">
                  <c:v>32128.91</c:v>
                </c:pt>
                <c:pt idx="9">
                  <c:v>31470.16</c:v>
                </c:pt>
                <c:pt idx="10">
                  <c:v>30775.85</c:v>
                </c:pt>
                <c:pt idx="11">
                  <c:v>39616.11</c:v>
                </c:pt>
                <c:pt idx="12">
                  <c:v>31847.62</c:v>
                </c:pt>
                <c:pt idx="13">
                  <c:v>35436.800000000003</c:v>
                </c:pt>
                <c:pt idx="14" formatCode="General">
                  <c:v>35990.15</c:v>
                </c:pt>
                <c:pt idx="15" formatCode="General">
                  <c:v>38479.19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00404216"/>
        <c:axId val="300099960"/>
      </c:lineChart>
      <c:catAx>
        <c:axId val="3004042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300099960"/>
        <c:crosses val="autoZero"/>
        <c:auto val="1"/>
        <c:lblAlgn val="ctr"/>
        <c:lblOffset val="100"/>
        <c:noMultiLvlLbl val="0"/>
      </c:catAx>
      <c:valAx>
        <c:axId val="300099960"/>
        <c:scaling>
          <c:orientation val="minMax"/>
          <c:min val="20000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crossAx val="3004042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buClrTx/>
              <a:buFontTx/>
              <a:buNone/>
              <a:defRPr>
                <a:solidFill>
                  <a:schemeClr val="tx1"/>
                </a:solidFill>
              </a:defRPr>
            </a:lvl1pPr>
          </a:lstStyle>
          <a:p>
            <a:endParaRPr lang="fr-FR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443" y="0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ClrTx/>
              <a:buFontTx/>
              <a:buNone/>
              <a:defRPr>
                <a:solidFill>
                  <a:schemeClr val="tx1"/>
                </a:solidFill>
              </a:defRPr>
            </a:lvl1pPr>
          </a:lstStyle>
          <a:p>
            <a:endParaRPr lang="fr-FR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583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buClrTx/>
              <a:buFontTx/>
              <a:buNone/>
              <a:defRPr>
                <a:solidFill>
                  <a:schemeClr val="tx1"/>
                </a:solidFill>
              </a:defRPr>
            </a:lvl1pPr>
          </a:lstStyle>
          <a:p>
            <a:endParaRPr lang="fr-FR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443" y="9428583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ClrTx/>
              <a:buFontTx/>
              <a:buNone/>
              <a:defRPr>
                <a:solidFill>
                  <a:schemeClr val="tx1"/>
                </a:solidFill>
              </a:defRPr>
            </a:lvl1pPr>
          </a:lstStyle>
          <a:p>
            <a:fld id="{8683B90C-0EB5-4DCC-BD47-DE0740224D73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39472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2C4B0F-A79E-4716-948D-E424EDE8FFA0}" type="datetimeFigureOut">
              <a:rPr lang="fr-FR" smtClean="0"/>
              <a:t>25/05/2016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C9F33F-2F59-413B-9085-9C1766C33DF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1275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0483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altLang="fr-FR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1425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8675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altLang="fr-FR" dirty="0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90008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1507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altLang="fr-FR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94316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9699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altLang="fr-FR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886969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9699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r>
              <a:rPr lang="fr-FR" altLang="fr-FR" sz="1200" dirty="0" smtClean="0">
                <a:solidFill>
                  <a:srgbClr val="391B12"/>
                </a:solidFill>
                <a:latin typeface="Museo Sans Rounded 900" panose="02000000000000000000" pitchFamily="50" charset="0"/>
              </a:rPr>
              <a:t>avec le développement de nouveaux produits au sein des exploitations</a:t>
            </a:r>
          </a:p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r>
              <a:rPr lang="fr-FR" altLang="fr-FR" sz="1200" dirty="0" smtClean="0">
                <a:solidFill>
                  <a:srgbClr val="391B12"/>
                </a:solidFill>
                <a:latin typeface="Museo Sans Rounded 900" panose="02000000000000000000" pitchFamily="50" charset="0"/>
              </a:rPr>
              <a:t>et de transformation pour certains agriculteurs adhérents</a:t>
            </a:r>
          </a:p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lang="fr-FR" altLang="fr-FR" sz="1200" dirty="0" smtClean="0">
              <a:solidFill>
                <a:srgbClr val="391B12"/>
              </a:solidFill>
              <a:latin typeface="Museo Sans Rounded 900" panose="02000000000000000000" pitchFamily="50" charset="0"/>
            </a:endParaRPr>
          </a:p>
          <a:p>
            <a:endParaRPr lang="fr-FR" altLang="fr-FR" dirty="0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793016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0723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altLang="fr-FR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177060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1747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lnSpc>
                <a:spcPct val="80000"/>
              </a:lnSpc>
              <a:spcBef>
                <a:spcPts val="800"/>
              </a:spcBef>
              <a:buClrTx/>
              <a:buSzPct val="65000"/>
              <a:buFontTx/>
              <a:buNone/>
            </a:pPr>
            <a:r>
              <a:rPr lang="fr-FR" altLang="fr-FR" sz="1200" dirty="0" smtClean="0">
                <a:solidFill>
                  <a:srgbClr val="990000"/>
                </a:solidFill>
                <a:latin typeface="Museo Sans Rounded 700" panose="02000000000000000000" pitchFamily="50" charset="0"/>
              </a:rPr>
              <a:t>Nous tenons à remercier nos partenaires financiers et techniques, qui ont contribué à ce que cette ouverture soit réussie :</a:t>
            </a:r>
          </a:p>
          <a:p>
            <a:pPr eaLnBrk="1" hangingPunct="1">
              <a:lnSpc>
                <a:spcPct val="80000"/>
              </a:lnSpc>
              <a:spcBef>
                <a:spcPts val="800"/>
              </a:spcBef>
              <a:buClrTx/>
              <a:buSzPct val="65000"/>
              <a:buFontTx/>
              <a:buNone/>
            </a:pPr>
            <a:r>
              <a:rPr lang="fr-FR" altLang="fr-FR" sz="1200" dirty="0" smtClean="0">
                <a:solidFill>
                  <a:srgbClr val="990000"/>
                </a:solidFill>
                <a:latin typeface="Museo Sans Rounded 700" panose="02000000000000000000" pitchFamily="50" charset="0"/>
              </a:rPr>
              <a:t>Le Crédit Mutuel, les producteurs qui ont participé au financement et tous les artisans qui ont permis une ouverture dans de bonnes conditions.</a:t>
            </a:r>
          </a:p>
          <a:p>
            <a:endParaRPr lang="fr-FR" altLang="fr-FR" dirty="0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92080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1507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altLang="fr-FR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00609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1507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altLang="fr-FR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33450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2531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altLang="fr-FR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24008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1507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altLang="fr-FR" dirty="0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21491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4579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altLang="fr-FR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08942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3555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altLang="fr-FR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44892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6627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altLang="fr-FR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43115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6627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altLang="fr-FR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10846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462D5-57C0-4B90-852B-0677E9CB6E4D}" type="datetimeFigureOut">
              <a:rPr lang="fr-FR" smtClean="0"/>
              <a:t>25/05/2016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5FE6C-1E50-4BF7-BBBA-BE5EE3B5E819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942718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462D5-57C0-4B90-852B-0677E9CB6E4D}" type="datetimeFigureOut">
              <a:rPr lang="fr-FR" smtClean="0"/>
              <a:t>25/05/2016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386CFDDA-8CDC-445F-95F6-0026B8835C0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6799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462D5-57C0-4B90-852B-0677E9CB6E4D}" type="datetimeFigureOut">
              <a:rPr lang="fr-FR" smtClean="0"/>
              <a:t>25/05/2016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36F261CE-A012-4414-A191-8A57C261220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4535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462D5-57C0-4B90-852B-0677E9CB6E4D}" type="datetimeFigureOut">
              <a:rPr lang="fr-FR" smtClean="0"/>
              <a:t>25/05/2016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FB073EA7-5611-41C4-A7B2-08516BE5D33C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990995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462D5-57C0-4B90-852B-0677E9CB6E4D}" type="datetimeFigureOut">
              <a:rPr lang="fr-FR" smtClean="0"/>
              <a:t>25/05/2016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6CD017B4-0D5C-4DF0-A2B0-3B4CD981244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6642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462D5-57C0-4B90-852B-0677E9CB6E4D}" type="datetimeFigureOut">
              <a:rPr lang="fr-FR" smtClean="0"/>
              <a:t>25/05/2016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5DA13F18-93F3-48E2-9DB5-DEC86A89604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0168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462D5-57C0-4B90-852B-0677E9CB6E4D}" type="datetimeFigureOut">
              <a:rPr lang="fr-FR" smtClean="0"/>
              <a:t>25/05/2016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2E606F92-5750-4A27-A3AE-4752FEA0F33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1577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462D5-57C0-4B90-852B-0677E9CB6E4D}" type="datetimeFigureOut">
              <a:rPr lang="fr-FR" smtClean="0"/>
              <a:t>25/05/2016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fr-FR" smtClean="0"/>
              <a:t>Page </a:t>
            </a:r>
            <a:fld id="{D4351CF3-E3B8-4FB7-A3A4-5AAC7AB453EC}" type="slidenum">
              <a:rPr lang="fr-FR" smtClean="0"/>
              <a:pPr>
                <a:buFontTx/>
                <a:buNone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38702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462D5-57C0-4B90-852B-0677E9CB6E4D}" type="datetimeFigureOut">
              <a:rPr lang="fr-FR" smtClean="0"/>
              <a:t>25/05/2016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4DB1A583-758D-4F20-BD01-FB92202FDEE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89877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462D5-57C0-4B90-852B-0677E9CB6E4D}" type="datetimeFigureOut">
              <a:rPr lang="fr-FR" smtClean="0"/>
              <a:t>25/05/2016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3E76DDD6-1B85-46C8-B03F-E276FBCABE0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1389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462D5-57C0-4B90-852B-0677E9CB6E4D}" type="datetimeFigureOut">
              <a:rPr lang="fr-FR" smtClean="0"/>
              <a:t>25/05/2016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4C97316A-8F08-4F43-ADAE-59EC97E75F0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3418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e 7"/>
          <p:cNvGrpSpPr/>
          <p:nvPr userDrawn="1"/>
        </p:nvGrpSpPr>
        <p:grpSpPr>
          <a:xfrm>
            <a:off x="-8164" y="0"/>
            <a:ext cx="9064432" cy="4293096"/>
            <a:chOff x="-8164" y="0"/>
            <a:chExt cx="9064432" cy="4293096"/>
          </a:xfrm>
        </p:grpSpPr>
        <p:pic>
          <p:nvPicPr>
            <p:cNvPr id="10" name="Image 9"/>
            <p:cNvPicPr>
              <a:picLocks noChangeAspect="1"/>
            </p:cNvPicPr>
            <p:nvPr userDrawn="1"/>
          </p:nvPicPr>
          <p:blipFill>
            <a:blip r:embed="rId13"/>
            <a:stretch>
              <a:fillRect/>
            </a:stretch>
          </p:blipFill>
          <p:spPr>
            <a:xfrm>
              <a:off x="-8164" y="0"/>
              <a:ext cx="9064432" cy="4060744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 userDrawn="1"/>
          </p:nvSpPr>
          <p:spPr>
            <a:xfrm>
              <a:off x="1187624" y="2492896"/>
              <a:ext cx="6768752" cy="1800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pic>
        <p:nvPicPr>
          <p:cNvPr id="12" name="Image 11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3280" y="71386"/>
            <a:ext cx="2942988" cy="1181046"/>
          </a:xfrm>
          <a:prstGeom prst="rect">
            <a:avLst/>
          </a:prstGeom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6462D5-57C0-4B90-852B-0677E9CB6E4D}" type="datetimeFigureOut">
              <a:rPr lang="fr-FR" smtClean="0"/>
              <a:t>25/05/2016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buFontTx/>
              <a:buNone/>
            </a:pPr>
            <a:r>
              <a:rPr lang="fr-FR" smtClean="0"/>
              <a:t>Page </a:t>
            </a:r>
            <a:fld id="{1529046C-7393-4D3E-8CF2-C2FACC0ACE3E}" type="slidenum">
              <a:rPr lang="fr-FR" smtClean="0"/>
              <a:pPr>
                <a:buFontTx/>
                <a:buNone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75742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20.jpeg"/><Relationship Id="rId18" Type="http://schemas.openxmlformats.org/officeDocument/2006/relationships/image" Target="../media/image25.jpeg"/><Relationship Id="rId26" Type="http://schemas.openxmlformats.org/officeDocument/2006/relationships/image" Target="../media/image33.jpeg"/><Relationship Id="rId3" Type="http://schemas.openxmlformats.org/officeDocument/2006/relationships/image" Target="../media/image10.jpeg"/><Relationship Id="rId21" Type="http://schemas.openxmlformats.org/officeDocument/2006/relationships/image" Target="../media/image28.jpeg"/><Relationship Id="rId7" Type="http://schemas.openxmlformats.org/officeDocument/2006/relationships/image" Target="../media/image14.jpeg"/><Relationship Id="rId12" Type="http://schemas.openxmlformats.org/officeDocument/2006/relationships/image" Target="../media/image19.jpeg"/><Relationship Id="rId17" Type="http://schemas.openxmlformats.org/officeDocument/2006/relationships/image" Target="../media/image24.jpeg"/><Relationship Id="rId25" Type="http://schemas.openxmlformats.org/officeDocument/2006/relationships/image" Target="../media/image32.jpe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23.jpeg"/><Relationship Id="rId20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11" Type="http://schemas.openxmlformats.org/officeDocument/2006/relationships/image" Target="../media/image18.jpeg"/><Relationship Id="rId24" Type="http://schemas.openxmlformats.org/officeDocument/2006/relationships/image" Target="../media/image31.jpeg"/><Relationship Id="rId5" Type="http://schemas.openxmlformats.org/officeDocument/2006/relationships/image" Target="../media/image12.jpeg"/><Relationship Id="rId15" Type="http://schemas.openxmlformats.org/officeDocument/2006/relationships/image" Target="../media/image22.jpeg"/><Relationship Id="rId23" Type="http://schemas.openxmlformats.org/officeDocument/2006/relationships/image" Target="../media/image30.jpeg"/><Relationship Id="rId10" Type="http://schemas.openxmlformats.org/officeDocument/2006/relationships/image" Target="../media/image17.jpeg"/><Relationship Id="rId19" Type="http://schemas.openxmlformats.org/officeDocument/2006/relationships/image" Target="../media/image26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Relationship Id="rId14" Type="http://schemas.openxmlformats.org/officeDocument/2006/relationships/image" Target="../media/image21.jpeg"/><Relationship Id="rId22" Type="http://schemas.openxmlformats.org/officeDocument/2006/relationships/image" Target="../media/image2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7" Type="http://schemas.openxmlformats.org/officeDocument/2006/relationships/image" Target="../media/image4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137162" y="3789040"/>
            <a:ext cx="5539294" cy="817184"/>
          </a:xfrm>
        </p:spPr>
        <p:txBody>
          <a:bodyPr>
            <a:normAutofit/>
          </a:bodyPr>
          <a:lstStyle/>
          <a:p>
            <a:r>
              <a:rPr lang="fr-FR" sz="2200" dirty="0" smtClean="0">
                <a:solidFill>
                  <a:srgbClr val="F85115"/>
                </a:solidFill>
                <a:latin typeface="Museo Sans Rounded 700" panose="02000000000000000000" pitchFamily="50" charset="0"/>
              </a:rPr>
              <a:t>Comité </a:t>
            </a:r>
            <a:r>
              <a:rPr lang="fr-FR" sz="2200" dirty="0">
                <a:solidFill>
                  <a:srgbClr val="F85115"/>
                </a:solidFill>
                <a:latin typeface="Museo Sans Rounded 700" panose="02000000000000000000" pitchFamily="50" charset="0"/>
              </a:rPr>
              <a:t>de suivi </a:t>
            </a:r>
            <a:r>
              <a:rPr lang="fr-FR" sz="2200" dirty="0" err="1">
                <a:solidFill>
                  <a:srgbClr val="F85115"/>
                </a:solidFill>
                <a:latin typeface="Museo Sans Rounded 700" panose="02000000000000000000" pitchFamily="50" charset="0"/>
              </a:rPr>
              <a:t>interfonds</a:t>
            </a:r>
            <a:r>
              <a:rPr lang="fr-FR" sz="2200" dirty="0">
                <a:solidFill>
                  <a:srgbClr val="F85115"/>
                </a:solidFill>
                <a:latin typeface="Museo Sans Rounded 700" panose="02000000000000000000" pitchFamily="50" charset="0"/>
              </a:rPr>
              <a:t> </a:t>
            </a:r>
            <a:r>
              <a:rPr lang="fr-FR" sz="2200" dirty="0" smtClean="0">
                <a:solidFill>
                  <a:srgbClr val="F85115"/>
                </a:solidFill>
                <a:latin typeface="Museo Sans Rounded 700" panose="02000000000000000000" pitchFamily="50" charset="0"/>
              </a:rPr>
              <a:t>2014-2020</a:t>
            </a:r>
          </a:p>
          <a:p>
            <a:r>
              <a:rPr lang="fr-FR" sz="2200" dirty="0" smtClean="0">
                <a:solidFill>
                  <a:srgbClr val="F85115"/>
                </a:solidFill>
                <a:latin typeface="Museo Sans Rounded 700" panose="02000000000000000000" pitchFamily="50" charset="0"/>
              </a:rPr>
              <a:t> Vendredi 27 mai 2016</a:t>
            </a:r>
          </a:p>
          <a:p>
            <a:pPr algn="r"/>
            <a:endParaRPr lang="fr-FR" sz="1600" dirty="0" smtClean="0">
              <a:solidFill>
                <a:srgbClr val="F85115"/>
              </a:solidFill>
              <a:latin typeface="Museo Sans Rounded 700" panose="02000000000000000000" pitchFamily="50" charset="0"/>
            </a:endParaRP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14" y="2858764"/>
            <a:ext cx="4244362" cy="3911633"/>
          </a:xfrm>
          <a:prstGeom prst="rect">
            <a:avLst/>
          </a:prstGeom>
        </p:spPr>
      </p:pic>
      <p:sp>
        <p:nvSpPr>
          <p:cNvPr id="4" name="Titre 3"/>
          <p:cNvSpPr>
            <a:spLocks noGrp="1"/>
          </p:cNvSpPr>
          <p:nvPr>
            <p:ph type="ctrTitle"/>
          </p:nvPr>
        </p:nvSpPr>
        <p:spPr>
          <a:xfrm>
            <a:off x="1403648" y="1196752"/>
            <a:ext cx="6858000" cy="2387600"/>
          </a:xfrm>
        </p:spPr>
        <p:txBody>
          <a:bodyPr>
            <a:normAutofit fontScale="90000"/>
          </a:bodyPr>
          <a:lstStyle/>
          <a:p>
            <a:r>
              <a:rPr lang="fr-FR" b="1" dirty="0" smtClean="0">
                <a:solidFill>
                  <a:srgbClr val="92D050"/>
                </a:solidFill>
              </a:rPr>
              <a:t>Création d’un magasin collectif de producteurs locaux</a:t>
            </a:r>
            <a:r>
              <a:rPr lang="fr-FR" sz="2000" b="1" dirty="0" smtClean="0">
                <a:solidFill>
                  <a:srgbClr val="92D050"/>
                </a:solidFill>
              </a:rPr>
              <a:t/>
            </a:r>
            <a:br>
              <a:rPr lang="fr-FR" sz="2000" b="1" dirty="0" smtClean="0">
                <a:solidFill>
                  <a:srgbClr val="92D050"/>
                </a:solidFill>
              </a:rPr>
            </a:br>
            <a:r>
              <a:rPr lang="fr-FR" b="1" dirty="0" smtClean="0"/>
              <a:t>«</a:t>
            </a:r>
            <a:r>
              <a:rPr lang="fr-FR" b="1" dirty="0"/>
              <a:t> COULEURS PAYSANNES »</a:t>
            </a:r>
            <a:r>
              <a:rPr lang="fr-FR" dirty="0"/>
              <a:t> </a:t>
            </a:r>
            <a:br>
              <a:rPr lang="fr-FR" dirty="0"/>
            </a:b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43798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1"/>
          <p:cNvSpPr txBox="1">
            <a:spLocks noChangeArrowheads="1"/>
          </p:cNvSpPr>
          <p:nvPr/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39725" indent="-339725" eaLnBrk="0" hangingPunct="0"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eaLnBrk="0" hangingPunct="0"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 eaLnBrk="0" hangingPunct="0"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 eaLnBrk="0" hangingPunct="0"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 eaLnBrk="0" hangingPunct="0"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spcBef>
                <a:spcPts val="650"/>
              </a:spcBef>
              <a:buClr>
                <a:srgbClr val="FFC000"/>
              </a:buClr>
              <a:buSzPct val="65000"/>
              <a:buFont typeface="Wingdings" panose="05000000000000000000" pitchFamily="2" charset="2"/>
              <a:buNone/>
            </a:pPr>
            <a:endParaRPr lang="fr-FR" altLang="fr-FR" sz="2600" dirty="0">
              <a:solidFill>
                <a:srgbClr val="000000"/>
              </a:solidFill>
              <a:latin typeface="Berlin Sans FB" panose="020E0602020502020306" pitchFamily="34" charset="0"/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1187624" y="1205346"/>
            <a:ext cx="8496944" cy="1008113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  <a:buClrTx/>
              <a:buSzTx/>
              <a:buFontTx/>
            </a:pPr>
            <a:r>
              <a:rPr lang="fr-FR" sz="2800" b="1" dirty="0">
                <a:solidFill>
                  <a:srgbClr val="7BB801"/>
                </a:solidFill>
                <a:latin typeface="Museo Sans Rounded 900" panose="02000000000000000000" pitchFamily="50" charset="0"/>
              </a:rPr>
              <a:t>Notre ambition : recréer les liens entre agriculteurs et consommateurs</a:t>
            </a:r>
          </a:p>
        </p:txBody>
      </p:sp>
      <p:sp>
        <p:nvSpPr>
          <p:cNvPr id="7" name="Text Box 1"/>
          <p:cNvSpPr txBox="1">
            <a:spLocks noChangeArrowheads="1"/>
          </p:cNvSpPr>
          <p:nvPr/>
        </p:nvSpPr>
        <p:spPr bwMode="auto">
          <a:xfrm>
            <a:off x="431800" y="2103363"/>
            <a:ext cx="8388672" cy="24777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39725" indent="-339725" eaLnBrk="0" hangingPunct="0"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marL="741363" indent="-284163" eaLnBrk="0" hangingPunct="0"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 eaLnBrk="0" hangingPunct="0"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 eaLnBrk="0" hangingPunct="0"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 eaLnBrk="0" hangingPunct="0"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marL="342900" indent="-342900" algn="l" eaLnBrk="1" hangingPunct="1">
              <a:spcBef>
                <a:spcPts val="650"/>
              </a:spcBef>
              <a:buClr>
                <a:srgbClr val="F85115"/>
              </a:buClr>
              <a:buFont typeface="Courier New" panose="02070309020205020404" pitchFamily="49" charset="0"/>
              <a:buChar char="o"/>
            </a:pPr>
            <a:r>
              <a:rPr lang="fr-FR" altLang="fr-FR" sz="2200" dirty="0" smtClean="0">
                <a:solidFill>
                  <a:srgbClr val="391B12"/>
                </a:solidFill>
                <a:latin typeface="Museo Sans Rounded 900" panose="02000000000000000000" pitchFamily="50" charset="0"/>
              </a:rPr>
              <a:t>« Nos </a:t>
            </a:r>
            <a:r>
              <a:rPr lang="fr-FR" altLang="fr-FR" sz="2400" dirty="0" smtClean="0">
                <a:solidFill>
                  <a:srgbClr val="F85115"/>
                </a:solidFill>
                <a:latin typeface="Museo Sans Rounded 900" panose="02000000000000000000" pitchFamily="50" charset="0"/>
              </a:rPr>
              <a:t>terroirs</a:t>
            </a:r>
            <a:r>
              <a:rPr lang="fr-FR" altLang="fr-FR" sz="2200" dirty="0" smtClean="0">
                <a:solidFill>
                  <a:srgbClr val="391B12"/>
                </a:solidFill>
                <a:latin typeface="Museo Sans Rounded 900" panose="02000000000000000000" pitchFamily="50" charset="0"/>
              </a:rPr>
              <a:t> entre vos mains »</a:t>
            </a:r>
          </a:p>
          <a:p>
            <a:pPr marL="342900" indent="-342900" algn="l" eaLnBrk="1" hangingPunct="1">
              <a:spcBef>
                <a:spcPts val="650"/>
              </a:spcBef>
              <a:buClr>
                <a:srgbClr val="F85115"/>
              </a:buClr>
              <a:buFont typeface="Courier New" panose="02070309020205020404" pitchFamily="49" charset="0"/>
              <a:buChar char="o"/>
            </a:pPr>
            <a:r>
              <a:rPr lang="fr-FR" altLang="fr-FR" sz="2200" dirty="0">
                <a:solidFill>
                  <a:srgbClr val="391B12"/>
                </a:solidFill>
                <a:latin typeface="Museo Sans Rounded 900" panose="02000000000000000000" pitchFamily="50" charset="0"/>
              </a:rPr>
              <a:t>U</a:t>
            </a:r>
            <a:r>
              <a:rPr lang="fr-FR" altLang="fr-FR" sz="2200" dirty="0" smtClean="0">
                <a:solidFill>
                  <a:srgbClr val="391B12"/>
                </a:solidFill>
                <a:latin typeface="Museo Sans Rounded 900" panose="02000000000000000000" pitchFamily="50" charset="0"/>
              </a:rPr>
              <a:t>ne </a:t>
            </a:r>
            <a:r>
              <a:rPr lang="fr-FR" altLang="fr-FR" sz="2400" dirty="0" smtClean="0">
                <a:solidFill>
                  <a:srgbClr val="F85115"/>
                </a:solidFill>
                <a:latin typeface="Museo Sans Rounded 900" panose="02000000000000000000" pitchFamily="50" charset="0"/>
              </a:rPr>
              <a:t>large gamme </a:t>
            </a:r>
            <a:r>
              <a:rPr lang="fr-FR" altLang="fr-FR" sz="2200" dirty="0" smtClean="0">
                <a:solidFill>
                  <a:srgbClr val="391B12"/>
                </a:solidFill>
                <a:latin typeface="Museo Sans Rounded 900" panose="02000000000000000000" pitchFamily="50" charset="0"/>
              </a:rPr>
              <a:t>de produits de terroir produits et choisis avec passion par les producteurs</a:t>
            </a:r>
          </a:p>
          <a:p>
            <a:pPr marL="342900" indent="-342900" algn="l" eaLnBrk="1" hangingPunct="1">
              <a:spcBef>
                <a:spcPts val="650"/>
              </a:spcBef>
              <a:buClr>
                <a:srgbClr val="F85115"/>
              </a:buClr>
              <a:buFont typeface="Courier New" panose="02070309020205020404" pitchFamily="49" charset="0"/>
              <a:buChar char="o"/>
            </a:pPr>
            <a:r>
              <a:rPr lang="fr-FR" altLang="fr-FR" sz="2200" dirty="0" smtClean="0">
                <a:solidFill>
                  <a:srgbClr val="391B12"/>
                </a:solidFill>
                <a:latin typeface="Museo Sans Rounded 900" panose="02000000000000000000" pitchFamily="50" charset="0"/>
              </a:rPr>
              <a:t>Pour le plus grand plaisir des « </a:t>
            </a:r>
            <a:r>
              <a:rPr lang="fr-FR" altLang="fr-FR" sz="2400" dirty="0" err="1" smtClean="0">
                <a:solidFill>
                  <a:srgbClr val="F85115"/>
                </a:solidFill>
                <a:latin typeface="Museo Sans Rounded 900" panose="02000000000000000000" pitchFamily="50" charset="0"/>
              </a:rPr>
              <a:t>consom’acteurs</a:t>
            </a:r>
            <a:r>
              <a:rPr lang="fr-FR" altLang="fr-FR" sz="2200" dirty="0" smtClean="0">
                <a:solidFill>
                  <a:srgbClr val="391B12"/>
                </a:solidFill>
                <a:latin typeface="Museo Sans Rounded 900" panose="02000000000000000000" pitchFamily="50" charset="0"/>
              </a:rPr>
              <a:t> »</a:t>
            </a:r>
          </a:p>
          <a:p>
            <a:pPr marL="342900" indent="-342900" algn="l" eaLnBrk="1" hangingPunct="1">
              <a:spcBef>
                <a:spcPts val="650"/>
              </a:spcBef>
              <a:buClr>
                <a:srgbClr val="F85115"/>
              </a:buClr>
              <a:buFont typeface="Courier New" panose="02070309020205020404" pitchFamily="49" charset="0"/>
              <a:buChar char="o"/>
            </a:pPr>
            <a:r>
              <a:rPr lang="fr-FR" altLang="fr-FR" sz="2200" dirty="0" smtClean="0">
                <a:solidFill>
                  <a:srgbClr val="391B12"/>
                </a:solidFill>
                <a:latin typeface="Museo Sans Rounded 900" panose="02000000000000000000" pitchFamily="50" charset="0"/>
              </a:rPr>
              <a:t>Proposés dans un espace de vente </a:t>
            </a:r>
            <a:r>
              <a:rPr lang="fr-FR" altLang="fr-FR" sz="2400" dirty="0" smtClean="0">
                <a:solidFill>
                  <a:srgbClr val="F85115"/>
                </a:solidFill>
                <a:latin typeface="Museo Sans Rounded 900" panose="02000000000000000000" pitchFamily="50" charset="0"/>
              </a:rPr>
              <a:t>agréable</a:t>
            </a:r>
            <a:r>
              <a:rPr lang="fr-FR" altLang="fr-FR" sz="2200" dirty="0" smtClean="0">
                <a:solidFill>
                  <a:srgbClr val="391B12"/>
                </a:solidFill>
                <a:latin typeface="Museo Sans Rounded 900" panose="02000000000000000000" pitchFamily="50" charset="0"/>
              </a:rPr>
              <a:t>, lieu de rencontres et d'expériences. </a:t>
            </a:r>
          </a:p>
          <a:p>
            <a:pPr marL="342900" indent="-342900" eaLnBrk="1" hangingPunct="1">
              <a:spcBef>
                <a:spcPts val="650"/>
              </a:spcBef>
              <a:buClr>
                <a:srgbClr val="F85115"/>
              </a:buClr>
              <a:buFont typeface="Courier New" panose="02070309020205020404" pitchFamily="49" charset="0"/>
              <a:buChar char="o"/>
            </a:pPr>
            <a:endParaRPr lang="fr-FR" altLang="fr-FR" sz="2200" dirty="0">
              <a:solidFill>
                <a:srgbClr val="391B12"/>
              </a:solidFill>
              <a:latin typeface="Museo Sans Rounded 900" panose="02000000000000000000" pitchFamily="50" charset="0"/>
            </a:endParaRP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1" t="19940" r="6146" b="46443"/>
          <a:stretch/>
        </p:blipFill>
        <p:spPr>
          <a:xfrm>
            <a:off x="457200" y="4703935"/>
            <a:ext cx="4444850" cy="1199568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26" t="53856" r="12978" b="8949"/>
          <a:stretch/>
        </p:blipFill>
        <p:spPr>
          <a:xfrm>
            <a:off x="4909262" y="4550011"/>
            <a:ext cx="3767194" cy="1327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864021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7" name="Text Box 4"/>
          <p:cNvSpPr txBox="1">
            <a:spLocks noChangeArrowheads="1"/>
          </p:cNvSpPr>
          <p:nvPr/>
        </p:nvSpPr>
        <p:spPr bwMode="auto">
          <a:xfrm>
            <a:off x="792609" y="1057057"/>
            <a:ext cx="8243887" cy="1651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282575" indent="-282575" eaLnBrk="0" hangingPunct="0">
              <a:tabLst>
                <a:tab pos="282575" algn="l"/>
                <a:tab pos="730250" algn="l"/>
                <a:tab pos="1179513" algn="l"/>
                <a:tab pos="1628775" algn="l"/>
                <a:tab pos="2078038" algn="l"/>
                <a:tab pos="2527300" algn="l"/>
                <a:tab pos="2976563" algn="l"/>
                <a:tab pos="3425825" algn="l"/>
                <a:tab pos="3875088" algn="l"/>
                <a:tab pos="4324350" algn="l"/>
                <a:tab pos="4773613" algn="l"/>
                <a:tab pos="5222875" algn="l"/>
                <a:tab pos="5672138" algn="l"/>
                <a:tab pos="6121400" algn="l"/>
                <a:tab pos="6570663" algn="l"/>
                <a:tab pos="7019925" algn="l"/>
                <a:tab pos="7469188" algn="l"/>
                <a:tab pos="7918450" algn="l"/>
                <a:tab pos="8367713" algn="l"/>
                <a:tab pos="8816975" algn="l"/>
                <a:tab pos="926623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eaLnBrk="0" hangingPunct="0">
              <a:tabLst>
                <a:tab pos="282575" algn="l"/>
                <a:tab pos="730250" algn="l"/>
                <a:tab pos="1179513" algn="l"/>
                <a:tab pos="1628775" algn="l"/>
                <a:tab pos="2078038" algn="l"/>
                <a:tab pos="2527300" algn="l"/>
                <a:tab pos="2976563" algn="l"/>
                <a:tab pos="3425825" algn="l"/>
                <a:tab pos="3875088" algn="l"/>
                <a:tab pos="4324350" algn="l"/>
                <a:tab pos="4773613" algn="l"/>
                <a:tab pos="5222875" algn="l"/>
                <a:tab pos="5672138" algn="l"/>
                <a:tab pos="6121400" algn="l"/>
                <a:tab pos="6570663" algn="l"/>
                <a:tab pos="7019925" algn="l"/>
                <a:tab pos="7469188" algn="l"/>
                <a:tab pos="7918450" algn="l"/>
                <a:tab pos="8367713" algn="l"/>
                <a:tab pos="8816975" algn="l"/>
                <a:tab pos="926623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 eaLnBrk="0" hangingPunct="0">
              <a:tabLst>
                <a:tab pos="282575" algn="l"/>
                <a:tab pos="730250" algn="l"/>
                <a:tab pos="1179513" algn="l"/>
                <a:tab pos="1628775" algn="l"/>
                <a:tab pos="2078038" algn="l"/>
                <a:tab pos="2527300" algn="l"/>
                <a:tab pos="2976563" algn="l"/>
                <a:tab pos="3425825" algn="l"/>
                <a:tab pos="3875088" algn="l"/>
                <a:tab pos="4324350" algn="l"/>
                <a:tab pos="4773613" algn="l"/>
                <a:tab pos="5222875" algn="l"/>
                <a:tab pos="5672138" algn="l"/>
                <a:tab pos="6121400" algn="l"/>
                <a:tab pos="6570663" algn="l"/>
                <a:tab pos="7019925" algn="l"/>
                <a:tab pos="7469188" algn="l"/>
                <a:tab pos="7918450" algn="l"/>
                <a:tab pos="8367713" algn="l"/>
                <a:tab pos="8816975" algn="l"/>
                <a:tab pos="926623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 eaLnBrk="0" hangingPunct="0">
              <a:tabLst>
                <a:tab pos="282575" algn="l"/>
                <a:tab pos="730250" algn="l"/>
                <a:tab pos="1179513" algn="l"/>
                <a:tab pos="1628775" algn="l"/>
                <a:tab pos="2078038" algn="l"/>
                <a:tab pos="2527300" algn="l"/>
                <a:tab pos="2976563" algn="l"/>
                <a:tab pos="3425825" algn="l"/>
                <a:tab pos="3875088" algn="l"/>
                <a:tab pos="4324350" algn="l"/>
                <a:tab pos="4773613" algn="l"/>
                <a:tab pos="5222875" algn="l"/>
                <a:tab pos="5672138" algn="l"/>
                <a:tab pos="6121400" algn="l"/>
                <a:tab pos="6570663" algn="l"/>
                <a:tab pos="7019925" algn="l"/>
                <a:tab pos="7469188" algn="l"/>
                <a:tab pos="7918450" algn="l"/>
                <a:tab pos="8367713" algn="l"/>
                <a:tab pos="8816975" algn="l"/>
                <a:tab pos="926623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 eaLnBrk="0" hangingPunct="0">
              <a:tabLst>
                <a:tab pos="282575" algn="l"/>
                <a:tab pos="730250" algn="l"/>
                <a:tab pos="1179513" algn="l"/>
                <a:tab pos="1628775" algn="l"/>
                <a:tab pos="2078038" algn="l"/>
                <a:tab pos="2527300" algn="l"/>
                <a:tab pos="2976563" algn="l"/>
                <a:tab pos="3425825" algn="l"/>
                <a:tab pos="3875088" algn="l"/>
                <a:tab pos="4324350" algn="l"/>
                <a:tab pos="4773613" algn="l"/>
                <a:tab pos="5222875" algn="l"/>
                <a:tab pos="5672138" algn="l"/>
                <a:tab pos="6121400" algn="l"/>
                <a:tab pos="6570663" algn="l"/>
                <a:tab pos="7019925" algn="l"/>
                <a:tab pos="7469188" algn="l"/>
                <a:tab pos="7918450" algn="l"/>
                <a:tab pos="8367713" algn="l"/>
                <a:tab pos="8816975" algn="l"/>
                <a:tab pos="926623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2575" algn="l"/>
                <a:tab pos="730250" algn="l"/>
                <a:tab pos="1179513" algn="l"/>
                <a:tab pos="1628775" algn="l"/>
                <a:tab pos="2078038" algn="l"/>
                <a:tab pos="2527300" algn="l"/>
                <a:tab pos="2976563" algn="l"/>
                <a:tab pos="3425825" algn="l"/>
                <a:tab pos="3875088" algn="l"/>
                <a:tab pos="4324350" algn="l"/>
                <a:tab pos="4773613" algn="l"/>
                <a:tab pos="5222875" algn="l"/>
                <a:tab pos="5672138" algn="l"/>
                <a:tab pos="6121400" algn="l"/>
                <a:tab pos="6570663" algn="l"/>
                <a:tab pos="7019925" algn="l"/>
                <a:tab pos="7469188" algn="l"/>
                <a:tab pos="7918450" algn="l"/>
                <a:tab pos="8367713" algn="l"/>
                <a:tab pos="8816975" algn="l"/>
                <a:tab pos="926623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2575" algn="l"/>
                <a:tab pos="730250" algn="l"/>
                <a:tab pos="1179513" algn="l"/>
                <a:tab pos="1628775" algn="l"/>
                <a:tab pos="2078038" algn="l"/>
                <a:tab pos="2527300" algn="l"/>
                <a:tab pos="2976563" algn="l"/>
                <a:tab pos="3425825" algn="l"/>
                <a:tab pos="3875088" algn="l"/>
                <a:tab pos="4324350" algn="l"/>
                <a:tab pos="4773613" algn="l"/>
                <a:tab pos="5222875" algn="l"/>
                <a:tab pos="5672138" algn="l"/>
                <a:tab pos="6121400" algn="l"/>
                <a:tab pos="6570663" algn="l"/>
                <a:tab pos="7019925" algn="l"/>
                <a:tab pos="7469188" algn="l"/>
                <a:tab pos="7918450" algn="l"/>
                <a:tab pos="8367713" algn="l"/>
                <a:tab pos="8816975" algn="l"/>
                <a:tab pos="926623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2575" algn="l"/>
                <a:tab pos="730250" algn="l"/>
                <a:tab pos="1179513" algn="l"/>
                <a:tab pos="1628775" algn="l"/>
                <a:tab pos="2078038" algn="l"/>
                <a:tab pos="2527300" algn="l"/>
                <a:tab pos="2976563" algn="l"/>
                <a:tab pos="3425825" algn="l"/>
                <a:tab pos="3875088" algn="l"/>
                <a:tab pos="4324350" algn="l"/>
                <a:tab pos="4773613" algn="l"/>
                <a:tab pos="5222875" algn="l"/>
                <a:tab pos="5672138" algn="l"/>
                <a:tab pos="6121400" algn="l"/>
                <a:tab pos="6570663" algn="l"/>
                <a:tab pos="7019925" algn="l"/>
                <a:tab pos="7469188" algn="l"/>
                <a:tab pos="7918450" algn="l"/>
                <a:tab pos="8367713" algn="l"/>
                <a:tab pos="8816975" algn="l"/>
                <a:tab pos="926623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2575" algn="l"/>
                <a:tab pos="730250" algn="l"/>
                <a:tab pos="1179513" algn="l"/>
                <a:tab pos="1628775" algn="l"/>
                <a:tab pos="2078038" algn="l"/>
                <a:tab pos="2527300" algn="l"/>
                <a:tab pos="2976563" algn="l"/>
                <a:tab pos="3425825" algn="l"/>
                <a:tab pos="3875088" algn="l"/>
                <a:tab pos="4324350" algn="l"/>
                <a:tab pos="4773613" algn="l"/>
                <a:tab pos="5222875" algn="l"/>
                <a:tab pos="5672138" algn="l"/>
                <a:tab pos="6121400" algn="l"/>
                <a:tab pos="6570663" algn="l"/>
                <a:tab pos="7019925" algn="l"/>
                <a:tab pos="7469188" algn="l"/>
                <a:tab pos="7918450" algn="l"/>
                <a:tab pos="8367713" algn="l"/>
                <a:tab pos="8816975" algn="l"/>
                <a:tab pos="926623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marL="342900" indent="-342900" eaLnBrk="1" hangingPunct="1">
              <a:buClr>
                <a:srgbClr val="F85115"/>
              </a:buClr>
              <a:buSzTx/>
              <a:buFont typeface="Courier New" panose="02070309020205020404" pitchFamily="49" charset="0"/>
              <a:buChar char="o"/>
            </a:pPr>
            <a:endParaRPr lang="fr-FR" altLang="fr-FR" sz="2200" dirty="0">
              <a:solidFill>
                <a:srgbClr val="000000"/>
              </a:solidFill>
              <a:latin typeface="Museo Sans Rounded 900" panose="02000000000000000000" pitchFamily="50" charset="0"/>
            </a:endParaRPr>
          </a:p>
          <a:p>
            <a:pPr marL="342900" indent="-342900" algn="l" eaLnBrk="1" hangingPunct="1">
              <a:buClr>
                <a:srgbClr val="F85115"/>
              </a:buClr>
              <a:buFont typeface="Courier New" panose="02070309020205020404" pitchFamily="49" charset="0"/>
              <a:buChar char="o"/>
            </a:pPr>
            <a:r>
              <a:rPr lang="fr-FR" altLang="fr-FR" sz="2200" dirty="0">
                <a:solidFill>
                  <a:srgbClr val="000000"/>
                </a:solidFill>
                <a:latin typeface="Museo Sans Rounded 900" panose="02000000000000000000" pitchFamily="50" charset="0"/>
              </a:rPr>
              <a:t>Le </a:t>
            </a:r>
            <a:r>
              <a:rPr lang="fr-FR" altLang="fr-FR" sz="2200" dirty="0">
                <a:solidFill>
                  <a:srgbClr val="F85115"/>
                </a:solidFill>
                <a:latin typeface="Museo Sans Rounded 900" panose="02000000000000000000" pitchFamily="50" charset="0"/>
              </a:rPr>
              <a:t>Crédit Mutuel </a:t>
            </a:r>
            <a:r>
              <a:rPr lang="fr-FR" altLang="fr-FR" sz="2200" dirty="0" smtClean="0">
                <a:solidFill>
                  <a:srgbClr val="000000"/>
                </a:solidFill>
                <a:latin typeface="Museo Sans Rounded 900" panose="02000000000000000000" pitchFamily="50" charset="0"/>
              </a:rPr>
              <a:t>sous </a:t>
            </a:r>
            <a:r>
              <a:rPr lang="fr-FR" altLang="fr-FR" sz="2200" dirty="0">
                <a:solidFill>
                  <a:srgbClr val="000000"/>
                </a:solidFill>
                <a:latin typeface="Museo Sans Rounded 900" panose="02000000000000000000" pitchFamily="50" charset="0"/>
              </a:rPr>
              <a:t>la forme d'un emprunt </a:t>
            </a:r>
            <a:endParaRPr lang="fr-FR" altLang="fr-FR" sz="2200" dirty="0" smtClean="0">
              <a:solidFill>
                <a:srgbClr val="000000"/>
              </a:solidFill>
              <a:latin typeface="Museo Sans Rounded 900" panose="02000000000000000000" pitchFamily="50" charset="0"/>
            </a:endParaRPr>
          </a:p>
          <a:p>
            <a:pPr marL="342900" indent="-342900" algn="l" eaLnBrk="1" hangingPunct="1">
              <a:buClr>
                <a:srgbClr val="F85115"/>
              </a:buClr>
              <a:buFont typeface="Courier New" panose="02070309020205020404" pitchFamily="49" charset="0"/>
              <a:buChar char="o"/>
            </a:pPr>
            <a:r>
              <a:rPr lang="fr-FR" altLang="fr-FR" sz="2200" dirty="0">
                <a:solidFill>
                  <a:srgbClr val="000000"/>
                </a:solidFill>
                <a:latin typeface="Museo Sans Rounded 900" panose="02000000000000000000" pitchFamily="50" charset="0"/>
              </a:rPr>
              <a:t>L</a:t>
            </a:r>
            <a:r>
              <a:rPr lang="fr-FR" altLang="fr-FR" sz="2200" dirty="0" smtClean="0">
                <a:solidFill>
                  <a:srgbClr val="000000"/>
                </a:solidFill>
                <a:latin typeface="Museo Sans Rounded 900" panose="02000000000000000000" pitchFamily="50" charset="0"/>
              </a:rPr>
              <a:t>es </a:t>
            </a:r>
            <a:r>
              <a:rPr lang="fr-FR" altLang="fr-FR" sz="2200" dirty="0">
                <a:solidFill>
                  <a:srgbClr val="F85115"/>
                </a:solidFill>
                <a:latin typeface="Museo Sans Rounded 900" panose="02000000000000000000" pitchFamily="50" charset="0"/>
              </a:rPr>
              <a:t>P</a:t>
            </a:r>
            <a:r>
              <a:rPr lang="fr-FR" altLang="fr-FR" sz="2200" dirty="0" smtClean="0">
                <a:solidFill>
                  <a:srgbClr val="F85115"/>
                </a:solidFill>
                <a:latin typeface="Museo Sans Rounded 900" panose="02000000000000000000" pitchFamily="50" charset="0"/>
              </a:rPr>
              <a:t>roducteurs</a:t>
            </a:r>
            <a:r>
              <a:rPr lang="fr-FR" altLang="fr-FR" sz="2200" dirty="0" smtClean="0">
                <a:solidFill>
                  <a:srgbClr val="000000"/>
                </a:solidFill>
                <a:latin typeface="Museo Sans Rounded 900" panose="02000000000000000000" pitchFamily="50" charset="0"/>
              </a:rPr>
              <a:t> coopérateurs</a:t>
            </a:r>
          </a:p>
          <a:p>
            <a:pPr marL="342900" indent="-342900" algn="l" eaLnBrk="1" hangingPunct="1">
              <a:buClr>
                <a:srgbClr val="F85115"/>
              </a:buClr>
              <a:buFont typeface="Courier New" panose="02070309020205020404" pitchFamily="49" charset="0"/>
              <a:buChar char="o"/>
            </a:pPr>
            <a:r>
              <a:rPr lang="fr-FR" altLang="fr-FR" sz="2200" dirty="0" smtClean="0">
                <a:solidFill>
                  <a:srgbClr val="000000"/>
                </a:solidFill>
                <a:latin typeface="Museo Sans Rounded 900" panose="02000000000000000000" pitchFamily="50" charset="0"/>
              </a:rPr>
              <a:t>Un engagement </a:t>
            </a:r>
            <a:r>
              <a:rPr lang="fr-FR" altLang="fr-FR" sz="2200" dirty="0">
                <a:solidFill>
                  <a:srgbClr val="000000"/>
                </a:solidFill>
                <a:latin typeface="Museo Sans Rounded 900" panose="02000000000000000000" pitchFamily="50" charset="0"/>
              </a:rPr>
              <a:t>de l'</a:t>
            </a:r>
            <a:r>
              <a:rPr lang="fr-FR" altLang="fr-FR" sz="2200" dirty="0">
                <a:solidFill>
                  <a:srgbClr val="F85115"/>
                </a:solidFill>
                <a:latin typeface="Museo Sans Rounded 900" panose="02000000000000000000" pitchFamily="50" charset="0"/>
              </a:rPr>
              <a:t>Europe </a:t>
            </a:r>
            <a:r>
              <a:rPr lang="fr-FR" altLang="fr-FR" sz="2200" dirty="0">
                <a:solidFill>
                  <a:srgbClr val="000000"/>
                </a:solidFill>
                <a:latin typeface="Museo Sans Rounded 900" panose="02000000000000000000" pitchFamily="50" charset="0"/>
              </a:rPr>
              <a:t>et de la </a:t>
            </a:r>
            <a:r>
              <a:rPr lang="fr-FR" altLang="fr-FR" sz="2200" dirty="0" smtClean="0">
                <a:solidFill>
                  <a:srgbClr val="F85115"/>
                </a:solidFill>
                <a:latin typeface="Museo Sans Rounded 900" panose="02000000000000000000" pitchFamily="50" charset="0"/>
              </a:rPr>
              <a:t>Région PACA </a:t>
            </a:r>
            <a:r>
              <a:rPr lang="fr-FR" altLang="fr-FR" sz="2200" dirty="0" smtClean="0">
                <a:solidFill>
                  <a:srgbClr val="000000"/>
                </a:solidFill>
                <a:latin typeface="Museo Sans Rounded 900" panose="02000000000000000000" pitchFamily="50" charset="0"/>
              </a:rPr>
              <a:t> via un </a:t>
            </a:r>
            <a:r>
              <a:rPr lang="fr-FR" altLang="fr-FR" sz="2200" dirty="0">
                <a:solidFill>
                  <a:srgbClr val="000000"/>
                </a:solidFill>
                <a:latin typeface="Museo Sans Rounded 900" panose="02000000000000000000" pitchFamily="50" charset="0"/>
              </a:rPr>
              <a:t>dossier </a:t>
            </a:r>
            <a:r>
              <a:rPr lang="fr-FR" altLang="fr-FR" sz="2200" dirty="0" smtClean="0">
                <a:solidFill>
                  <a:srgbClr val="000000"/>
                </a:solidFill>
                <a:latin typeface="Museo Sans Rounded 900" panose="02000000000000000000" pitchFamily="50" charset="0"/>
              </a:rPr>
              <a:t>FEADER </a:t>
            </a:r>
            <a:endParaRPr lang="fr-FR" altLang="fr-FR" sz="2200" dirty="0">
              <a:solidFill>
                <a:srgbClr val="000000"/>
              </a:solidFill>
              <a:latin typeface="Museo Sans Rounded 900" panose="02000000000000000000" pitchFamily="50" charset="0"/>
            </a:endParaRPr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1619672" y="820589"/>
            <a:ext cx="6840760" cy="1008113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  <a:buClrTx/>
              <a:buSzTx/>
              <a:buFontTx/>
            </a:pPr>
            <a:r>
              <a:rPr lang="fr-FR" sz="3200" b="1" dirty="0" smtClean="0">
                <a:solidFill>
                  <a:srgbClr val="7BB801"/>
                </a:solidFill>
                <a:latin typeface="Museo Sans Rounded 900" panose="02000000000000000000" pitchFamily="50" charset="0"/>
              </a:rPr>
              <a:t>Financement de l’opération</a:t>
            </a:r>
            <a:endParaRPr lang="fr-FR" sz="3200" b="1" dirty="0">
              <a:solidFill>
                <a:srgbClr val="7BB801"/>
              </a:solidFill>
              <a:latin typeface="Museo Sans Rounded 900" panose="02000000000000000000" pitchFamily="50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4221087"/>
            <a:ext cx="2307854" cy="1824923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73315" y="4221087"/>
            <a:ext cx="5400600" cy="1948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fr-FR" sz="1900" dirty="0" smtClean="0">
                <a:latin typeface="Museo Sans Rounded 500"/>
                <a:ea typeface="Times New Roman" panose="02020603050405020304" pitchFamily="18" charset="0"/>
                <a:cs typeface="Times New Roman" panose="02020603050405020304" pitchFamily="18" charset="0"/>
              </a:rPr>
              <a:t>Avec un montant total éligible de </a:t>
            </a:r>
            <a:r>
              <a:rPr lang="fr-FR" sz="1900" b="1" dirty="0">
                <a:latin typeface="Museo Sans Rounded 500"/>
              </a:rPr>
              <a:t>360 </a:t>
            </a:r>
            <a:r>
              <a:rPr lang="fr-FR" sz="1900" b="1" dirty="0" smtClean="0">
                <a:latin typeface="Museo Sans Rounded 500"/>
              </a:rPr>
              <a:t>484,88 €</a:t>
            </a:r>
            <a:endParaRPr lang="fr-FR" sz="1900" dirty="0">
              <a:latin typeface="Museo Sans Rounded 50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fr-FR" sz="1900" dirty="0">
                <a:latin typeface="Museo Sans Rounded 50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fr-FR" sz="1900" dirty="0" smtClean="0">
                <a:latin typeface="Museo Sans Rounded 500"/>
                <a:ea typeface="Times New Roman" panose="02020603050405020304" pitchFamily="18" charset="0"/>
                <a:cs typeface="Times New Roman" panose="02020603050405020304" pitchFamily="18" charset="0"/>
              </a:rPr>
              <a:t>une </a:t>
            </a:r>
            <a:r>
              <a:rPr lang="fr-FR" sz="1900" dirty="0">
                <a:latin typeface="Museo Sans Rounded 500"/>
                <a:ea typeface="Times New Roman" panose="02020603050405020304" pitchFamily="18" charset="0"/>
                <a:cs typeface="Times New Roman" panose="02020603050405020304" pitchFamily="18" charset="0"/>
              </a:rPr>
              <a:t>aide prévisionnelle maximum </a:t>
            </a:r>
            <a:r>
              <a:rPr lang="fr-FR" sz="1900" dirty="0" smtClean="0">
                <a:latin typeface="Museo Sans Rounded 500"/>
                <a:ea typeface="Times New Roman" panose="02020603050405020304" pitchFamily="18" charset="0"/>
                <a:cs typeface="Times New Roman" panose="02020603050405020304" pitchFamily="18" charset="0"/>
              </a:rPr>
              <a:t>de                             	</a:t>
            </a:r>
            <a:r>
              <a:rPr lang="fr-FR" sz="1900" b="1" dirty="0" smtClean="0">
                <a:latin typeface="Museo Sans Rounded 500"/>
                <a:ea typeface="Times New Roman" panose="02020603050405020304" pitchFamily="18" charset="0"/>
                <a:cs typeface="Times New Roman" panose="02020603050405020304" pitchFamily="18" charset="0"/>
              </a:rPr>
              <a:t>76 </a:t>
            </a:r>
            <a:r>
              <a:rPr lang="fr-FR" sz="1900" b="1" dirty="0">
                <a:latin typeface="Museo Sans Rounded 500"/>
                <a:ea typeface="Times New Roman" panose="02020603050405020304" pitchFamily="18" charset="0"/>
                <a:cs typeface="Times New Roman" panose="02020603050405020304" pitchFamily="18" charset="0"/>
              </a:rPr>
              <a:t>422,79 € de FEADER </a:t>
            </a:r>
            <a:r>
              <a:rPr lang="fr-FR" sz="1900" b="1" dirty="0" smtClean="0">
                <a:latin typeface="Museo Sans Rounded 500"/>
                <a:ea typeface="Times New Roman" panose="02020603050405020304" pitchFamily="18" charset="0"/>
                <a:cs typeface="Times New Roman" panose="02020603050405020304" pitchFamily="18" charset="0"/>
              </a:rPr>
              <a:t>(21,2%)</a:t>
            </a:r>
          </a:p>
          <a:p>
            <a:pPr marL="342900" indent="-342900" algn="just">
              <a:lnSpc>
                <a:spcPct val="115000"/>
              </a:lnSpc>
              <a:spcAft>
                <a:spcPts val="0"/>
              </a:spcAft>
              <a:buFontTx/>
              <a:buChar char="-"/>
            </a:pPr>
            <a:r>
              <a:rPr lang="fr-FR" sz="1900" dirty="0" smtClean="0">
                <a:latin typeface="Museo Sans Rounded 500"/>
                <a:ea typeface="Times New Roman" panose="02020603050405020304" pitchFamily="18" charset="0"/>
                <a:cs typeface="Times New Roman" panose="02020603050405020304" pitchFamily="18" charset="0"/>
              </a:rPr>
              <a:t>une aide Région PACA de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fr-FR" sz="1900" dirty="0" smtClean="0">
                <a:latin typeface="Museo Sans Rounded 50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fr-FR" sz="1900" b="1" dirty="0" smtClean="0">
                <a:latin typeface="Museo Sans Rounded 500"/>
                <a:ea typeface="Times New Roman" panose="02020603050405020304" pitchFamily="18" charset="0"/>
                <a:cs typeface="Times New Roman" panose="02020603050405020304" pitchFamily="18" charset="0"/>
              </a:rPr>
              <a:t>67 771,16 </a:t>
            </a:r>
            <a:r>
              <a:rPr lang="fr-FR" sz="1900" b="1" dirty="0">
                <a:latin typeface="Museo Sans Rounded 500"/>
                <a:ea typeface="Times New Roman" panose="02020603050405020304" pitchFamily="18" charset="0"/>
                <a:cs typeface="Times New Roman" panose="02020603050405020304" pitchFamily="18" charset="0"/>
              </a:rPr>
              <a:t>€ </a:t>
            </a:r>
            <a:r>
              <a:rPr lang="fr-FR" sz="1900" b="1" dirty="0" smtClean="0">
                <a:latin typeface="Museo Sans Rounded 500"/>
                <a:ea typeface="Times New Roman" panose="02020603050405020304" pitchFamily="18" charset="0"/>
                <a:cs typeface="Times New Roman" panose="02020603050405020304" pitchFamily="18" charset="0"/>
              </a:rPr>
              <a:t>(18,8%)</a:t>
            </a:r>
            <a:endParaRPr lang="fr-FR" sz="1900" b="1" dirty="0">
              <a:effectLst/>
              <a:latin typeface="Museo Sans Rounded 50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73315" y="3068960"/>
            <a:ext cx="8591173" cy="1136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indent="0" algn="l"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fr-FR" sz="1900" dirty="0">
                <a:latin typeface="Museo Sans Rounded 500"/>
                <a:ea typeface="Times New Roman" panose="02020603050405020304" pitchFamily="18" charset="0"/>
                <a:cs typeface="Times New Roman" panose="02020603050405020304" pitchFamily="18" charset="0"/>
              </a:rPr>
              <a:t>Le projet proposé à la subvention européenne et régionale intègre du matériel de vente (meubles, vitrines, petits équipements), des équipements froid et le </a:t>
            </a:r>
            <a:r>
              <a:rPr lang="fr-FR" sz="1900" dirty="0" smtClean="0">
                <a:latin typeface="Museo Sans Rounded 500"/>
                <a:ea typeface="Times New Roman" panose="02020603050405020304" pitchFamily="18" charset="0"/>
                <a:cs typeface="Times New Roman" panose="02020603050405020304" pitchFamily="18" charset="0"/>
              </a:rPr>
              <a:t>système </a:t>
            </a:r>
            <a:r>
              <a:rPr lang="fr-FR" sz="1900" dirty="0">
                <a:latin typeface="Museo Sans Rounded 500"/>
                <a:ea typeface="Times New Roman" panose="02020603050405020304" pitchFamily="18" charset="0"/>
                <a:cs typeface="Times New Roman" panose="02020603050405020304" pitchFamily="18" charset="0"/>
              </a:rPr>
              <a:t>d’encaissement et d’informatique</a:t>
            </a:r>
            <a:r>
              <a:rPr lang="fr-FR" sz="1900" dirty="0" smtClean="0">
                <a:latin typeface="Museo Sans Rounded 50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fr-FR" sz="1900" dirty="0">
              <a:latin typeface="Museo Sans Rounded 50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130793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1"/>
          <p:cNvSpPr txBox="1">
            <a:spLocks noChangeArrowheads="1"/>
          </p:cNvSpPr>
          <p:nvPr/>
        </p:nvSpPr>
        <p:spPr bwMode="auto">
          <a:xfrm>
            <a:off x="875307" y="1507752"/>
            <a:ext cx="8265293" cy="72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39725" indent="-3397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marL="0" indent="0" algn="just" eaLnBrk="1" hangingPunct="1">
              <a:spcBef>
                <a:spcPts val="650"/>
              </a:spcBef>
              <a:buClr>
                <a:srgbClr val="FFC000"/>
              </a:buClr>
              <a:buNone/>
            </a:pPr>
            <a:r>
              <a:rPr lang="fr-FR" altLang="fr-FR" sz="2500" dirty="0" smtClean="0">
                <a:solidFill>
                  <a:srgbClr val="F85115"/>
                </a:solidFill>
                <a:latin typeface="Museo Sans Rounded 900" panose="02000000000000000000" pitchFamily="50" charset="0"/>
              </a:rPr>
              <a:t>Ouverture </a:t>
            </a:r>
            <a:r>
              <a:rPr lang="fr-FR" altLang="fr-FR" sz="2500" dirty="0">
                <a:solidFill>
                  <a:srgbClr val="F85115"/>
                </a:solidFill>
                <a:latin typeface="Museo Sans Rounded 900" panose="02000000000000000000" pitchFamily="50" charset="0"/>
              </a:rPr>
              <a:t>du magasin de Venelles en Octobre 2015</a:t>
            </a:r>
          </a:p>
          <a:p>
            <a:pPr marL="342900" indent="-342900" algn="just" eaLnBrk="1" hangingPunct="1">
              <a:spcBef>
                <a:spcPts val="650"/>
              </a:spcBef>
              <a:buClr>
                <a:srgbClr val="FFC000"/>
              </a:buClr>
              <a:buFont typeface="Courier New" panose="02070309020205020404" pitchFamily="49" charset="0"/>
              <a:buChar char="o"/>
            </a:pPr>
            <a:endParaRPr lang="fr-FR" altLang="fr-FR" sz="2200" dirty="0">
              <a:solidFill>
                <a:srgbClr val="391B12"/>
              </a:solidFill>
              <a:latin typeface="Museo Sans Rounded 900" panose="02000000000000000000" pitchFamily="50" charset="0"/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1361870" y="792908"/>
            <a:ext cx="6840760" cy="587152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  <a:buClrTx/>
              <a:buSzTx/>
              <a:buFontTx/>
            </a:pPr>
            <a:r>
              <a:rPr lang="fr-FR" b="1" dirty="0" smtClean="0">
                <a:solidFill>
                  <a:srgbClr val="7BB801"/>
                </a:solidFill>
                <a:latin typeface="Museo Sans Rounded 900" panose="02000000000000000000" pitchFamily="50" charset="0"/>
              </a:rPr>
              <a:t>L’aventure Couleurs Paysannes</a:t>
            </a:r>
            <a:endParaRPr lang="fr-FR" b="1" dirty="0">
              <a:solidFill>
                <a:srgbClr val="7BB801"/>
              </a:solidFill>
              <a:latin typeface="Museo Sans Rounded 900" panose="02000000000000000000" pitchFamily="50" charset="0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6886" y="2004299"/>
            <a:ext cx="2832315" cy="424847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3588" y="4192471"/>
            <a:ext cx="2982708" cy="198829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3588" y="2076307"/>
            <a:ext cx="2982708" cy="198847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69116056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 Box 1"/>
          <p:cNvSpPr txBox="1">
            <a:spLocks noChangeArrowheads="1"/>
          </p:cNvSpPr>
          <p:nvPr/>
        </p:nvSpPr>
        <p:spPr bwMode="auto">
          <a:xfrm>
            <a:off x="3707904" y="1663477"/>
            <a:ext cx="4968552" cy="2125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39725" indent="-339725"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 marL="666750" indent="-325438"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marL="341312" lvl="1" indent="0" algn="l">
              <a:lnSpc>
                <a:spcPct val="90000"/>
              </a:lnSpc>
              <a:spcBef>
                <a:spcPts val="550"/>
              </a:spcBef>
              <a:buClr>
                <a:srgbClr val="F85115"/>
              </a:buClr>
              <a:buSzPct val="60000"/>
              <a:buNone/>
              <a:defRPr/>
            </a:pPr>
            <a:endParaRPr lang="fr-FR" altLang="fr-FR" sz="2200" dirty="0" smtClean="0">
              <a:solidFill>
                <a:srgbClr val="391B12"/>
              </a:solidFill>
              <a:latin typeface="Museo Sans Rounded 900" panose="02000000000000000000" pitchFamily="50" charset="0"/>
            </a:endParaRPr>
          </a:p>
          <a:p>
            <a:pPr marL="684212" lvl="1" indent="-342900" algn="l">
              <a:lnSpc>
                <a:spcPct val="90000"/>
              </a:lnSpc>
              <a:spcBef>
                <a:spcPts val="550"/>
              </a:spcBef>
              <a:buClr>
                <a:srgbClr val="F85115"/>
              </a:buClr>
              <a:buSzPct val="60000"/>
              <a:buFont typeface="Courier New" panose="02070309020205020404" pitchFamily="49" charset="0"/>
              <a:buChar char="o"/>
              <a:defRPr/>
            </a:pPr>
            <a:r>
              <a:rPr lang="fr-FR" altLang="fr-FR" sz="2200" dirty="0" smtClean="0">
                <a:solidFill>
                  <a:srgbClr val="391B12"/>
                </a:solidFill>
                <a:latin typeface="Museo Sans Rounded 900" panose="02000000000000000000" pitchFamily="50" charset="0"/>
              </a:rPr>
              <a:t>68 </a:t>
            </a:r>
            <a:r>
              <a:rPr lang="fr-FR" altLang="fr-FR" sz="2200" dirty="0" smtClean="0">
                <a:solidFill>
                  <a:srgbClr val="391B12"/>
                </a:solidFill>
                <a:latin typeface="Museo Sans Rounded 900" panose="02000000000000000000" pitchFamily="50" charset="0"/>
              </a:rPr>
              <a:t>producteurs fédérés</a:t>
            </a:r>
          </a:p>
          <a:p>
            <a:pPr marL="684212" lvl="1" indent="-342900" algn="l">
              <a:lnSpc>
                <a:spcPct val="90000"/>
              </a:lnSpc>
              <a:spcBef>
                <a:spcPts val="550"/>
              </a:spcBef>
              <a:buClr>
                <a:srgbClr val="F85115"/>
              </a:buClr>
              <a:buSzPct val="60000"/>
              <a:buFont typeface="Courier New" panose="02070309020205020404" pitchFamily="49" charset="0"/>
              <a:buChar char="o"/>
              <a:defRPr/>
            </a:pPr>
            <a:r>
              <a:rPr lang="fr-FR" altLang="fr-FR" sz="2200" dirty="0" smtClean="0">
                <a:solidFill>
                  <a:srgbClr val="391B12"/>
                </a:solidFill>
                <a:latin typeface="Museo Sans Rounded 900" panose="02000000000000000000" pitchFamily="50" charset="0"/>
              </a:rPr>
              <a:t>250m² de surface de vente</a:t>
            </a:r>
          </a:p>
          <a:p>
            <a:pPr marL="684212" lvl="1" indent="-342900" algn="l">
              <a:lnSpc>
                <a:spcPct val="90000"/>
              </a:lnSpc>
              <a:spcBef>
                <a:spcPts val="550"/>
              </a:spcBef>
              <a:buClr>
                <a:srgbClr val="F85115"/>
              </a:buClr>
              <a:buSzPct val="60000"/>
              <a:buFont typeface="Courier New" panose="02070309020205020404" pitchFamily="49" charset="0"/>
              <a:buChar char="o"/>
              <a:defRPr/>
            </a:pPr>
            <a:r>
              <a:rPr lang="fr-FR" altLang="fr-FR" sz="2200" dirty="0" smtClean="0">
                <a:solidFill>
                  <a:srgbClr val="F85115"/>
                </a:solidFill>
                <a:latin typeface="Museo Sans Rounded 900" panose="02000000000000000000" pitchFamily="50" charset="0"/>
              </a:rPr>
              <a:t>1 700 références produits</a:t>
            </a:r>
            <a:r>
              <a:rPr lang="fr-FR" altLang="fr-FR" sz="2200" dirty="0" smtClean="0">
                <a:solidFill>
                  <a:srgbClr val="391B12"/>
                </a:solidFill>
                <a:latin typeface="Museo Sans Rounded 900" panose="02000000000000000000" pitchFamily="50" charset="0"/>
              </a:rPr>
              <a:t> </a:t>
            </a:r>
          </a:p>
          <a:p>
            <a:pPr marL="684212" lvl="1" indent="-342900" algn="l">
              <a:lnSpc>
                <a:spcPct val="90000"/>
              </a:lnSpc>
              <a:spcBef>
                <a:spcPts val="550"/>
              </a:spcBef>
              <a:buClr>
                <a:srgbClr val="F85115"/>
              </a:buClr>
              <a:buSzPct val="60000"/>
              <a:buFont typeface="Courier New" panose="02070309020205020404" pitchFamily="49" charset="0"/>
              <a:buChar char="o"/>
              <a:defRPr/>
            </a:pPr>
            <a:r>
              <a:rPr lang="fr-FR" altLang="fr-FR" sz="2200" dirty="0" smtClean="0">
                <a:solidFill>
                  <a:srgbClr val="391B12"/>
                </a:solidFill>
                <a:latin typeface="Museo Sans Rounded 900" panose="02000000000000000000" pitchFamily="50" charset="0"/>
              </a:rPr>
              <a:t>6,5 emplois directs créés sur la coopérative</a:t>
            </a:r>
          </a:p>
          <a:p>
            <a:pPr marL="684212" lvl="1" indent="-342900" algn="l">
              <a:lnSpc>
                <a:spcPct val="90000"/>
              </a:lnSpc>
              <a:spcBef>
                <a:spcPts val="550"/>
              </a:spcBef>
              <a:buClr>
                <a:srgbClr val="F85115"/>
              </a:buClr>
              <a:buSzPct val="60000"/>
              <a:buFont typeface="Courier New" panose="02070309020205020404" pitchFamily="49" charset="0"/>
              <a:buChar char="o"/>
              <a:defRPr/>
            </a:pPr>
            <a:r>
              <a:rPr lang="fr-FR" altLang="fr-FR" sz="2200" dirty="0" smtClean="0">
                <a:solidFill>
                  <a:srgbClr val="391B12"/>
                </a:solidFill>
                <a:latin typeface="Museo Sans Rounded 900" panose="02000000000000000000" pitchFamily="50" charset="0"/>
              </a:rPr>
              <a:t>Plus </a:t>
            </a:r>
            <a:r>
              <a:rPr lang="fr-FR" altLang="fr-FR" sz="2200" dirty="0">
                <a:solidFill>
                  <a:srgbClr val="391B12"/>
                </a:solidFill>
                <a:latin typeface="Museo Sans Rounded 900" panose="02000000000000000000" pitchFamily="50" charset="0"/>
              </a:rPr>
              <a:t>de </a:t>
            </a:r>
            <a:r>
              <a:rPr lang="fr-FR" altLang="fr-FR" sz="2200" dirty="0">
                <a:solidFill>
                  <a:srgbClr val="F85115"/>
                </a:solidFill>
                <a:latin typeface="Museo Sans Rounded 900" panose="02000000000000000000" pitchFamily="50" charset="0"/>
              </a:rPr>
              <a:t>1300 clients par </a:t>
            </a:r>
            <a:r>
              <a:rPr lang="fr-FR" altLang="fr-FR" sz="2200" dirty="0" smtClean="0">
                <a:solidFill>
                  <a:srgbClr val="F85115"/>
                </a:solidFill>
                <a:latin typeface="Museo Sans Rounded 900" panose="02000000000000000000" pitchFamily="50" charset="0"/>
              </a:rPr>
              <a:t>semaine</a:t>
            </a:r>
            <a:endParaRPr lang="fr-FR" altLang="fr-FR" sz="2200" dirty="0">
              <a:solidFill>
                <a:srgbClr val="F85115"/>
              </a:solidFill>
              <a:latin typeface="Museo Sans Rounded 900" panose="02000000000000000000" pitchFamily="50" charset="0"/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1187624" y="1074439"/>
            <a:ext cx="8568952" cy="1008113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  <a:buClrTx/>
              <a:buSzTx/>
              <a:buFontTx/>
            </a:pPr>
            <a:r>
              <a:rPr lang="fr-FR" sz="3200" b="1" dirty="0" smtClean="0">
                <a:solidFill>
                  <a:srgbClr val="7BB801"/>
                </a:solidFill>
                <a:latin typeface="Museo Sans Rounded 900" panose="02000000000000000000" pitchFamily="50" charset="0"/>
              </a:rPr>
              <a:t>Couleurs Paysannes Venelles : quelques </a:t>
            </a:r>
            <a:r>
              <a:rPr lang="fr-FR" sz="3200" b="1" dirty="0" smtClean="0">
                <a:solidFill>
                  <a:srgbClr val="7BB801"/>
                </a:solidFill>
                <a:latin typeface="Museo Sans Rounded 900" panose="02000000000000000000" pitchFamily="50" charset="0"/>
              </a:rPr>
              <a:t>chiffres               </a:t>
            </a:r>
            <a:endParaRPr lang="fr-FR" sz="3200" b="1" dirty="0">
              <a:solidFill>
                <a:srgbClr val="7BB801"/>
              </a:solidFill>
              <a:latin typeface="Museo Sans Rounded 900" panose="02000000000000000000" pitchFamily="50" charset="0"/>
            </a:endParaRPr>
          </a:p>
        </p:txBody>
      </p:sp>
      <p:graphicFrame>
        <p:nvGraphicFramePr>
          <p:cNvPr id="4" name="Graphique 3"/>
          <p:cNvGraphicFramePr>
            <a:graphicFrameLocks/>
          </p:cNvGraphicFramePr>
          <p:nvPr>
            <p:extLst/>
          </p:nvPr>
        </p:nvGraphicFramePr>
        <p:xfrm>
          <a:off x="755576" y="3573016"/>
          <a:ext cx="6768752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14307352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 Box 1"/>
          <p:cNvSpPr txBox="1">
            <a:spLocks noChangeArrowheads="1"/>
          </p:cNvSpPr>
          <p:nvPr/>
        </p:nvSpPr>
        <p:spPr bwMode="auto">
          <a:xfrm>
            <a:off x="1979712" y="1927812"/>
            <a:ext cx="8291264" cy="1468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39725" indent="-339725"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 marL="666750" indent="-325438"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marL="342900" indent="-342900" algn="l">
              <a:lnSpc>
                <a:spcPct val="90000"/>
              </a:lnSpc>
              <a:spcBef>
                <a:spcPts val="650"/>
              </a:spcBef>
              <a:buClr>
                <a:srgbClr val="F85115"/>
              </a:buClr>
              <a:buSzTx/>
              <a:buFont typeface="Courier New" panose="02070309020205020404" pitchFamily="49" charset="0"/>
              <a:buChar char="o"/>
              <a:defRPr/>
            </a:pPr>
            <a:r>
              <a:rPr lang="fr-FR" altLang="fr-FR" sz="2200" dirty="0" smtClean="0">
                <a:solidFill>
                  <a:srgbClr val="391B12"/>
                </a:solidFill>
                <a:latin typeface="Museo Sans Rounded 900" panose="02000000000000000000" pitchFamily="50" charset="0"/>
              </a:rPr>
              <a:t>Plus de </a:t>
            </a:r>
            <a:r>
              <a:rPr lang="fr-FR" altLang="fr-FR" sz="2200" dirty="0">
                <a:solidFill>
                  <a:srgbClr val="F85115"/>
                </a:solidFill>
                <a:latin typeface="Museo Sans Rounded 900" panose="02000000000000000000" pitchFamily="50" charset="0"/>
              </a:rPr>
              <a:t>3</a:t>
            </a:r>
            <a:r>
              <a:rPr lang="fr-FR" altLang="fr-FR" sz="2200" dirty="0" smtClean="0">
                <a:solidFill>
                  <a:srgbClr val="F85115"/>
                </a:solidFill>
                <a:latin typeface="Museo Sans Rounded 900" panose="02000000000000000000" pitchFamily="50" charset="0"/>
              </a:rPr>
              <a:t>00 emplois </a:t>
            </a:r>
            <a:r>
              <a:rPr lang="fr-FR" altLang="fr-FR" sz="2200" dirty="0" smtClean="0">
                <a:solidFill>
                  <a:srgbClr val="391B12"/>
                </a:solidFill>
                <a:latin typeface="Museo Sans Rounded 900" panose="02000000000000000000" pitchFamily="50" charset="0"/>
              </a:rPr>
              <a:t>sur les exploitations</a:t>
            </a:r>
            <a:endParaRPr lang="fr-FR" altLang="fr-FR" sz="2200" i="1" dirty="0" smtClean="0">
              <a:solidFill>
                <a:srgbClr val="391B12"/>
              </a:solidFill>
              <a:latin typeface="Museo Sans Rounded 900" panose="02000000000000000000" pitchFamily="50" charset="0"/>
            </a:endParaRPr>
          </a:p>
          <a:p>
            <a:pPr marL="342900" indent="-342900" algn="l">
              <a:lnSpc>
                <a:spcPct val="90000"/>
              </a:lnSpc>
              <a:spcBef>
                <a:spcPts val="650"/>
              </a:spcBef>
              <a:buClr>
                <a:srgbClr val="F85115"/>
              </a:buClr>
              <a:buFont typeface="Courier New" panose="02070309020205020404" pitchFamily="49" charset="0"/>
              <a:buChar char="o"/>
              <a:defRPr/>
            </a:pPr>
            <a:r>
              <a:rPr lang="fr-FR" altLang="fr-FR" sz="2200" dirty="0" smtClean="0">
                <a:solidFill>
                  <a:srgbClr val="391B12"/>
                </a:solidFill>
                <a:latin typeface="Museo Sans Rounded 900" panose="02000000000000000000" pitchFamily="50" charset="0"/>
              </a:rPr>
              <a:t>Une vraie dynamique d'innovation </a:t>
            </a:r>
          </a:p>
          <a:p>
            <a:pPr marL="342900" indent="-342900" algn="l">
              <a:lnSpc>
                <a:spcPct val="90000"/>
              </a:lnSpc>
              <a:spcBef>
                <a:spcPts val="650"/>
              </a:spcBef>
              <a:buClr>
                <a:srgbClr val="F85115"/>
              </a:buClr>
              <a:buFont typeface="Courier New" panose="02070309020205020404" pitchFamily="49" charset="0"/>
              <a:buChar char="o"/>
              <a:defRPr/>
            </a:pPr>
            <a:r>
              <a:rPr lang="fr-FR" altLang="fr-FR" sz="2200" dirty="0" smtClean="0">
                <a:solidFill>
                  <a:srgbClr val="391B12"/>
                </a:solidFill>
                <a:latin typeface="Museo Sans Rounded 900" panose="02000000000000000000" pitchFamily="50" charset="0"/>
              </a:rPr>
              <a:t>Le développement et la modernisation des outils de production</a:t>
            </a:r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1331640" y="1052736"/>
            <a:ext cx="5904656" cy="678235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  <a:buClrTx/>
              <a:buSzTx/>
              <a:buFontTx/>
            </a:pPr>
            <a:r>
              <a:rPr lang="fr-FR" sz="3200" b="1" dirty="0" smtClean="0">
                <a:solidFill>
                  <a:srgbClr val="7BB801"/>
                </a:solidFill>
                <a:latin typeface="Museo Sans Rounded 900" panose="02000000000000000000" pitchFamily="50" charset="0"/>
              </a:rPr>
              <a:t>Impacts </a:t>
            </a:r>
            <a:r>
              <a:rPr lang="fr-FR" sz="3200" b="1" dirty="0" smtClean="0">
                <a:solidFill>
                  <a:srgbClr val="7BB801"/>
                </a:solidFill>
                <a:latin typeface="Museo Sans Rounded 900" panose="02000000000000000000" pitchFamily="50" charset="0"/>
              </a:rPr>
              <a:t>sociaux économiques</a:t>
            </a:r>
            <a:endParaRPr lang="fr-FR" sz="3200" b="1" dirty="0">
              <a:solidFill>
                <a:srgbClr val="7BB801"/>
              </a:solidFill>
              <a:latin typeface="Museo Sans Rounded 900" panose="02000000000000000000" pitchFamily="50" charset="0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5264" y="3747450"/>
            <a:ext cx="2774792" cy="1849861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3935271"/>
            <a:ext cx="3173620" cy="2102008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12" r="38975" b="7198"/>
          <a:stretch/>
        </p:blipFill>
        <p:spPr>
          <a:xfrm>
            <a:off x="7236296" y="3329608"/>
            <a:ext cx="1039706" cy="352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251751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1"/>
          <p:cNvSpPr txBox="1">
            <a:spLocks noChangeArrowheads="1"/>
          </p:cNvSpPr>
          <p:nvPr/>
        </p:nvSpPr>
        <p:spPr bwMode="auto">
          <a:xfrm>
            <a:off x="755576" y="1628800"/>
            <a:ext cx="8064896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 marL="1022350" indent="-3476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 marL="1336675" indent="-312738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l" eaLnBrk="1" hangingPunct="1">
              <a:spcBef>
                <a:spcPts val="550"/>
              </a:spcBef>
              <a:buNone/>
            </a:pPr>
            <a:r>
              <a:rPr lang="fr-FR" altLang="fr-FR" sz="2200" dirty="0">
                <a:solidFill>
                  <a:srgbClr val="000000"/>
                </a:solidFill>
                <a:latin typeface="Museo Sans Rounded 900" panose="02000000000000000000" pitchFamily="50" charset="0"/>
              </a:rPr>
              <a:t>Les points très positifs qui font </a:t>
            </a:r>
            <a:r>
              <a:rPr lang="fr-FR" altLang="fr-FR" sz="2200" dirty="0" smtClean="0">
                <a:solidFill>
                  <a:srgbClr val="000000"/>
                </a:solidFill>
                <a:latin typeface="Museo Sans Rounded 900" panose="02000000000000000000" pitchFamily="50" charset="0"/>
              </a:rPr>
              <a:t>l’unanimité :</a:t>
            </a:r>
            <a:endParaRPr lang="fr-FR" altLang="fr-FR" sz="2200" dirty="0">
              <a:solidFill>
                <a:srgbClr val="000000"/>
              </a:solidFill>
              <a:latin typeface="Museo Sans Rounded 900" panose="02000000000000000000" pitchFamily="50" charset="0"/>
            </a:endParaRPr>
          </a:p>
          <a:p>
            <a:pPr algn="l" eaLnBrk="1" hangingPunct="1">
              <a:spcBef>
                <a:spcPts val="550"/>
              </a:spcBef>
              <a:buNone/>
            </a:pPr>
            <a:r>
              <a:rPr lang="fr-FR" altLang="fr-FR" sz="2200" dirty="0">
                <a:solidFill>
                  <a:srgbClr val="000000"/>
                </a:solidFill>
                <a:latin typeface="Museo Sans Rounded 900" panose="02000000000000000000" pitchFamily="50" charset="0"/>
              </a:rPr>
              <a:t>	</a:t>
            </a:r>
            <a:r>
              <a:rPr lang="fr-FR" altLang="fr-FR" sz="2200" dirty="0" smtClean="0">
                <a:solidFill>
                  <a:srgbClr val="000000"/>
                </a:solidFill>
                <a:latin typeface="Museo Sans Rounded 900" panose="02000000000000000000" pitchFamily="50" charset="0"/>
              </a:rPr>
              <a:t>- Le </a:t>
            </a:r>
            <a:r>
              <a:rPr lang="fr-FR" altLang="fr-FR" sz="2200" dirty="0">
                <a:solidFill>
                  <a:srgbClr val="000000"/>
                </a:solidFill>
                <a:latin typeface="Museo Sans Rounded 900" panose="02000000000000000000" pitchFamily="50" charset="0"/>
              </a:rPr>
              <a:t>concept plaît, </a:t>
            </a:r>
            <a:r>
              <a:rPr lang="fr-FR" altLang="fr-FR" sz="2200" dirty="0" smtClean="0">
                <a:solidFill>
                  <a:srgbClr val="000000"/>
                </a:solidFill>
                <a:latin typeface="Museo Sans Rounded 900" panose="02000000000000000000" pitchFamily="50" charset="0"/>
              </a:rPr>
              <a:t>de nombreux </a:t>
            </a:r>
            <a:r>
              <a:rPr lang="fr-FR" altLang="fr-FR" sz="2400" dirty="0" smtClean="0">
                <a:solidFill>
                  <a:srgbClr val="F85115"/>
                </a:solidFill>
                <a:latin typeface="Museo Sans Rounded 900" panose="02000000000000000000" pitchFamily="50" charset="0"/>
              </a:rPr>
              <a:t>encouragements</a:t>
            </a:r>
            <a:endParaRPr lang="fr-FR" altLang="fr-FR" sz="2200" dirty="0">
              <a:solidFill>
                <a:srgbClr val="F85115"/>
              </a:solidFill>
              <a:latin typeface="Museo Sans Rounded 900" panose="02000000000000000000" pitchFamily="50" charset="0"/>
            </a:endParaRPr>
          </a:p>
          <a:p>
            <a:pPr algn="l" eaLnBrk="1" hangingPunct="1">
              <a:spcBef>
                <a:spcPts val="500"/>
              </a:spcBef>
              <a:buNone/>
            </a:pPr>
            <a:r>
              <a:rPr lang="fr-FR" altLang="fr-FR" sz="2200" dirty="0">
                <a:solidFill>
                  <a:srgbClr val="000000"/>
                </a:solidFill>
                <a:latin typeface="Museo Sans Rounded 900" panose="02000000000000000000" pitchFamily="50" charset="0"/>
              </a:rPr>
              <a:t>	</a:t>
            </a:r>
            <a:r>
              <a:rPr lang="fr-FR" altLang="fr-FR" sz="2200" dirty="0" smtClean="0">
                <a:solidFill>
                  <a:srgbClr val="000000"/>
                </a:solidFill>
                <a:latin typeface="Museo Sans Rounded 900" panose="02000000000000000000" pitchFamily="50" charset="0"/>
              </a:rPr>
              <a:t>- L’aménagement </a:t>
            </a:r>
            <a:r>
              <a:rPr lang="fr-FR" altLang="fr-FR" sz="2200" dirty="0">
                <a:solidFill>
                  <a:srgbClr val="000000"/>
                </a:solidFill>
                <a:latin typeface="Museo Sans Rounded 900" panose="02000000000000000000" pitchFamily="50" charset="0"/>
              </a:rPr>
              <a:t>intérieur, les jours et horaires d’ouverture, la propreté et la </a:t>
            </a:r>
            <a:r>
              <a:rPr lang="fr-FR" altLang="fr-FR" sz="2400" dirty="0">
                <a:solidFill>
                  <a:srgbClr val="F85115"/>
                </a:solidFill>
                <a:latin typeface="Museo Sans Rounded 900" panose="02000000000000000000" pitchFamily="50" charset="0"/>
              </a:rPr>
              <a:t>qualité de l'accueil</a:t>
            </a:r>
            <a:endParaRPr lang="fr-FR" altLang="fr-FR" sz="2200" dirty="0">
              <a:solidFill>
                <a:srgbClr val="F85115"/>
              </a:solidFill>
              <a:latin typeface="Museo Sans Rounded 900" panose="02000000000000000000" pitchFamily="50" charset="0"/>
            </a:endParaRPr>
          </a:p>
          <a:p>
            <a:pPr algn="l" eaLnBrk="1" hangingPunct="1">
              <a:spcBef>
                <a:spcPts val="500"/>
              </a:spcBef>
              <a:buNone/>
            </a:pPr>
            <a:r>
              <a:rPr lang="fr-FR" altLang="fr-FR" sz="2200" dirty="0">
                <a:solidFill>
                  <a:srgbClr val="000000"/>
                </a:solidFill>
                <a:latin typeface="Museo Sans Rounded 900" panose="02000000000000000000" pitchFamily="50" charset="0"/>
              </a:rPr>
              <a:t>	</a:t>
            </a:r>
            <a:r>
              <a:rPr lang="fr-FR" altLang="fr-FR" sz="2200" dirty="0" smtClean="0">
                <a:solidFill>
                  <a:srgbClr val="000000"/>
                </a:solidFill>
                <a:latin typeface="Museo Sans Rounded 900" panose="02000000000000000000" pitchFamily="50" charset="0"/>
              </a:rPr>
              <a:t>- Des </a:t>
            </a:r>
            <a:r>
              <a:rPr lang="fr-FR" altLang="fr-FR" sz="2400" dirty="0">
                <a:solidFill>
                  <a:srgbClr val="F85115"/>
                </a:solidFill>
                <a:latin typeface="Museo Sans Rounded 900" panose="02000000000000000000" pitchFamily="50" charset="0"/>
              </a:rPr>
              <a:t>clients réguliers</a:t>
            </a:r>
            <a:r>
              <a:rPr lang="fr-FR" altLang="fr-FR" sz="2200" dirty="0">
                <a:solidFill>
                  <a:srgbClr val="000000"/>
                </a:solidFill>
                <a:latin typeface="Museo Sans Rounded 900" panose="02000000000000000000" pitchFamily="50" charset="0"/>
              </a:rPr>
              <a:t>, qui recommandent le magasin</a:t>
            </a:r>
          </a:p>
          <a:p>
            <a:pPr algn="l" eaLnBrk="1" hangingPunct="1">
              <a:spcBef>
                <a:spcPts val="500"/>
              </a:spcBef>
              <a:buNone/>
            </a:pPr>
            <a:r>
              <a:rPr lang="fr-FR" altLang="fr-FR" sz="2200" dirty="0">
                <a:solidFill>
                  <a:srgbClr val="000000"/>
                </a:solidFill>
                <a:latin typeface="Museo Sans Rounded 900" panose="02000000000000000000" pitchFamily="50" charset="0"/>
              </a:rPr>
              <a:t>	</a:t>
            </a:r>
            <a:r>
              <a:rPr lang="fr-FR" altLang="fr-FR" sz="2200" dirty="0" smtClean="0">
                <a:solidFill>
                  <a:srgbClr val="000000"/>
                </a:solidFill>
                <a:latin typeface="Museo Sans Rounded 900" panose="02000000000000000000" pitchFamily="50" charset="0"/>
              </a:rPr>
              <a:t>- La </a:t>
            </a:r>
            <a:r>
              <a:rPr lang="fr-FR" altLang="fr-FR" sz="2400" dirty="0">
                <a:solidFill>
                  <a:srgbClr val="F85115"/>
                </a:solidFill>
                <a:latin typeface="Museo Sans Rounded 900" panose="02000000000000000000" pitchFamily="50" charset="0"/>
              </a:rPr>
              <a:t>rencontre</a:t>
            </a:r>
            <a:r>
              <a:rPr lang="fr-FR" altLang="fr-FR" sz="2200" dirty="0">
                <a:solidFill>
                  <a:srgbClr val="000000"/>
                </a:solidFill>
                <a:latin typeface="Museo Sans Rounded 900" panose="02000000000000000000" pitchFamily="50" charset="0"/>
              </a:rPr>
              <a:t> avec les producteurs lors des animations</a:t>
            </a:r>
          </a:p>
          <a:p>
            <a:pPr lvl="2" algn="l" eaLnBrk="1" hangingPunct="1">
              <a:spcBef>
                <a:spcPts val="500"/>
              </a:spcBef>
              <a:buClrTx/>
              <a:buSzPct val="65000"/>
              <a:buFontTx/>
              <a:buNone/>
            </a:pPr>
            <a:endParaRPr lang="fr-FR" altLang="fr-FR" sz="2000" dirty="0">
              <a:solidFill>
                <a:srgbClr val="FF6600"/>
              </a:solidFill>
              <a:latin typeface="Museo Sans Rounded 900" panose="02000000000000000000" pitchFamily="50" charset="0"/>
            </a:endParaRPr>
          </a:p>
          <a:p>
            <a:pPr algn="l" eaLnBrk="1" hangingPunct="1">
              <a:spcBef>
                <a:spcPts val="700"/>
              </a:spcBef>
              <a:buClrTx/>
              <a:buSzTx/>
              <a:buFontTx/>
              <a:buNone/>
            </a:pPr>
            <a:r>
              <a:rPr lang="fr-FR" altLang="fr-FR" sz="2200" dirty="0">
                <a:solidFill>
                  <a:srgbClr val="000000"/>
                </a:solidFill>
                <a:latin typeface="Museo Sans Rounded 900" panose="02000000000000000000" pitchFamily="50" charset="0"/>
              </a:rPr>
              <a:t>Les points d’amélioration </a:t>
            </a:r>
            <a:r>
              <a:rPr lang="fr-FR" altLang="fr-FR" sz="2200" dirty="0" smtClean="0">
                <a:solidFill>
                  <a:srgbClr val="000000"/>
                </a:solidFill>
                <a:latin typeface="Museo Sans Rounded 900" panose="02000000000000000000" pitchFamily="50" charset="0"/>
              </a:rPr>
              <a:t>:</a:t>
            </a:r>
            <a:endParaRPr lang="fr-FR" altLang="fr-FR" sz="2200" dirty="0">
              <a:solidFill>
                <a:srgbClr val="000000"/>
              </a:solidFill>
              <a:latin typeface="Museo Sans Rounded 900" panose="02000000000000000000" pitchFamily="50" charset="0"/>
            </a:endParaRPr>
          </a:p>
          <a:p>
            <a:pPr lvl="3" algn="l" eaLnBrk="1" hangingPunct="1">
              <a:spcBef>
                <a:spcPts val="700"/>
              </a:spcBef>
              <a:buSzPct val="70000"/>
              <a:buFont typeface="Wingdings" panose="05000000000000000000" pitchFamily="2" charset="2"/>
              <a:buChar char=""/>
            </a:pPr>
            <a:r>
              <a:rPr lang="fr-FR" altLang="fr-FR" sz="2200" dirty="0">
                <a:solidFill>
                  <a:srgbClr val="000000"/>
                </a:solidFill>
                <a:latin typeface="Museo Sans Rounded 900" panose="02000000000000000000" pitchFamily="50" charset="0"/>
              </a:rPr>
              <a:t>L’</a:t>
            </a:r>
            <a:r>
              <a:rPr lang="fr-FR" altLang="fr-FR" sz="2400" dirty="0">
                <a:solidFill>
                  <a:srgbClr val="F85115"/>
                </a:solidFill>
                <a:latin typeface="Museo Sans Rounded 900" panose="02000000000000000000" pitchFamily="50" charset="0"/>
              </a:rPr>
              <a:t>élargissement</a:t>
            </a:r>
            <a:r>
              <a:rPr lang="fr-FR" altLang="fr-FR" sz="2200" dirty="0">
                <a:solidFill>
                  <a:srgbClr val="000000"/>
                </a:solidFill>
                <a:latin typeface="Museo Sans Rounded 900" panose="02000000000000000000" pitchFamily="50" charset="0"/>
              </a:rPr>
              <a:t> de l'offre </a:t>
            </a:r>
          </a:p>
          <a:p>
            <a:pPr lvl="3" algn="l" eaLnBrk="1" hangingPunct="1">
              <a:spcBef>
                <a:spcPts val="700"/>
              </a:spcBef>
              <a:buSzPct val="70000"/>
              <a:buFont typeface="Wingdings" panose="05000000000000000000" pitchFamily="2" charset="2"/>
              <a:buChar char=""/>
            </a:pPr>
            <a:r>
              <a:rPr lang="fr-FR" altLang="fr-FR" sz="2200" dirty="0">
                <a:solidFill>
                  <a:srgbClr val="000000"/>
                </a:solidFill>
                <a:latin typeface="Museo Sans Rounded 900" panose="02000000000000000000" pitchFamily="50" charset="0"/>
              </a:rPr>
              <a:t>Plus de discussions et de </a:t>
            </a:r>
            <a:r>
              <a:rPr lang="fr-FR" altLang="fr-FR" sz="2400" dirty="0">
                <a:solidFill>
                  <a:srgbClr val="F85115"/>
                </a:solidFill>
                <a:latin typeface="Museo Sans Rounded 900" panose="02000000000000000000" pitchFamily="50" charset="0"/>
              </a:rPr>
              <a:t>conseils des agriculteurs</a:t>
            </a:r>
          </a:p>
          <a:p>
            <a:pPr lvl="3" algn="l" eaLnBrk="1" hangingPunct="1">
              <a:spcBef>
                <a:spcPts val="700"/>
              </a:spcBef>
              <a:buSzPct val="70000"/>
              <a:buFont typeface="Wingdings" panose="05000000000000000000" pitchFamily="2" charset="2"/>
              <a:buChar char=""/>
            </a:pPr>
            <a:r>
              <a:rPr lang="fr-FR" altLang="fr-FR" sz="2200" dirty="0">
                <a:solidFill>
                  <a:srgbClr val="000000"/>
                </a:solidFill>
                <a:latin typeface="Museo Sans Rounded 900" panose="02000000000000000000" pitchFamily="50" charset="0"/>
              </a:rPr>
              <a:t>Des </a:t>
            </a:r>
            <a:r>
              <a:rPr lang="fr-FR" altLang="fr-FR" sz="2400" dirty="0">
                <a:solidFill>
                  <a:srgbClr val="F85115"/>
                </a:solidFill>
                <a:latin typeface="Museo Sans Rounded 900" panose="02000000000000000000" pitchFamily="50" charset="0"/>
              </a:rPr>
              <a:t>informations</a:t>
            </a:r>
            <a:r>
              <a:rPr lang="fr-FR" altLang="fr-FR" sz="2200" dirty="0">
                <a:solidFill>
                  <a:srgbClr val="000000"/>
                </a:solidFill>
                <a:latin typeface="Museo Sans Rounded 900" panose="02000000000000000000" pitchFamily="50" charset="0"/>
              </a:rPr>
              <a:t> et des garanties sur nos pratiques  </a:t>
            </a:r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1259632" y="943743"/>
            <a:ext cx="8568952" cy="1008113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  <a:buClrTx/>
              <a:buSzTx/>
              <a:buFontTx/>
            </a:pPr>
            <a:r>
              <a:rPr lang="fr-FR" sz="3200" b="1" dirty="0" smtClean="0">
                <a:solidFill>
                  <a:srgbClr val="7BB801"/>
                </a:solidFill>
                <a:latin typeface="Museo Sans Rounded 900" panose="02000000000000000000" pitchFamily="50" charset="0"/>
              </a:rPr>
              <a:t>Les premiers retours de nos clients</a:t>
            </a:r>
            <a:endParaRPr lang="fr-FR" sz="3200" b="1" dirty="0">
              <a:solidFill>
                <a:srgbClr val="7BB801"/>
              </a:solidFill>
              <a:latin typeface="Museo Sans Rounded 900" panose="020000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629782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1"/>
          <p:cNvSpPr txBox="1">
            <a:spLocks noChangeArrowheads="1"/>
          </p:cNvSpPr>
          <p:nvPr/>
        </p:nvSpPr>
        <p:spPr bwMode="auto">
          <a:xfrm>
            <a:off x="1331640" y="3758467"/>
            <a:ext cx="6624736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ts val="800"/>
              </a:spcBef>
              <a:buClrTx/>
              <a:buSzPct val="65000"/>
              <a:buFontTx/>
              <a:buNone/>
            </a:pPr>
            <a:endParaRPr lang="fr-FR" altLang="fr-FR" sz="2600" dirty="0">
              <a:solidFill>
                <a:srgbClr val="990000"/>
              </a:solidFill>
            </a:endParaRPr>
          </a:p>
          <a:p>
            <a:pPr algn="ctr" eaLnBrk="1" hangingPunct="1">
              <a:lnSpc>
                <a:spcPct val="80000"/>
              </a:lnSpc>
              <a:spcBef>
                <a:spcPts val="475"/>
              </a:spcBef>
              <a:buClrTx/>
              <a:buSzPct val="65000"/>
              <a:buFontTx/>
              <a:buNone/>
            </a:pPr>
            <a:r>
              <a:rPr lang="fr-FR" altLang="fr-FR" sz="4000" b="1" dirty="0" smtClean="0">
                <a:solidFill>
                  <a:srgbClr val="F85115"/>
                </a:solidFill>
                <a:latin typeface="Museo Sans Rounded 900" panose="02000000000000000000" pitchFamily="50" charset="0"/>
              </a:rPr>
              <a:t>Merci </a:t>
            </a:r>
            <a:r>
              <a:rPr lang="fr-FR" altLang="fr-FR" sz="4000" b="1" dirty="0">
                <a:solidFill>
                  <a:srgbClr val="F85115"/>
                </a:solidFill>
                <a:latin typeface="Museo Sans Rounded 900" panose="02000000000000000000" pitchFamily="50" charset="0"/>
              </a:rPr>
              <a:t>à tous car, sans vous, nous n’en serions pas </a:t>
            </a:r>
            <a:r>
              <a:rPr lang="fr-FR" altLang="fr-FR" sz="4000" b="1" dirty="0" smtClean="0">
                <a:solidFill>
                  <a:srgbClr val="F85115"/>
                </a:solidFill>
                <a:latin typeface="Museo Sans Rounded 900" panose="02000000000000000000" pitchFamily="50" charset="0"/>
              </a:rPr>
              <a:t>là</a:t>
            </a:r>
            <a:r>
              <a:rPr lang="fr-FR" altLang="fr-FR" sz="4000" b="1" dirty="0">
                <a:solidFill>
                  <a:srgbClr val="F85115"/>
                </a:solidFill>
                <a:latin typeface="Museo Sans Rounded 900" panose="02000000000000000000" pitchFamily="50" charset="0"/>
              </a:rPr>
              <a:t> </a:t>
            </a:r>
            <a:r>
              <a:rPr lang="fr-FR" altLang="fr-FR" sz="4000" b="1" dirty="0" smtClean="0">
                <a:solidFill>
                  <a:srgbClr val="F85115"/>
                </a:solidFill>
                <a:latin typeface="Museo Sans Rounded 900" panose="02000000000000000000" pitchFamily="50" charset="0"/>
              </a:rPr>
              <a:t>!</a:t>
            </a:r>
            <a:endParaRPr lang="fr-FR" altLang="fr-FR" sz="4000" b="1" dirty="0">
              <a:solidFill>
                <a:srgbClr val="F85115"/>
              </a:solidFill>
              <a:latin typeface="Museo Sans Rounded 900" panose="02000000000000000000" pitchFamily="50" charset="0"/>
            </a:endParaRPr>
          </a:p>
        </p:txBody>
      </p:sp>
      <p:sp>
        <p:nvSpPr>
          <p:cNvPr id="16388" name="Text Box 3"/>
          <p:cNvSpPr txBox="1">
            <a:spLocks noChangeArrowheads="1"/>
          </p:cNvSpPr>
          <p:nvPr/>
        </p:nvSpPr>
        <p:spPr bwMode="auto">
          <a:xfrm>
            <a:off x="663575" y="784225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altLang="fr-FR"/>
          </a:p>
        </p:txBody>
      </p:sp>
      <p:sp>
        <p:nvSpPr>
          <p:cNvPr id="16389" name="Text Box 4"/>
          <p:cNvSpPr txBox="1">
            <a:spLocks noChangeArrowheads="1"/>
          </p:cNvSpPr>
          <p:nvPr/>
        </p:nvSpPr>
        <p:spPr bwMode="auto">
          <a:xfrm>
            <a:off x="2195513" y="6237288"/>
            <a:ext cx="6623050" cy="642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altLang="fr-FR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177741"/>
            <a:ext cx="5616624" cy="2212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77655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687616" y="3951882"/>
            <a:ext cx="3348880" cy="2829617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971600" y="1196752"/>
            <a:ext cx="7128792" cy="40369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indent="0" algn="l"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fr-FR" sz="2200" dirty="0" smtClean="0">
                <a:solidFill>
                  <a:srgbClr val="391B12"/>
                </a:solidFill>
                <a:latin typeface="Museo Sans Rounded 900" panose="02000000000000000000" pitchFamily="50" charset="0"/>
                <a:ea typeface="Microsoft YaHei" panose="020B0503020204020204" pitchFamily="34" charset="-122"/>
              </a:rPr>
              <a:t>La </a:t>
            </a:r>
            <a:r>
              <a:rPr lang="fr-FR" sz="2500" b="1" dirty="0" smtClean="0">
                <a:solidFill>
                  <a:srgbClr val="F85115"/>
                </a:solidFill>
                <a:latin typeface="Museo Sans Rounded 900" panose="02000000000000000000" pitchFamily="50" charset="0"/>
                <a:ea typeface="Microsoft YaHei" panose="020B0503020204020204" pitchFamily="34" charset="-122"/>
              </a:rPr>
              <a:t>coopérative </a:t>
            </a:r>
            <a:r>
              <a:rPr lang="fr-FR" sz="2500" b="1" dirty="0">
                <a:solidFill>
                  <a:srgbClr val="F85115"/>
                </a:solidFill>
                <a:latin typeface="Museo Sans Rounded 900" panose="02000000000000000000" pitchFamily="50" charset="0"/>
                <a:ea typeface="Microsoft YaHei" panose="020B0503020204020204" pitchFamily="34" charset="-122"/>
              </a:rPr>
              <a:t>agricole Le Goût d’Ici </a:t>
            </a:r>
            <a:r>
              <a:rPr lang="fr-FR" sz="2500" dirty="0" smtClean="0">
                <a:solidFill>
                  <a:schemeClr val="tx1"/>
                </a:solidFill>
                <a:latin typeface="Museo Sans Rounded 900" panose="02000000000000000000" pitchFamily="50" charset="0"/>
                <a:ea typeface="Microsoft YaHei" panose="020B0503020204020204" pitchFamily="34" charset="-122"/>
              </a:rPr>
              <a:t>-</a:t>
            </a:r>
            <a:r>
              <a:rPr lang="fr-FR" sz="2500" b="1" dirty="0" smtClean="0">
                <a:solidFill>
                  <a:srgbClr val="F85115"/>
                </a:solidFill>
                <a:latin typeface="Museo Sans Rounded 900" panose="02000000000000000000" pitchFamily="50" charset="0"/>
                <a:ea typeface="Microsoft YaHei" panose="020B0503020204020204" pitchFamily="34" charset="-122"/>
              </a:rPr>
              <a:t> </a:t>
            </a:r>
            <a:r>
              <a:rPr lang="fr-FR" sz="2200" dirty="0" smtClean="0">
                <a:solidFill>
                  <a:srgbClr val="391B12"/>
                </a:solidFill>
                <a:latin typeface="Museo Sans Rounded 900" panose="02000000000000000000" pitchFamily="50" charset="0"/>
                <a:ea typeface="Microsoft YaHei" panose="020B0503020204020204" pitchFamily="34" charset="-122"/>
              </a:rPr>
              <a:t>qui </a:t>
            </a:r>
            <a:r>
              <a:rPr lang="fr-FR" sz="2200" dirty="0">
                <a:solidFill>
                  <a:srgbClr val="391B12"/>
                </a:solidFill>
                <a:latin typeface="Museo Sans Rounded 900" panose="02000000000000000000" pitchFamily="50" charset="0"/>
                <a:ea typeface="Microsoft YaHei" panose="020B0503020204020204" pitchFamily="34" charset="-122"/>
              </a:rPr>
              <a:t>regroupe une soixantaine </a:t>
            </a:r>
            <a:r>
              <a:rPr lang="fr-FR" sz="2200" dirty="0" smtClean="0">
                <a:solidFill>
                  <a:srgbClr val="391B12"/>
                </a:solidFill>
                <a:latin typeface="Museo Sans Rounded 900" panose="02000000000000000000" pitchFamily="50" charset="0"/>
                <a:ea typeface="Microsoft YaHei" panose="020B0503020204020204" pitchFamily="34" charset="-122"/>
              </a:rPr>
              <a:t>d’exploitations - a développé le projet </a:t>
            </a:r>
            <a:r>
              <a:rPr lang="fr-FR" sz="2500" b="1" dirty="0">
                <a:solidFill>
                  <a:srgbClr val="F85115"/>
                </a:solidFill>
                <a:latin typeface="Museo Sans Rounded 900" panose="02000000000000000000" pitchFamily="50" charset="0"/>
                <a:ea typeface="Microsoft YaHei" panose="020B0503020204020204" pitchFamily="34" charset="-122"/>
              </a:rPr>
              <a:t>d’un nouveau magasin </a:t>
            </a:r>
            <a:r>
              <a:rPr lang="fr-FR" sz="3600" b="1" dirty="0">
                <a:solidFill>
                  <a:srgbClr val="7BB801"/>
                </a:solidFill>
                <a:latin typeface="Museo Sans Rounded 900" panose="02000000000000000000" pitchFamily="50" charset="0"/>
                <a:ea typeface="+mj-ea"/>
                <a:cs typeface="+mj-cs"/>
              </a:rPr>
              <a:t>« Couleurs Paysannes »</a:t>
            </a:r>
            <a:r>
              <a:rPr lang="fr-FR" sz="2500" b="1" dirty="0">
                <a:solidFill>
                  <a:srgbClr val="F85115"/>
                </a:solidFill>
                <a:latin typeface="Museo Sans Rounded 900" panose="02000000000000000000" pitchFamily="50" charset="0"/>
                <a:ea typeface="Microsoft YaHei" panose="020B0503020204020204" pitchFamily="34" charset="-122"/>
              </a:rPr>
              <a:t> </a:t>
            </a:r>
            <a:r>
              <a:rPr lang="fr-FR" sz="2200" dirty="0">
                <a:solidFill>
                  <a:srgbClr val="391B12"/>
                </a:solidFill>
                <a:latin typeface="Museo Sans Rounded 900" panose="02000000000000000000" pitchFamily="50" charset="0"/>
                <a:ea typeface="Microsoft YaHei" panose="020B0503020204020204" pitchFamily="34" charset="-122"/>
              </a:rPr>
              <a:t>installé dans la zone </a:t>
            </a:r>
            <a:r>
              <a:rPr lang="fr-FR" sz="2200" dirty="0" smtClean="0">
                <a:solidFill>
                  <a:srgbClr val="391B12"/>
                </a:solidFill>
                <a:latin typeface="Museo Sans Rounded 900" panose="02000000000000000000" pitchFamily="50" charset="0"/>
                <a:ea typeface="Microsoft YaHei" panose="020B0503020204020204" pitchFamily="34" charset="-122"/>
              </a:rPr>
              <a:t>commerciale </a:t>
            </a:r>
            <a:r>
              <a:rPr lang="fr-FR" sz="2200" dirty="0">
                <a:solidFill>
                  <a:srgbClr val="391B12"/>
                </a:solidFill>
                <a:latin typeface="Museo Sans Rounded 900" panose="02000000000000000000" pitchFamily="50" charset="0"/>
                <a:ea typeface="Microsoft YaHei" panose="020B0503020204020204" pitchFamily="34" charset="-122"/>
              </a:rPr>
              <a:t>de Venelles </a:t>
            </a:r>
            <a:r>
              <a:rPr lang="fr-FR" sz="2200" dirty="0" smtClean="0">
                <a:solidFill>
                  <a:srgbClr val="391B12"/>
                </a:solidFill>
                <a:latin typeface="Museo Sans Rounded 900" panose="02000000000000000000" pitchFamily="50" charset="0"/>
                <a:ea typeface="Microsoft YaHei" panose="020B0503020204020204" pitchFamily="34" charset="-122"/>
              </a:rPr>
              <a:t>qui permet </a:t>
            </a:r>
            <a:r>
              <a:rPr lang="fr-FR" sz="2200" dirty="0">
                <a:solidFill>
                  <a:srgbClr val="391B12"/>
                </a:solidFill>
                <a:latin typeface="Museo Sans Rounded 900" panose="02000000000000000000" pitchFamily="50" charset="0"/>
                <a:ea typeface="Microsoft YaHei" panose="020B0503020204020204" pitchFamily="34" charset="-122"/>
              </a:rPr>
              <a:t>aux consommateurs d’Aix en Provence et de sa périphérie de s’approvisionner </a:t>
            </a:r>
            <a:endParaRPr lang="fr-FR" sz="2200" dirty="0" smtClean="0">
              <a:solidFill>
                <a:srgbClr val="391B12"/>
              </a:solidFill>
              <a:latin typeface="Museo Sans Rounded 900" panose="02000000000000000000" pitchFamily="50" charset="0"/>
              <a:ea typeface="Microsoft YaHei" panose="020B0503020204020204" pitchFamily="34" charset="-122"/>
            </a:endParaRPr>
          </a:p>
          <a:p>
            <a:pPr marL="0" marR="0" indent="0" algn="l"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fr-FR" sz="2200" dirty="0" smtClean="0">
                <a:solidFill>
                  <a:srgbClr val="391B12"/>
                </a:solidFill>
                <a:latin typeface="Museo Sans Rounded 900" panose="02000000000000000000" pitchFamily="50" charset="0"/>
                <a:ea typeface="Microsoft YaHei" panose="020B0503020204020204" pitchFamily="34" charset="-122"/>
              </a:rPr>
              <a:t>en </a:t>
            </a:r>
            <a:r>
              <a:rPr lang="fr-FR" sz="2200" dirty="0">
                <a:solidFill>
                  <a:srgbClr val="391B12"/>
                </a:solidFill>
                <a:latin typeface="Museo Sans Rounded 900" panose="02000000000000000000" pitchFamily="50" charset="0"/>
                <a:ea typeface="Microsoft YaHei" panose="020B0503020204020204" pitchFamily="34" charset="-122"/>
              </a:rPr>
              <a:t>produits issus de </a:t>
            </a:r>
            <a:r>
              <a:rPr lang="fr-FR" sz="2200" dirty="0" smtClean="0">
                <a:solidFill>
                  <a:srgbClr val="391B12"/>
                </a:solidFill>
                <a:latin typeface="Museo Sans Rounded 900" panose="02000000000000000000" pitchFamily="50" charset="0"/>
                <a:ea typeface="Microsoft YaHei" panose="020B0503020204020204" pitchFamily="34" charset="-122"/>
              </a:rPr>
              <a:t>l’agriculture</a:t>
            </a:r>
          </a:p>
          <a:p>
            <a:pPr marL="0" marR="0" indent="0" algn="l"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fr-FR" sz="2200" dirty="0" smtClean="0">
                <a:solidFill>
                  <a:srgbClr val="391B12"/>
                </a:solidFill>
                <a:latin typeface="Museo Sans Rounded 900" panose="02000000000000000000" pitchFamily="50" charset="0"/>
                <a:ea typeface="Microsoft YaHei" panose="020B0503020204020204" pitchFamily="34" charset="-122"/>
              </a:rPr>
              <a:t> régionale.</a:t>
            </a:r>
            <a:endParaRPr lang="fr-FR" sz="2200" dirty="0">
              <a:solidFill>
                <a:srgbClr val="391B12"/>
              </a:solidFill>
              <a:latin typeface="Museo Sans Rounded 900" panose="02000000000000000000" pitchFamily="50" charset="0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2906545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1"/>
          <p:cNvSpPr txBox="1">
            <a:spLocks noChangeArrowheads="1"/>
          </p:cNvSpPr>
          <p:nvPr/>
        </p:nvSpPr>
        <p:spPr bwMode="auto">
          <a:xfrm>
            <a:off x="683568" y="1844824"/>
            <a:ext cx="8121277" cy="42477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39725" indent="-3397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marL="0" indent="0" algn="just" eaLnBrk="1" hangingPunct="1">
              <a:spcBef>
                <a:spcPts val="650"/>
              </a:spcBef>
              <a:buClr>
                <a:srgbClr val="FFC000"/>
              </a:buClr>
              <a:buNone/>
            </a:pPr>
            <a:r>
              <a:rPr lang="fr-FR" altLang="fr-FR" sz="2200" dirty="0" smtClean="0">
                <a:solidFill>
                  <a:srgbClr val="391B12"/>
                </a:solidFill>
                <a:latin typeface="Museo Sans Rounded 900" panose="02000000000000000000" pitchFamily="50" charset="0"/>
              </a:rPr>
              <a:t>Aux prémices de l'aventure, en 2005, le </a:t>
            </a:r>
            <a:r>
              <a:rPr lang="fr-FR" altLang="fr-FR" sz="2200" b="1" dirty="0" smtClean="0">
                <a:solidFill>
                  <a:srgbClr val="391B12"/>
                </a:solidFill>
                <a:latin typeface="Museo Sans Rounded 900" panose="02000000000000000000" pitchFamily="50" charset="0"/>
              </a:rPr>
              <a:t>rêve</a:t>
            </a:r>
            <a:r>
              <a:rPr lang="fr-FR" altLang="fr-FR" sz="2200" dirty="0" smtClean="0">
                <a:solidFill>
                  <a:srgbClr val="391B12"/>
                </a:solidFill>
                <a:latin typeface="Museo Sans Rounded 900" panose="02000000000000000000" pitchFamily="50" charset="0"/>
              </a:rPr>
              <a:t> de 4 agriculteurs  de développer une nouvelle façon de vendre leurs </a:t>
            </a:r>
            <a:r>
              <a:rPr lang="fr-FR" altLang="fr-FR" sz="2200" dirty="0" smtClean="0">
                <a:solidFill>
                  <a:srgbClr val="391B12"/>
                </a:solidFill>
                <a:latin typeface="Museo Sans Rounded 900" panose="02000000000000000000" pitchFamily="50" charset="0"/>
              </a:rPr>
              <a:t>produits. </a:t>
            </a:r>
            <a:endParaRPr lang="fr-FR" altLang="fr-FR" sz="2200" dirty="0" smtClean="0">
              <a:solidFill>
                <a:srgbClr val="391B12"/>
              </a:solidFill>
              <a:latin typeface="Museo Sans Rounded 900" panose="02000000000000000000" pitchFamily="50" charset="0"/>
            </a:endParaRPr>
          </a:p>
          <a:p>
            <a:pPr algn="just" eaLnBrk="1" hangingPunct="1">
              <a:spcBef>
                <a:spcPts val="650"/>
              </a:spcBef>
              <a:buClrTx/>
              <a:buFontTx/>
              <a:buNone/>
            </a:pPr>
            <a:endParaRPr lang="fr-FR" altLang="fr-FR" sz="2200" dirty="0">
              <a:solidFill>
                <a:srgbClr val="000000"/>
              </a:solidFill>
              <a:latin typeface="Museo Sans Rounded 500" panose="02000000000000000000" pitchFamily="50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7593" y="6165304"/>
            <a:ext cx="1475101" cy="581189"/>
          </a:xfrm>
          <a:prstGeom prst="rect">
            <a:avLst/>
          </a:prstGeom>
        </p:spPr>
      </p:pic>
      <p:sp>
        <p:nvSpPr>
          <p:cNvPr id="6" name="Titre 1"/>
          <p:cNvSpPr txBox="1">
            <a:spLocks/>
          </p:cNvSpPr>
          <p:nvPr/>
        </p:nvSpPr>
        <p:spPr>
          <a:xfrm>
            <a:off x="1115616" y="1184987"/>
            <a:ext cx="6840760" cy="587152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  <a:buClrTx/>
              <a:buSzTx/>
              <a:buFontTx/>
            </a:pPr>
            <a:r>
              <a:rPr lang="fr-FR" b="1" dirty="0" smtClean="0">
                <a:solidFill>
                  <a:srgbClr val="7BB801"/>
                </a:solidFill>
                <a:latin typeface="Museo Sans Rounded 900" panose="02000000000000000000" pitchFamily="50" charset="0"/>
              </a:rPr>
              <a:t>L’aventure Couleurs Paysannes</a:t>
            </a:r>
            <a:endParaRPr lang="fr-FR" b="1" dirty="0">
              <a:solidFill>
                <a:srgbClr val="7BB801"/>
              </a:solidFill>
              <a:latin typeface="Museo Sans Rounded 900" panose="02000000000000000000" pitchFamily="50" charset="0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7131" y="2996953"/>
            <a:ext cx="1440160" cy="2293421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1535" y="2996955"/>
            <a:ext cx="1440160" cy="2293421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727" y="2996954"/>
            <a:ext cx="1440160" cy="2293421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2996952"/>
            <a:ext cx="1440160" cy="2293421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434332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1"/>
          <p:cNvSpPr txBox="1">
            <a:spLocks noChangeArrowheads="1"/>
          </p:cNvSpPr>
          <p:nvPr/>
        </p:nvSpPr>
        <p:spPr bwMode="auto">
          <a:xfrm>
            <a:off x="609107" y="1556792"/>
            <a:ext cx="8640960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39725" indent="-3397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marL="0" indent="0" algn="just" eaLnBrk="1" hangingPunct="1">
              <a:spcBef>
                <a:spcPts val="650"/>
              </a:spcBef>
              <a:buClr>
                <a:srgbClr val="FFC000"/>
              </a:buClr>
              <a:buNone/>
            </a:pPr>
            <a:r>
              <a:rPr lang="fr-FR" altLang="fr-FR" sz="2200" dirty="0" smtClean="0">
                <a:solidFill>
                  <a:srgbClr val="391B12"/>
                </a:solidFill>
                <a:latin typeface="Museo Sans Rounded 900" panose="02000000000000000000" pitchFamily="50" charset="0"/>
              </a:rPr>
              <a:t>Puis la </a:t>
            </a:r>
            <a:r>
              <a:rPr lang="fr-FR" altLang="fr-FR" sz="2200" b="1" dirty="0" smtClean="0">
                <a:solidFill>
                  <a:srgbClr val="391B12"/>
                </a:solidFill>
                <a:latin typeface="Museo Sans Rounded 900" panose="02000000000000000000" pitchFamily="50" charset="0"/>
              </a:rPr>
              <a:t>rencontre</a:t>
            </a:r>
            <a:r>
              <a:rPr lang="fr-FR" altLang="fr-FR" sz="2200" dirty="0" smtClean="0">
                <a:solidFill>
                  <a:srgbClr val="391B12"/>
                </a:solidFill>
                <a:latin typeface="Museo Sans Rounded 900" panose="02000000000000000000" pitchFamily="50" charset="0"/>
              </a:rPr>
              <a:t> avec d'autres producteurs, </a:t>
            </a:r>
            <a:r>
              <a:rPr lang="fr-FR" altLang="fr-FR" sz="2200" b="1" dirty="0" smtClean="0">
                <a:solidFill>
                  <a:srgbClr val="391B12"/>
                </a:solidFill>
                <a:latin typeface="Museo Sans Rounded 900" panose="02000000000000000000" pitchFamily="50" charset="0"/>
              </a:rPr>
              <a:t>Femmes et Hommes passionnés</a:t>
            </a:r>
            <a:r>
              <a:rPr lang="fr-FR" altLang="fr-FR" sz="2200" dirty="0" smtClean="0">
                <a:solidFill>
                  <a:srgbClr val="391B12"/>
                </a:solidFill>
                <a:latin typeface="Museo Sans Rounded 900" panose="02000000000000000000" pitchFamily="50" charset="0"/>
              </a:rPr>
              <a:t>, amoureux de leur terroir et de leur métier et le </a:t>
            </a:r>
            <a:r>
              <a:rPr lang="fr-FR" altLang="fr-FR" sz="2500" b="1" dirty="0" smtClean="0">
                <a:solidFill>
                  <a:srgbClr val="F85115"/>
                </a:solidFill>
                <a:latin typeface="Museo Sans Rounded 900" panose="02000000000000000000" pitchFamily="50" charset="0"/>
              </a:rPr>
              <a:t>désir de travailler </a:t>
            </a:r>
            <a:r>
              <a:rPr lang="fr-FR" altLang="fr-FR" sz="2500" b="1" dirty="0" smtClean="0">
                <a:solidFill>
                  <a:srgbClr val="F85115"/>
                </a:solidFill>
                <a:latin typeface="Museo Sans Rounded 900" panose="02000000000000000000" pitchFamily="50" charset="0"/>
              </a:rPr>
              <a:t>ensemble.</a:t>
            </a:r>
            <a:r>
              <a:rPr lang="fr-FR" altLang="fr-FR" sz="2500" dirty="0" smtClean="0">
                <a:solidFill>
                  <a:srgbClr val="F85115"/>
                </a:solidFill>
                <a:latin typeface="Museo Sans Rounded 900" panose="02000000000000000000" pitchFamily="50" charset="0"/>
              </a:rPr>
              <a:t> </a:t>
            </a:r>
            <a:endParaRPr lang="fr-FR" altLang="fr-FR" sz="2500" dirty="0" smtClean="0">
              <a:solidFill>
                <a:srgbClr val="F85115"/>
              </a:solidFill>
              <a:latin typeface="Museo Sans Rounded 900" panose="02000000000000000000" pitchFamily="50" charset="0"/>
            </a:endParaRPr>
          </a:p>
          <a:p>
            <a:pPr marL="342900" indent="-342900" algn="r" eaLnBrk="1" hangingPunct="1">
              <a:spcBef>
                <a:spcPts val="650"/>
              </a:spcBef>
              <a:buClr>
                <a:srgbClr val="FFC000"/>
              </a:buClr>
              <a:buFont typeface="Courier New" panose="02070309020205020404" pitchFamily="49" charset="0"/>
              <a:buChar char="o"/>
            </a:pPr>
            <a:endParaRPr lang="fr-FR" altLang="fr-FR" sz="2200" dirty="0" smtClean="0">
              <a:solidFill>
                <a:srgbClr val="391B12"/>
              </a:solidFill>
              <a:latin typeface="Museo Sans Rounded 900" panose="02000000000000000000" pitchFamily="50" charset="0"/>
            </a:endParaRPr>
          </a:p>
          <a:p>
            <a:pPr algn="r" eaLnBrk="1" hangingPunct="1">
              <a:spcBef>
                <a:spcPts val="650"/>
              </a:spcBef>
              <a:buClrTx/>
              <a:buFontTx/>
              <a:buNone/>
            </a:pPr>
            <a:endParaRPr lang="fr-FR" altLang="fr-FR" sz="2200" dirty="0">
              <a:solidFill>
                <a:srgbClr val="000000"/>
              </a:solidFill>
              <a:latin typeface="Museo Sans Rounded 900" panose="02000000000000000000" pitchFamily="50" charset="0"/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1331640" y="969640"/>
            <a:ext cx="6840760" cy="587152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  <a:buClrTx/>
              <a:buSzTx/>
              <a:buFontTx/>
            </a:pPr>
            <a:r>
              <a:rPr lang="fr-FR" b="1" dirty="0" smtClean="0">
                <a:solidFill>
                  <a:srgbClr val="7BB801"/>
                </a:solidFill>
                <a:latin typeface="Museo Sans Rounded 900" panose="02000000000000000000" pitchFamily="50" charset="0"/>
              </a:rPr>
              <a:t>L’aventure Couleurs Paysannes</a:t>
            </a:r>
            <a:endParaRPr lang="fr-FR" b="1" dirty="0">
              <a:solidFill>
                <a:srgbClr val="7BB801"/>
              </a:solidFill>
              <a:latin typeface="Museo Sans Rounded 900" panose="02000000000000000000" pitchFamily="50" charset="0"/>
            </a:endParaRPr>
          </a:p>
        </p:txBody>
      </p:sp>
      <p:grpSp>
        <p:nvGrpSpPr>
          <p:cNvPr id="2" name="Groupe 1"/>
          <p:cNvGrpSpPr/>
          <p:nvPr/>
        </p:nvGrpSpPr>
        <p:grpSpPr>
          <a:xfrm>
            <a:off x="1115616" y="2636912"/>
            <a:ext cx="6770478" cy="3917168"/>
            <a:chOff x="1122551" y="2293635"/>
            <a:chExt cx="6770478" cy="3917168"/>
          </a:xfrm>
        </p:grpSpPr>
        <p:pic>
          <p:nvPicPr>
            <p:cNvPr id="33" name="Image 3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53808" y="2303025"/>
              <a:ext cx="717062" cy="1141905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34" name="Image 3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38810" y="3646229"/>
              <a:ext cx="732059" cy="1165787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35" name="Image 3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37548" y="5056197"/>
              <a:ext cx="717062" cy="1141905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37" name="Image 36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07905" y="5056198"/>
              <a:ext cx="717062" cy="1141905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38" name="Image 37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43808" y="5056197"/>
              <a:ext cx="717062" cy="1141905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39" name="Image 38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79712" y="5056197"/>
              <a:ext cx="717062" cy="1141905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40" name="Image 39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2551" y="5056197"/>
              <a:ext cx="717062" cy="1141905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41" name="Image 40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7991" y="3644217"/>
              <a:ext cx="717062" cy="1141905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42" name="Image 41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08708" y="3645499"/>
              <a:ext cx="726621" cy="1157127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43" name="Image 42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46936" y="3645499"/>
              <a:ext cx="726621" cy="1157127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44" name="Image 43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80697" y="3645787"/>
              <a:ext cx="728766" cy="1160542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45" name="Image 44"/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2551" y="3660721"/>
              <a:ext cx="717062" cy="1141905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47" name="Image 46"/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07904" y="2303025"/>
              <a:ext cx="717062" cy="1141905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48" name="Image 47"/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51358" y="2303025"/>
              <a:ext cx="717062" cy="1141905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49" name="Image 48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82506" y="2303313"/>
              <a:ext cx="719206" cy="1145319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50" name="Image 49"/>
            <p:cNvPicPr>
              <a:picLocks noChangeAspect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2551" y="2303025"/>
              <a:ext cx="717062" cy="1141905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51" name="Image 50"/>
            <p:cNvPicPr>
              <a:picLocks noChangeAspect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00192" y="2303025"/>
              <a:ext cx="717062" cy="1141905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52" name="Image 51"/>
            <p:cNvPicPr>
              <a:picLocks noChangeAspect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64288" y="5056833"/>
              <a:ext cx="721800" cy="1149450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53" name="Image 52"/>
            <p:cNvPicPr>
              <a:picLocks noChangeAspect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00192" y="5068898"/>
              <a:ext cx="717062" cy="1141905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54" name="Image 53"/>
            <p:cNvPicPr>
              <a:picLocks noChangeAspect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64827" y="3642983"/>
              <a:ext cx="728202" cy="1159644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55" name="Image 54"/>
            <p:cNvPicPr>
              <a:picLocks noChangeAspect="1"/>
            </p:cNvPicPr>
            <p:nvPr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01454" y="3646228"/>
              <a:ext cx="732059" cy="1165787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56" name="Image 55"/>
            <p:cNvPicPr>
              <a:picLocks noChangeAspect="1"/>
            </p:cNvPicPr>
            <p:nvPr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64288" y="2303025"/>
              <a:ext cx="717062" cy="1141905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60" name="Image 59"/>
            <p:cNvPicPr>
              <a:picLocks noChangeAspect="1"/>
            </p:cNvPicPr>
            <p:nvPr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7992" y="5046807"/>
              <a:ext cx="717062" cy="1141905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61" name="Image 60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7992" y="3634827"/>
              <a:ext cx="717062" cy="1141905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62" name="Image 61"/>
            <p:cNvPicPr>
              <a:picLocks noChangeAspect="1"/>
            </p:cNvPicPr>
            <p:nvPr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7992" y="2293635"/>
              <a:ext cx="717062" cy="1141905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163101434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676722" y="1484784"/>
            <a:ext cx="8291264" cy="16561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215900" indent="-215900"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marL="342900" indent="-342900" algn="ctr">
              <a:spcBef>
                <a:spcPts val="650"/>
              </a:spcBef>
              <a:buClr>
                <a:srgbClr val="F85115"/>
              </a:buClr>
              <a:buFont typeface="Courier New" panose="02070309020205020404" pitchFamily="49" charset="0"/>
              <a:buChar char="o"/>
              <a:defRPr/>
            </a:pPr>
            <a:r>
              <a:rPr lang="fr-FR" altLang="fr-FR" sz="2200" dirty="0" smtClean="0">
                <a:latin typeface="Museo Sans Rounded 900" panose="02000000000000000000" pitchFamily="50" charset="0"/>
              </a:rPr>
              <a:t>Tous  </a:t>
            </a:r>
            <a:r>
              <a:rPr lang="fr-FR" altLang="fr-FR" sz="2200" b="1" dirty="0" smtClean="0">
                <a:solidFill>
                  <a:srgbClr val="F85115"/>
                </a:solidFill>
                <a:latin typeface="Museo Sans Rounded 900" panose="02000000000000000000" pitchFamily="50" charset="0"/>
              </a:rPr>
              <a:t>engagés</a:t>
            </a:r>
            <a:r>
              <a:rPr lang="fr-FR" altLang="fr-FR" sz="2200" b="1" dirty="0" smtClean="0">
                <a:latin typeface="Museo Sans Rounded 900" panose="02000000000000000000" pitchFamily="50" charset="0"/>
              </a:rPr>
              <a:t> </a:t>
            </a:r>
            <a:r>
              <a:rPr lang="fr-FR" altLang="fr-FR" sz="2200" dirty="0" smtClean="0">
                <a:latin typeface="Museo Sans Rounded 900" panose="02000000000000000000" pitchFamily="50" charset="0"/>
              </a:rPr>
              <a:t>pour agir en commun, pour proposer une nouvelle forme </a:t>
            </a:r>
            <a:r>
              <a:rPr lang="fr-FR" altLang="fr-FR" sz="2200" b="1" dirty="0" smtClean="0">
                <a:solidFill>
                  <a:srgbClr val="F85115"/>
                </a:solidFill>
                <a:latin typeface="Museo Sans Rounded 900" panose="02000000000000000000" pitchFamily="50" charset="0"/>
              </a:rPr>
              <a:t>de commerce et de relations avec les consommateurs</a:t>
            </a:r>
            <a:endParaRPr lang="fr-FR" altLang="fr-FR" sz="2200" b="1" dirty="0" smtClean="0">
              <a:latin typeface="Museo Sans Rounded 900" panose="02000000000000000000" pitchFamily="50" charset="0"/>
            </a:endParaRPr>
          </a:p>
          <a:p>
            <a:pPr marL="342900" indent="-342900" algn="ctr">
              <a:spcBef>
                <a:spcPts val="650"/>
              </a:spcBef>
              <a:buClr>
                <a:srgbClr val="F85115"/>
              </a:buClr>
              <a:buFont typeface="Courier New" panose="02070309020205020404" pitchFamily="49" charset="0"/>
              <a:buChar char="o"/>
              <a:defRPr/>
            </a:pPr>
            <a:r>
              <a:rPr lang="fr-FR" altLang="fr-FR" sz="2200" dirty="0" smtClean="0">
                <a:latin typeface="Museo Sans Rounded 900" panose="02000000000000000000" pitchFamily="50" charset="0"/>
              </a:rPr>
              <a:t>Une histoire exemplaire de </a:t>
            </a:r>
            <a:r>
              <a:rPr lang="fr-FR" altLang="fr-FR" sz="2200" dirty="0" smtClean="0">
                <a:solidFill>
                  <a:srgbClr val="F85115"/>
                </a:solidFill>
                <a:latin typeface="Museo Sans Rounded 900" panose="02000000000000000000" pitchFamily="50" charset="0"/>
              </a:rPr>
              <a:t>l’</a:t>
            </a:r>
            <a:r>
              <a:rPr lang="fr-FR" altLang="fr-FR" sz="2200" b="1" dirty="0" smtClean="0">
                <a:solidFill>
                  <a:srgbClr val="F85115"/>
                </a:solidFill>
                <a:latin typeface="Museo Sans Rounded 900" panose="02000000000000000000" pitchFamily="50" charset="0"/>
              </a:rPr>
              <a:t>économie sociale et </a:t>
            </a:r>
            <a:r>
              <a:rPr lang="fr-FR" altLang="fr-FR" sz="2200" b="1" dirty="0" smtClean="0">
                <a:solidFill>
                  <a:srgbClr val="F85115"/>
                </a:solidFill>
                <a:latin typeface="Museo Sans Rounded 900" panose="02000000000000000000" pitchFamily="50" charset="0"/>
              </a:rPr>
              <a:t>solidaire</a:t>
            </a:r>
            <a:endParaRPr lang="fr-FR" altLang="fr-FR" sz="2600" dirty="0" smtClean="0">
              <a:latin typeface="Museo Sans Rounded 900" panose="02000000000000000000" pitchFamily="50" charset="0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717032"/>
            <a:ext cx="3553306" cy="236829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3732787"/>
            <a:ext cx="3553305" cy="236829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7675079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13437">
            <a:off x="289257" y="4299057"/>
            <a:ext cx="2768440" cy="183367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60896">
            <a:off x="5981911" y="4101828"/>
            <a:ext cx="2910568" cy="192752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146" name="Text Box 1"/>
          <p:cNvSpPr txBox="1">
            <a:spLocks noChangeArrowheads="1"/>
          </p:cNvSpPr>
          <p:nvPr/>
        </p:nvSpPr>
        <p:spPr bwMode="auto">
          <a:xfrm>
            <a:off x="3059832" y="1961095"/>
            <a:ext cx="2855057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39725" indent="-3397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marL="0" indent="0" algn="ctr" eaLnBrk="1" hangingPunct="1">
              <a:spcBef>
                <a:spcPts val="650"/>
              </a:spcBef>
              <a:buClr>
                <a:srgbClr val="FFC000"/>
              </a:buClr>
              <a:buNone/>
            </a:pPr>
            <a:r>
              <a:rPr lang="fr-FR" altLang="fr-FR" sz="2200" dirty="0" smtClean="0">
                <a:solidFill>
                  <a:srgbClr val="391B12"/>
                </a:solidFill>
                <a:latin typeface="Museo Sans Rounded 900" panose="02000000000000000000" pitchFamily="50" charset="0"/>
              </a:rPr>
              <a:t>Le rêve </a:t>
            </a:r>
            <a:r>
              <a:rPr lang="fr-FR" altLang="fr-FR" sz="2200" dirty="0" smtClean="0">
                <a:solidFill>
                  <a:srgbClr val="F85115"/>
                </a:solidFill>
                <a:latin typeface="Museo Sans Rounded 900" panose="02000000000000000000" pitchFamily="50" charset="0"/>
              </a:rPr>
              <a:t>devient réalité </a:t>
            </a:r>
            <a:r>
              <a:rPr lang="fr-FR" altLang="fr-FR" sz="2200" dirty="0" smtClean="0">
                <a:solidFill>
                  <a:srgbClr val="391B12"/>
                </a:solidFill>
                <a:latin typeface="Museo Sans Rounded 900" panose="02000000000000000000" pitchFamily="50" charset="0"/>
              </a:rPr>
              <a:t>avec l'ouverture du premier magasin Couleurs Paysannes en juillet </a:t>
            </a:r>
            <a:r>
              <a:rPr lang="fr-FR" altLang="fr-FR" sz="2200" b="1" dirty="0" smtClean="0">
                <a:solidFill>
                  <a:srgbClr val="391B12"/>
                </a:solidFill>
                <a:latin typeface="Museo Sans Rounded 900" panose="02000000000000000000" pitchFamily="50" charset="0"/>
              </a:rPr>
              <a:t>2012</a:t>
            </a:r>
            <a:r>
              <a:rPr lang="fr-FR" altLang="fr-FR" sz="2200" dirty="0" smtClean="0">
                <a:solidFill>
                  <a:srgbClr val="391B12"/>
                </a:solidFill>
                <a:latin typeface="Museo Sans Rounded 900" panose="02000000000000000000" pitchFamily="50" charset="0"/>
              </a:rPr>
              <a:t> à </a:t>
            </a:r>
            <a:r>
              <a:rPr lang="fr-FR" altLang="fr-FR" sz="2200" dirty="0" smtClean="0">
                <a:solidFill>
                  <a:srgbClr val="F85115"/>
                </a:solidFill>
                <a:latin typeface="Museo Sans Rounded 900" panose="02000000000000000000" pitchFamily="50" charset="0"/>
              </a:rPr>
              <a:t>Valensole</a:t>
            </a:r>
            <a:r>
              <a:rPr lang="fr-FR" altLang="fr-FR" sz="2200" dirty="0" smtClean="0">
                <a:solidFill>
                  <a:srgbClr val="391B12"/>
                </a:solidFill>
                <a:latin typeface="Museo Sans Rounded 900" panose="02000000000000000000" pitchFamily="50" charset="0"/>
              </a:rPr>
              <a:t>, puis un magasin dans le centre ville de </a:t>
            </a:r>
            <a:r>
              <a:rPr lang="fr-FR" altLang="fr-FR" sz="2200" dirty="0" smtClean="0">
                <a:solidFill>
                  <a:srgbClr val="F85115"/>
                </a:solidFill>
                <a:latin typeface="Museo Sans Rounded 900" panose="02000000000000000000" pitchFamily="50" charset="0"/>
              </a:rPr>
              <a:t>Manosque</a:t>
            </a:r>
            <a:r>
              <a:rPr lang="fr-FR" altLang="fr-FR" sz="2200" dirty="0" smtClean="0">
                <a:solidFill>
                  <a:srgbClr val="391B12"/>
                </a:solidFill>
                <a:latin typeface="Museo Sans Rounded 900" panose="02000000000000000000" pitchFamily="50" charset="0"/>
              </a:rPr>
              <a:t> en </a:t>
            </a:r>
            <a:r>
              <a:rPr lang="fr-FR" altLang="fr-FR" sz="2200" b="1" dirty="0" smtClean="0">
                <a:solidFill>
                  <a:srgbClr val="391B12"/>
                </a:solidFill>
                <a:latin typeface="Museo Sans Rounded 900" panose="02000000000000000000" pitchFamily="50" charset="0"/>
              </a:rPr>
              <a:t>2014.</a:t>
            </a:r>
            <a:endParaRPr lang="fr-FR" altLang="fr-FR" sz="2200" b="1" dirty="0" smtClean="0">
              <a:solidFill>
                <a:srgbClr val="391B12"/>
              </a:solidFill>
              <a:latin typeface="Museo Sans Rounded 900" panose="02000000000000000000" pitchFamily="50" charset="0"/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2888834" y="1178934"/>
            <a:ext cx="6840760" cy="587152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  <a:buClrTx/>
              <a:buSzTx/>
              <a:buFontTx/>
            </a:pPr>
            <a:r>
              <a:rPr lang="fr-FR" sz="3200" b="1" dirty="0" smtClean="0">
                <a:solidFill>
                  <a:srgbClr val="7BB801"/>
                </a:solidFill>
                <a:latin typeface="Museo Sans Rounded 900" panose="02000000000000000000" pitchFamily="50" charset="0"/>
              </a:rPr>
              <a:t>L’aventure Couleurs Paysannes</a:t>
            </a:r>
            <a:endParaRPr lang="fr-FR" sz="3200" b="1" dirty="0">
              <a:solidFill>
                <a:srgbClr val="7BB801"/>
              </a:solidFill>
              <a:latin typeface="Museo Sans Rounded 900" panose="02000000000000000000" pitchFamily="50" charset="0"/>
            </a:endParaRP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83" b="17178"/>
          <a:stretch/>
        </p:blipFill>
        <p:spPr>
          <a:xfrm>
            <a:off x="5981912" y="2268783"/>
            <a:ext cx="2910568" cy="18802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006" y="2186301"/>
            <a:ext cx="2709322" cy="1800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0527932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1"/>
          <p:cNvSpPr txBox="1">
            <a:spLocks noChangeArrowheads="1"/>
          </p:cNvSpPr>
          <p:nvPr/>
        </p:nvSpPr>
        <p:spPr bwMode="auto">
          <a:xfrm>
            <a:off x="467544" y="2952155"/>
            <a:ext cx="6408712" cy="4581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39725" indent="-339725" eaLnBrk="0" hangingPunct="0"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marL="741363" indent="-284163" eaLnBrk="0" hangingPunct="0"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 eaLnBrk="0" hangingPunct="0"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 eaLnBrk="0" hangingPunct="0"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 eaLnBrk="0" hangingPunct="0"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marL="342900" indent="-342900" algn="l" eaLnBrk="1" hangingPunct="1">
              <a:spcBef>
                <a:spcPts val="650"/>
              </a:spcBef>
              <a:buClr>
                <a:srgbClr val="F85115"/>
              </a:buClr>
              <a:buFont typeface="Courier New" panose="02070309020205020404" pitchFamily="49" charset="0"/>
              <a:buChar char="o"/>
            </a:pPr>
            <a:r>
              <a:rPr lang="fr-FR" altLang="fr-FR" sz="2000" dirty="0">
                <a:solidFill>
                  <a:srgbClr val="391B12"/>
                </a:solidFill>
                <a:latin typeface="Museo Sans Rounded 900" panose="02000000000000000000" pitchFamily="50" charset="0"/>
              </a:rPr>
              <a:t>E</a:t>
            </a:r>
            <a:r>
              <a:rPr lang="fr-FR" altLang="fr-FR" sz="2000" dirty="0" smtClean="0">
                <a:solidFill>
                  <a:srgbClr val="391B12"/>
                </a:solidFill>
                <a:latin typeface="Museo Sans Rounded 900" panose="02000000000000000000" pitchFamily="50" charset="0"/>
              </a:rPr>
              <a:t>leveurs</a:t>
            </a:r>
            <a:r>
              <a:rPr lang="fr-FR" altLang="fr-FR" sz="2000" dirty="0">
                <a:solidFill>
                  <a:srgbClr val="391B12"/>
                </a:solidFill>
                <a:latin typeface="Museo Sans Rounded 900" panose="02000000000000000000" pitchFamily="50" charset="0"/>
              </a:rPr>
              <a:t>, maraîchers, arboriculteurs, céréaliers, paysans boulangers, viticulteurs, distillateurs d'huiles essentielles... </a:t>
            </a:r>
            <a:endParaRPr lang="fr-FR" altLang="fr-FR" sz="2000" dirty="0" smtClean="0">
              <a:solidFill>
                <a:srgbClr val="391B12"/>
              </a:solidFill>
              <a:latin typeface="Museo Sans Rounded 900" panose="02000000000000000000" pitchFamily="50" charset="0"/>
            </a:endParaRPr>
          </a:p>
          <a:p>
            <a:pPr marL="342900" indent="-342900" algn="l" eaLnBrk="1" hangingPunct="1">
              <a:spcBef>
                <a:spcPts val="650"/>
              </a:spcBef>
              <a:buClr>
                <a:srgbClr val="F85115"/>
              </a:buClr>
              <a:buFont typeface="Courier New" panose="02070309020205020404" pitchFamily="49" charset="0"/>
              <a:buChar char="o"/>
            </a:pPr>
            <a:r>
              <a:rPr lang="fr-FR" altLang="fr-FR" sz="2000" dirty="0" smtClean="0">
                <a:solidFill>
                  <a:srgbClr val="391B12"/>
                </a:solidFill>
                <a:latin typeface="Museo Sans Rounded 900" panose="02000000000000000000" pitchFamily="50" charset="0"/>
              </a:rPr>
              <a:t>Engagés </a:t>
            </a:r>
            <a:r>
              <a:rPr lang="fr-FR" altLang="fr-FR" sz="2000" dirty="0">
                <a:solidFill>
                  <a:srgbClr val="391B12"/>
                </a:solidFill>
                <a:latin typeface="Museo Sans Rounded 900" panose="02000000000000000000" pitchFamily="50" charset="0"/>
              </a:rPr>
              <a:t>ensemble dans un </a:t>
            </a:r>
            <a:r>
              <a:rPr lang="fr-FR" altLang="fr-FR" sz="2000" dirty="0">
                <a:solidFill>
                  <a:srgbClr val="F85115"/>
                </a:solidFill>
                <a:latin typeface="Museo Sans Rounded 900" panose="02000000000000000000" pitchFamily="50" charset="0"/>
              </a:rPr>
              <a:t>projet passionnant </a:t>
            </a:r>
            <a:r>
              <a:rPr lang="fr-FR" altLang="fr-FR" sz="2000" dirty="0">
                <a:solidFill>
                  <a:srgbClr val="391B12"/>
                </a:solidFill>
                <a:latin typeface="Museo Sans Rounded 900" panose="02000000000000000000" pitchFamily="50" charset="0"/>
              </a:rPr>
              <a:t>pour</a:t>
            </a:r>
          </a:p>
          <a:p>
            <a:pPr marL="800100" lvl="1" indent="-342900" algn="l" eaLnBrk="1" hangingPunct="1">
              <a:spcBef>
                <a:spcPts val="650"/>
              </a:spcBef>
              <a:buClr>
                <a:srgbClr val="F85115"/>
              </a:buClr>
              <a:buSzPct val="96000"/>
              <a:buFont typeface="Courier New" panose="02070309020205020404" pitchFamily="49" charset="0"/>
              <a:buChar char="o"/>
            </a:pPr>
            <a:r>
              <a:rPr lang="fr-FR" altLang="fr-FR" sz="2000" dirty="0" smtClean="0">
                <a:solidFill>
                  <a:srgbClr val="F85115"/>
                </a:solidFill>
                <a:latin typeface="Museo Sans Rounded 900" panose="02000000000000000000" pitchFamily="50" charset="0"/>
              </a:rPr>
              <a:t>Revaloriser</a:t>
            </a:r>
            <a:r>
              <a:rPr lang="fr-FR" altLang="fr-FR" sz="2000" dirty="0" smtClean="0">
                <a:solidFill>
                  <a:srgbClr val="391B12"/>
                </a:solidFill>
                <a:latin typeface="Museo Sans Rounded 900" panose="02000000000000000000" pitchFamily="50" charset="0"/>
              </a:rPr>
              <a:t> </a:t>
            </a:r>
            <a:r>
              <a:rPr lang="fr-FR" altLang="fr-FR" sz="2000" dirty="0" smtClean="0">
                <a:solidFill>
                  <a:srgbClr val="F85115"/>
                </a:solidFill>
                <a:latin typeface="Museo Sans Rounded 900" panose="02000000000000000000" pitchFamily="50" charset="0"/>
              </a:rPr>
              <a:t>notre métier </a:t>
            </a:r>
            <a:endParaRPr lang="fr-FR" altLang="fr-FR" sz="2000" dirty="0">
              <a:solidFill>
                <a:srgbClr val="F85115"/>
              </a:solidFill>
              <a:latin typeface="Museo Sans Rounded 900" panose="02000000000000000000" pitchFamily="50" charset="0"/>
            </a:endParaRPr>
          </a:p>
          <a:p>
            <a:pPr marL="800100" lvl="1" indent="-342900" algn="l" eaLnBrk="1" hangingPunct="1">
              <a:spcBef>
                <a:spcPts val="650"/>
              </a:spcBef>
              <a:buClr>
                <a:srgbClr val="F85115"/>
              </a:buClr>
              <a:buSzPct val="96000"/>
              <a:buFont typeface="Courier New" panose="02070309020205020404" pitchFamily="49" charset="0"/>
              <a:buChar char="o"/>
            </a:pPr>
            <a:r>
              <a:rPr lang="fr-FR" altLang="fr-FR" sz="2000" dirty="0">
                <a:solidFill>
                  <a:srgbClr val="F85115"/>
                </a:solidFill>
                <a:latin typeface="Museo Sans Rounded 900" panose="02000000000000000000" pitchFamily="50" charset="0"/>
              </a:rPr>
              <a:t>R</a:t>
            </a:r>
            <a:r>
              <a:rPr lang="fr-FR" altLang="fr-FR" sz="2000" dirty="0" smtClean="0">
                <a:solidFill>
                  <a:srgbClr val="F85115"/>
                </a:solidFill>
                <a:latin typeface="Museo Sans Rounded 900" panose="02000000000000000000" pitchFamily="50" charset="0"/>
              </a:rPr>
              <a:t>épondre </a:t>
            </a:r>
            <a:r>
              <a:rPr lang="fr-FR" altLang="fr-FR" sz="2000" dirty="0">
                <a:solidFill>
                  <a:srgbClr val="F85115"/>
                </a:solidFill>
                <a:latin typeface="Museo Sans Rounded 900" panose="02000000000000000000" pitchFamily="50" charset="0"/>
              </a:rPr>
              <a:t>aux attentes des consommateurs</a:t>
            </a:r>
            <a:r>
              <a:rPr lang="fr-FR" altLang="fr-FR" sz="2000" dirty="0">
                <a:solidFill>
                  <a:srgbClr val="391B12"/>
                </a:solidFill>
                <a:latin typeface="Museo Sans Rounded 900" panose="02000000000000000000" pitchFamily="50" charset="0"/>
              </a:rPr>
              <a:t> en recherche de qualité et de sens</a:t>
            </a:r>
          </a:p>
          <a:p>
            <a:pPr marL="342900" indent="-342900" algn="l" eaLnBrk="1" hangingPunct="1">
              <a:spcBef>
                <a:spcPts val="650"/>
              </a:spcBef>
              <a:buClr>
                <a:srgbClr val="F85115"/>
              </a:buClr>
              <a:buFont typeface="Courier New" panose="02070309020205020404" pitchFamily="49" charset="0"/>
              <a:buChar char="o"/>
            </a:pPr>
            <a:r>
              <a:rPr lang="fr-FR" altLang="fr-FR" sz="2000" dirty="0" smtClean="0">
                <a:solidFill>
                  <a:srgbClr val="391B12"/>
                </a:solidFill>
                <a:latin typeface="Museo Sans Rounded 900" panose="02000000000000000000" pitchFamily="50" charset="0"/>
              </a:rPr>
              <a:t>Tous les </a:t>
            </a:r>
            <a:r>
              <a:rPr lang="fr-FR" altLang="fr-FR" sz="2000" dirty="0">
                <a:solidFill>
                  <a:srgbClr val="391B12"/>
                </a:solidFill>
                <a:latin typeface="Museo Sans Rounded 900" panose="02000000000000000000" pitchFamily="50" charset="0"/>
              </a:rPr>
              <a:t>membres associés de la </a:t>
            </a:r>
            <a:r>
              <a:rPr lang="fr-FR" altLang="fr-FR" sz="2000" dirty="0" smtClean="0">
                <a:solidFill>
                  <a:srgbClr val="391B12"/>
                </a:solidFill>
                <a:latin typeface="Museo Sans Rounded 900" panose="02000000000000000000" pitchFamily="50" charset="0"/>
              </a:rPr>
              <a:t>coopérative sont </a:t>
            </a:r>
            <a:r>
              <a:rPr lang="fr-FR" altLang="fr-FR" sz="2000" dirty="0" err="1" smtClean="0">
                <a:solidFill>
                  <a:srgbClr val="F85115"/>
                </a:solidFill>
                <a:latin typeface="Museo Sans Rounded 900" panose="02000000000000000000" pitchFamily="50" charset="0"/>
              </a:rPr>
              <a:t>co</a:t>
            </a:r>
            <a:r>
              <a:rPr lang="fr-FR" altLang="fr-FR" sz="2000" dirty="0" smtClean="0">
                <a:solidFill>
                  <a:srgbClr val="F85115"/>
                </a:solidFill>
                <a:latin typeface="Museo Sans Rounded 900" panose="02000000000000000000" pitchFamily="50" charset="0"/>
              </a:rPr>
              <a:t>-engagés</a:t>
            </a:r>
            <a:r>
              <a:rPr lang="fr-FR" altLang="fr-FR" sz="2000" dirty="0" smtClean="0">
                <a:solidFill>
                  <a:srgbClr val="391B12"/>
                </a:solidFill>
                <a:latin typeface="Museo Sans Rounded 900" panose="02000000000000000000" pitchFamily="50" charset="0"/>
              </a:rPr>
              <a:t> </a:t>
            </a:r>
            <a:r>
              <a:rPr lang="fr-FR" altLang="fr-FR" sz="2000" dirty="0">
                <a:solidFill>
                  <a:srgbClr val="391B12"/>
                </a:solidFill>
                <a:latin typeface="Museo Sans Rounded 900" panose="02000000000000000000" pitchFamily="50" charset="0"/>
              </a:rPr>
              <a:t>et </a:t>
            </a:r>
            <a:r>
              <a:rPr lang="fr-FR" altLang="fr-FR" sz="2000" dirty="0" smtClean="0">
                <a:solidFill>
                  <a:srgbClr val="F85115"/>
                </a:solidFill>
                <a:latin typeface="Museo Sans Rounded 900" panose="02000000000000000000" pitchFamily="50" charset="0"/>
              </a:rPr>
              <a:t>co-responsables.</a:t>
            </a:r>
            <a:endParaRPr lang="fr-FR" altLang="fr-FR" sz="2000" dirty="0">
              <a:solidFill>
                <a:srgbClr val="F85115"/>
              </a:solidFill>
              <a:latin typeface="Museo Sans Rounded 900" panose="02000000000000000000" pitchFamily="50" charset="0"/>
            </a:endParaRPr>
          </a:p>
          <a:p>
            <a:pPr marL="342900" indent="-342900" eaLnBrk="1" hangingPunct="1">
              <a:spcBef>
                <a:spcPts val="650"/>
              </a:spcBef>
              <a:buClr>
                <a:schemeClr val="accent4"/>
              </a:buClr>
              <a:buSzPct val="83000"/>
              <a:buFont typeface="Courier New" panose="02070309020205020404" pitchFamily="49" charset="0"/>
              <a:buChar char="o"/>
            </a:pPr>
            <a:endParaRPr lang="fr-FR" altLang="fr-FR" sz="2000" dirty="0">
              <a:solidFill>
                <a:srgbClr val="000000"/>
              </a:solidFill>
            </a:endParaRPr>
          </a:p>
          <a:p>
            <a:pPr marL="342900" indent="-342900" eaLnBrk="1" hangingPunct="1">
              <a:spcBef>
                <a:spcPts val="650"/>
              </a:spcBef>
              <a:buClr>
                <a:schemeClr val="accent4"/>
              </a:buClr>
              <a:buSzPct val="65000"/>
              <a:buFont typeface="Courier New" panose="02070309020205020404" pitchFamily="49" charset="0"/>
              <a:buChar char="o"/>
            </a:pPr>
            <a:endParaRPr lang="fr-FR" altLang="fr-FR" sz="2000" dirty="0">
              <a:solidFill>
                <a:srgbClr val="000000"/>
              </a:solidFill>
            </a:endParaRPr>
          </a:p>
        </p:txBody>
      </p:sp>
      <p:pic>
        <p:nvPicPr>
          <p:cNvPr id="9221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1554" y="1248128"/>
            <a:ext cx="939800" cy="1408113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222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1554" y="2743110"/>
            <a:ext cx="939800" cy="1408112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223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6441" y="1949010"/>
            <a:ext cx="942975" cy="1414463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224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9616" y="3443299"/>
            <a:ext cx="939800" cy="1408113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225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1554" y="4228089"/>
            <a:ext cx="939800" cy="1408112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1" name="Titre 1"/>
          <p:cNvSpPr txBox="1">
            <a:spLocks/>
          </p:cNvSpPr>
          <p:nvPr/>
        </p:nvSpPr>
        <p:spPr>
          <a:xfrm>
            <a:off x="323528" y="1949010"/>
            <a:ext cx="6840760" cy="831918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fontAlgn="auto">
              <a:spcAft>
                <a:spcPts val="0"/>
              </a:spcAft>
              <a:buClrTx/>
              <a:buSzTx/>
              <a:buFontTx/>
            </a:pPr>
            <a:r>
              <a:rPr lang="fr-FR" sz="2800" b="1" dirty="0" smtClean="0">
                <a:solidFill>
                  <a:srgbClr val="7BB801"/>
                </a:solidFill>
                <a:latin typeface="Museo Sans Rounded 900" panose="02000000000000000000" pitchFamily="50" charset="0"/>
              </a:rPr>
              <a:t>Un collectif de 68 agriculteurs</a:t>
            </a:r>
          </a:p>
          <a:p>
            <a:pPr algn="ctr" fontAlgn="auto">
              <a:spcAft>
                <a:spcPts val="0"/>
              </a:spcAft>
              <a:buClrTx/>
              <a:buSzTx/>
              <a:buFontTx/>
            </a:pPr>
            <a:r>
              <a:rPr lang="fr-FR" sz="2800" b="1" dirty="0" smtClean="0">
                <a:solidFill>
                  <a:srgbClr val="7BB801"/>
                </a:solidFill>
                <a:latin typeface="Museo Sans Rounded 900" panose="02000000000000000000" pitchFamily="50" charset="0"/>
              </a:rPr>
              <a:t>unis </a:t>
            </a:r>
            <a:r>
              <a:rPr lang="fr-FR" sz="2800" b="1" dirty="0" smtClean="0">
                <a:solidFill>
                  <a:srgbClr val="7BB801"/>
                </a:solidFill>
                <a:latin typeface="Museo Sans Rounded 900" panose="02000000000000000000" pitchFamily="50" charset="0"/>
              </a:rPr>
              <a:t>au sein d’une nouvelle coopérative</a:t>
            </a:r>
            <a:endParaRPr lang="fr-FR" sz="2800" b="1" dirty="0">
              <a:solidFill>
                <a:srgbClr val="7BB801"/>
              </a:solidFill>
              <a:latin typeface="Museo Sans Rounded 900" panose="02000000000000000000" pitchFamily="50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113368" y="511496"/>
            <a:ext cx="705678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3" algn="ctr">
              <a:buNone/>
            </a:pPr>
            <a:r>
              <a:rPr lang="fr-FR" sz="3200" b="1" dirty="0">
                <a:solidFill>
                  <a:srgbClr val="F85115"/>
                </a:solidFill>
                <a:latin typeface="Museo Sans Rounded 700" panose="02000000000000000000" pitchFamily="50" charset="0"/>
              </a:rPr>
              <a:t>Le nouveau </a:t>
            </a:r>
            <a:r>
              <a:rPr lang="fr-FR" sz="3200" b="1" dirty="0" smtClean="0">
                <a:solidFill>
                  <a:srgbClr val="F85115"/>
                </a:solidFill>
                <a:latin typeface="Museo Sans Rounded 700" panose="02000000000000000000" pitchFamily="50" charset="0"/>
              </a:rPr>
              <a:t>magasin «</a:t>
            </a:r>
            <a:r>
              <a:rPr lang="fr-FR" sz="3200" b="1" dirty="0">
                <a:solidFill>
                  <a:srgbClr val="F85115"/>
                </a:solidFill>
                <a:latin typeface="Museo Sans Rounded 700" panose="02000000000000000000" pitchFamily="50" charset="0"/>
              </a:rPr>
              <a:t> Couleurs Paysannes </a:t>
            </a:r>
            <a:r>
              <a:rPr lang="fr-FR" sz="3200" b="1" dirty="0" smtClean="0">
                <a:solidFill>
                  <a:srgbClr val="F85115"/>
                </a:solidFill>
                <a:latin typeface="Museo Sans Rounded 700" panose="02000000000000000000" pitchFamily="50" charset="0"/>
              </a:rPr>
              <a:t>Venelles »</a:t>
            </a:r>
            <a:r>
              <a:rPr lang="fr-FR" b="1" dirty="0">
                <a:solidFill>
                  <a:srgbClr val="7BB801"/>
                </a:solidFill>
                <a:latin typeface="Museo Sans Rounded 900" panose="02000000000000000000" pitchFamily="50" charset="0"/>
              </a:rPr>
              <a:t> 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7675397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 txBox="1">
            <a:spLocks/>
          </p:cNvSpPr>
          <p:nvPr/>
        </p:nvSpPr>
        <p:spPr>
          <a:xfrm>
            <a:off x="2411760" y="1916832"/>
            <a:ext cx="8496944" cy="743403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  <a:buClrTx/>
              <a:buSzTx/>
              <a:buFontTx/>
            </a:pPr>
            <a:r>
              <a:rPr lang="fr-FR" sz="3200" b="1" dirty="0" smtClean="0">
                <a:solidFill>
                  <a:srgbClr val="7BB801"/>
                </a:solidFill>
                <a:latin typeface="Museo Sans Rounded 900" panose="02000000000000000000" pitchFamily="50" charset="0"/>
              </a:rPr>
              <a:t>Un circuit très court</a:t>
            </a:r>
            <a:endParaRPr lang="fr-FR" sz="3200" b="1" dirty="0">
              <a:solidFill>
                <a:srgbClr val="7BB801"/>
              </a:solidFill>
              <a:latin typeface="Museo Sans Rounded 900" panose="02000000000000000000" pitchFamily="50" charset="0"/>
            </a:endParaRPr>
          </a:p>
        </p:txBody>
      </p:sp>
      <p:sp>
        <p:nvSpPr>
          <p:cNvPr id="8" name="Text Box 1"/>
          <p:cNvSpPr txBox="1">
            <a:spLocks noChangeArrowheads="1"/>
          </p:cNvSpPr>
          <p:nvPr/>
        </p:nvSpPr>
        <p:spPr bwMode="auto">
          <a:xfrm>
            <a:off x="179512" y="2420888"/>
            <a:ext cx="8856984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215900" indent="-215900"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marL="800100" lvl="1" indent="-342900" algn="l">
              <a:spcBef>
                <a:spcPts val="500"/>
              </a:spcBef>
              <a:buClr>
                <a:srgbClr val="F85115"/>
              </a:buClr>
              <a:buFont typeface="Courier New" panose="02070309020205020404" pitchFamily="49" charset="0"/>
              <a:buChar char="o"/>
            </a:pPr>
            <a:r>
              <a:rPr lang="fr-FR" altLang="fr-FR" sz="2200" dirty="0" smtClean="0">
                <a:solidFill>
                  <a:srgbClr val="391B12"/>
                </a:solidFill>
                <a:latin typeface="Museo Sans Rounded 900" panose="02000000000000000000" pitchFamily="50" charset="0"/>
              </a:rPr>
              <a:t>Le point </a:t>
            </a:r>
            <a:r>
              <a:rPr lang="fr-FR" altLang="fr-FR" sz="2200" dirty="0">
                <a:solidFill>
                  <a:srgbClr val="391B12"/>
                </a:solidFill>
                <a:latin typeface="Museo Sans Rounded 900" panose="02000000000000000000" pitchFamily="50" charset="0"/>
              </a:rPr>
              <a:t>de vente collectif est un </a:t>
            </a:r>
            <a:r>
              <a:rPr lang="fr-FR" altLang="fr-FR" sz="2200" b="1" dirty="0">
                <a:solidFill>
                  <a:srgbClr val="F85115"/>
                </a:solidFill>
                <a:latin typeface="Museo Sans Rounded 900" panose="02000000000000000000" pitchFamily="50" charset="0"/>
              </a:rPr>
              <a:t>prolongement</a:t>
            </a:r>
            <a:r>
              <a:rPr lang="fr-FR" altLang="fr-FR" sz="2200" dirty="0">
                <a:solidFill>
                  <a:srgbClr val="F85115"/>
                </a:solidFill>
                <a:latin typeface="Museo Sans Rounded 900" panose="02000000000000000000" pitchFamily="50" charset="0"/>
              </a:rPr>
              <a:t> des exploitations </a:t>
            </a:r>
            <a:r>
              <a:rPr lang="fr-FR" altLang="fr-FR" sz="2200" dirty="0" smtClean="0">
                <a:solidFill>
                  <a:srgbClr val="F85115"/>
                </a:solidFill>
                <a:latin typeface="Museo Sans Rounded 900" panose="02000000000000000000" pitchFamily="50" charset="0"/>
              </a:rPr>
              <a:t>agricoles</a:t>
            </a:r>
            <a:endParaRPr lang="fr-FR" altLang="fr-FR" sz="2200" dirty="0">
              <a:solidFill>
                <a:srgbClr val="F85115"/>
              </a:solidFill>
              <a:latin typeface="Museo Sans Rounded 900" panose="02000000000000000000" pitchFamily="50" charset="0"/>
            </a:endParaRPr>
          </a:p>
          <a:p>
            <a:pPr marL="800100" lvl="1" indent="-342900" algn="l">
              <a:spcBef>
                <a:spcPts val="500"/>
              </a:spcBef>
              <a:buClr>
                <a:srgbClr val="F85115"/>
              </a:buClr>
              <a:buFont typeface="Courier New" panose="02070309020205020404" pitchFamily="49" charset="0"/>
              <a:buChar char="o"/>
            </a:pPr>
            <a:r>
              <a:rPr lang="fr-FR" altLang="fr-FR" sz="2200" dirty="0">
                <a:solidFill>
                  <a:srgbClr val="391B12"/>
                </a:solidFill>
                <a:latin typeface="Museo Sans Rounded 900" panose="02000000000000000000" pitchFamily="50" charset="0"/>
              </a:rPr>
              <a:t>Des produits </a:t>
            </a:r>
            <a:r>
              <a:rPr lang="fr-FR" altLang="fr-FR" sz="2200" b="1" dirty="0">
                <a:solidFill>
                  <a:srgbClr val="F85115"/>
                </a:solidFill>
                <a:latin typeface="Museo Sans Rounded 900" panose="02000000000000000000" pitchFamily="50" charset="0"/>
              </a:rPr>
              <a:t>frais, mûrs à point</a:t>
            </a:r>
          </a:p>
          <a:p>
            <a:pPr marL="800100" lvl="1" indent="-342900" algn="l">
              <a:spcBef>
                <a:spcPts val="500"/>
              </a:spcBef>
              <a:buClr>
                <a:srgbClr val="F85115"/>
              </a:buClr>
              <a:buFont typeface="Courier New" panose="02070309020205020404" pitchFamily="49" charset="0"/>
              <a:buChar char="o"/>
            </a:pPr>
            <a:r>
              <a:rPr lang="fr-FR" altLang="fr-FR" sz="2200" dirty="0">
                <a:solidFill>
                  <a:srgbClr val="391B12"/>
                </a:solidFill>
                <a:latin typeface="Museo Sans Rounded 900" panose="02000000000000000000" pitchFamily="50" charset="0"/>
              </a:rPr>
              <a:t>Des </a:t>
            </a:r>
            <a:r>
              <a:rPr lang="fr-FR" altLang="fr-FR" sz="2200" dirty="0">
                <a:solidFill>
                  <a:srgbClr val="F85115"/>
                </a:solidFill>
                <a:latin typeface="Museo Sans Rounded 900" panose="02000000000000000000" pitchFamily="50" charset="0"/>
              </a:rPr>
              <a:t>produits</a:t>
            </a:r>
            <a:r>
              <a:rPr lang="fr-FR" altLang="fr-FR" sz="2200" dirty="0">
                <a:solidFill>
                  <a:srgbClr val="391B12"/>
                </a:solidFill>
                <a:latin typeface="Museo Sans Rounded 900" panose="02000000000000000000" pitchFamily="50" charset="0"/>
              </a:rPr>
              <a:t> au </a:t>
            </a:r>
            <a:r>
              <a:rPr lang="fr-FR" altLang="fr-FR" sz="2200" b="1" dirty="0">
                <a:solidFill>
                  <a:srgbClr val="391B12"/>
                </a:solidFill>
                <a:latin typeface="Museo Sans Rounded 900" panose="02000000000000000000" pitchFamily="50" charset="0"/>
              </a:rPr>
              <a:t>« top » de la </a:t>
            </a:r>
            <a:r>
              <a:rPr lang="fr-FR" altLang="fr-FR" sz="2200" b="1" dirty="0" smtClean="0">
                <a:solidFill>
                  <a:srgbClr val="F85115"/>
                </a:solidFill>
                <a:latin typeface="Museo Sans Rounded 900" panose="02000000000000000000" pitchFamily="50" charset="0"/>
              </a:rPr>
              <a:t>qualité</a:t>
            </a:r>
            <a:endParaRPr lang="fr-FR" altLang="fr-FR" sz="2200" dirty="0" smtClean="0">
              <a:solidFill>
                <a:srgbClr val="391B12"/>
              </a:solidFill>
              <a:latin typeface="Museo Sans Rounded 900" panose="02000000000000000000" pitchFamily="50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998984" y="3907695"/>
            <a:ext cx="6858000" cy="20415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l">
              <a:spcBef>
                <a:spcPts val="500"/>
              </a:spcBef>
              <a:buClr>
                <a:srgbClr val="F85115"/>
              </a:buClr>
              <a:buNone/>
            </a:pPr>
            <a:r>
              <a:rPr lang="fr-FR" altLang="fr-FR" sz="2200" dirty="0">
                <a:solidFill>
                  <a:srgbClr val="391B12"/>
                </a:solidFill>
                <a:latin typeface="Museo Sans Rounded 900" panose="02000000000000000000" pitchFamily="50" charset="0"/>
              </a:rPr>
              <a:t>Des </a:t>
            </a:r>
            <a:r>
              <a:rPr lang="fr-FR" altLang="fr-FR" sz="2200" b="1" dirty="0">
                <a:solidFill>
                  <a:srgbClr val="391B12"/>
                </a:solidFill>
                <a:latin typeface="Museo Sans Rounded 900" panose="02000000000000000000" pitchFamily="50" charset="0"/>
              </a:rPr>
              <a:t>prix « justes » pour le </a:t>
            </a:r>
            <a:r>
              <a:rPr lang="fr-FR" altLang="fr-FR" sz="2200" b="1" dirty="0" smtClean="0">
                <a:solidFill>
                  <a:srgbClr val="F85115"/>
                </a:solidFill>
                <a:latin typeface="Museo Sans Rounded 900" panose="02000000000000000000" pitchFamily="50" charset="0"/>
              </a:rPr>
              <a:t>consommateur</a:t>
            </a:r>
            <a:endParaRPr lang="fr-FR" altLang="fr-FR" sz="2200" dirty="0">
              <a:solidFill>
                <a:srgbClr val="F85115"/>
              </a:solidFill>
              <a:latin typeface="Museo Sans Rounded 900" panose="02000000000000000000" pitchFamily="50" charset="0"/>
            </a:endParaRPr>
          </a:p>
          <a:p>
            <a:pPr marL="1200150" lvl="2" indent="-342900" algn="l">
              <a:spcBef>
                <a:spcPts val="500"/>
              </a:spcBef>
              <a:buClr>
                <a:srgbClr val="F85115"/>
              </a:buClr>
              <a:buFont typeface="Courier New" panose="02070309020205020404" pitchFamily="49" charset="0"/>
              <a:buChar char="o"/>
            </a:pPr>
            <a:r>
              <a:rPr lang="fr-FR" altLang="fr-FR" sz="2200" dirty="0">
                <a:solidFill>
                  <a:srgbClr val="391B12"/>
                </a:solidFill>
                <a:latin typeface="Museo Sans Rounded 900" panose="02000000000000000000" pitchFamily="50" charset="0"/>
              </a:rPr>
              <a:t>sans coût intermédiaire</a:t>
            </a:r>
          </a:p>
          <a:p>
            <a:pPr marL="1200150" lvl="2" indent="-342900" algn="l">
              <a:spcBef>
                <a:spcPts val="500"/>
              </a:spcBef>
              <a:buClr>
                <a:srgbClr val="F85115"/>
              </a:buClr>
              <a:buFont typeface="Courier New" panose="02070309020205020404" pitchFamily="49" charset="0"/>
              <a:buChar char="o"/>
            </a:pPr>
            <a:r>
              <a:rPr lang="fr-FR" altLang="fr-FR" sz="2200" dirty="0">
                <a:solidFill>
                  <a:srgbClr val="391B12"/>
                </a:solidFill>
                <a:latin typeface="Museo Sans Rounded 900" panose="02000000000000000000" pitchFamily="50" charset="0"/>
              </a:rPr>
              <a:t>correspondant au prix de vente sur les exploitations</a:t>
            </a:r>
          </a:p>
          <a:p>
            <a:pPr lvl="1" algn="l">
              <a:spcBef>
                <a:spcPts val="500"/>
              </a:spcBef>
              <a:buClr>
                <a:srgbClr val="F85115"/>
              </a:buClr>
              <a:buNone/>
            </a:pPr>
            <a:r>
              <a:rPr lang="fr-FR" altLang="fr-FR" sz="2200" dirty="0">
                <a:solidFill>
                  <a:srgbClr val="391B12"/>
                </a:solidFill>
                <a:latin typeface="Museo Sans Rounded 900" panose="02000000000000000000" pitchFamily="50" charset="0"/>
              </a:rPr>
              <a:t>Des </a:t>
            </a:r>
            <a:r>
              <a:rPr lang="fr-FR" altLang="fr-FR" sz="2200" b="1" dirty="0">
                <a:solidFill>
                  <a:srgbClr val="391B12"/>
                </a:solidFill>
                <a:latin typeface="Museo Sans Rounded 900" panose="02000000000000000000" pitchFamily="50" charset="0"/>
              </a:rPr>
              <a:t>prix</a:t>
            </a:r>
            <a:r>
              <a:rPr lang="fr-FR" altLang="fr-FR" sz="2200" dirty="0">
                <a:solidFill>
                  <a:srgbClr val="391B12"/>
                </a:solidFill>
                <a:latin typeface="Museo Sans Rounded 900" panose="02000000000000000000" pitchFamily="50" charset="0"/>
              </a:rPr>
              <a:t> justes pour </a:t>
            </a:r>
            <a:r>
              <a:rPr lang="fr-FR" altLang="fr-FR" sz="2200" dirty="0" smtClean="0">
                <a:solidFill>
                  <a:srgbClr val="391B12"/>
                </a:solidFill>
                <a:latin typeface="Museo Sans Rounded 900" panose="02000000000000000000" pitchFamily="50" charset="0"/>
              </a:rPr>
              <a:t>les </a:t>
            </a:r>
            <a:r>
              <a:rPr lang="fr-FR" altLang="fr-FR" sz="2200" b="1" dirty="0">
                <a:solidFill>
                  <a:srgbClr val="F85115"/>
                </a:solidFill>
                <a:latin typeface="Museo Sans Rounded 900" panose="02000000000000000000" pitchFamily="50" charset="0"/>
              </a:rPr>
              <a:t>producteurs</a:t>
            </a:r>
          </a:p>
          <a:p>
            <a:pPr marL="1200150" lvl="2" indent="-342900" algn="l">
              <a:spcBef>
                <a:spcPts val="500"/>
              </a:spcBef>
              <a:buClr>
                <a:srgbClr val="F85115"/>
              </a:buClr>
              <a:buFont typeface="Courier New" panose="02070309020205020404" pitchFamily="49" charset="0"/>
              <a:buChar char="o"/>
            </a:pPr>
            <a:r>
              <a:rPr lang="fr-FR" altLang="fr-FR" sz="2200" dirty="0">
                <a:solidFill>
                  <a:srgbClr val="391B12"/>
                </a:solidFill>
                <a:latin typeface="Museo Sans Rounded 900" panose="02000000000000000000" pitchFamily="50" charset="0"/>
              </a:rPr>
              <a:t> avec un taux de prélèvement calculé au plus juste</a:t>
            </a:r>
          </a:p>
        </p:txBody>
      </p:sp>
      <p:sp>
        <p:nvSpPr>
          <p:cNvPr id="5" name="Rectangle 4"/>
          <p:cNvSpPr/>
          <p:nvPr/>
        </p:nvSpPr>
        <p:spPr>
          <a:xfrm>
            <a:off x="-540568" y="416637"/>
            <a:ext cx="7416824" cy="1668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3" algn="ctr">
              <a:buNone/>
            </a:pPr>
            <a:r>
              <a:rPr lang="fr-FR" sz="3200" b="1" dirty="0">
                <a:solidFill>
                  <a:srgbClr val="F85115"/>
                </a:solidFill>
                <a:latin typeface="Museo Sans Rounded 700" panose="02000000000000000000" pitchFamily="50" charset="0"/>
              </a:rPr>
              <a:t>Le nouveau magasin</a:t>
            </a:r>
          </a:p>
          <a:p>
            <a:pPr lvl="3" algn="ctr">
              <a:buNone/>
            </a:pPr>
            <a:r>
              <a:rPr lang="fr-FR" sz="3200" b="1" dirty="0">
                <a:solidFill>
                  <a:srgbClr val="F85115"/>
                </a:solidFill>
                <a:latin typeface="Museo Sans Rounded 700" panose="02000000000000000000" pitchFamily="50" charset="0"/>
              </a:rPr>
              <a:t> « Couleurs </a:t>
            </a:r>
            <a:r>
              <a:rPr lang="fr-FR" sz="3200" b="1" dirty="0" smtClean="0">
                <a:solidFill>
                  <a:srgbClr val="F85115"/>
                </a:solidFill>
                <a:latin typeface="Museo Sans Rounded 700" panose="02000000000000000000" pitchFamily="50" charset="0"/>
              </a:rPr>
              <a:t>Paysannes</a:t>
            </a:r>
            <a:r>
              <a:rPr lang="fr-FR" sz="3200" b="1" dirty="0">
                <a:solidFill>
                  <a:srgbClr val="F85115"/>
                </a:solidFill>
                <a:latin typeface="Museo Sans Rounded 700" panose="02000000000000000000" pitchFamily="50" charset="0"/>
              </a:rPr>
              <a:t> </a:t>
            </a:r>
            <a:r>
              <a:rPr lang="fr-FR" sz="3200" b="1" dirty="0" smtClean="0">
                <a:solidFill>
                  <a:srgbClr val="F85115"/>
                </a:solidFill>
                <a:latin typeface="Museo Sans Rounded 700" panose="02000000000000000000" pitchFamily="50" charset="0"/>
              </a:rPr>
              <a:t>Venelles »</a:t>
            </a:r>
            <a:r>
              <a:rPr lang="fr-FR" b="1" dirty="0">
                <a:solidFill>
                  <a:srgbClr val="7BB801"/>
                </a:solidFill>
                <a:latin typeface="Museo Sans Rounded 900" panose="02000000000000000000" pitchFamily="50" charset="0"/>
              </a:rPr>
              <a:t> 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1201417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/>
          <p:cNvSpPr txBox="1">
            <a:spLocks/>
          </p:cNvSpPr>
          <p:nvPr/>
        </p:nvSpPr>
        <p:spPr>
          <a:xfrm>
            <a:off x="1475656" y="980728"/>
            <a:ext cx="6840760" cy="1008113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  <a:buClrTx/>
              <a:buSzTx/>
              <a:buFontTx/>
            </a:pPr>
            <a:r>
              <a:rPr lang="fr-FR" sz="3200" b="1" dirty="0" smtClean="0">
                <a:solidFill>
                  <a:srgbClr val="7BB801"/>
                </a:solidFill>
                <a:latin typeface="Museo Sans Rounded 900" panose="02000000000000000000" pitchFamily="50" charset="0"/>
              </a:rPr>
              <a:t>Nos engagements</a:t>
            </a:r>
            <a:endParaRPr lang="fr-FR" sz="3200" b="1" dirty="0">
              <a:solidFill>
                <a:srgbClr val="7BB801"/>
              </a:solidFill>
              <a:latin typeface="Museo Sans Rounded 900" panose="02000000000000000000" pitchFamily="50" charset="0"/>
            </a:endParaRPr>
          </a:p>
        </p:txBody>
      </p:sp>
      <p:sp>
        <p:nvSpPr>
          <p:cNvPr id="7" name="Text Box 1"/>
          <p:cNvSpPr txBox="1">
            <a:spLocks noChangeArrowheads="1"/>
          </p:cNvSpPr>
          <p:nvPr/>
        </p:nvSpPr>
        <p:spPr bwMode="auto">
          <a:xfrm>
            <a:off x="539552" y="1668670"/>
            <a:ext cx="4716264" cy="4365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39725" indent="-339725" eaLnBrk="0" hangingPunct="0"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marL="741363" indent="-284163" eaLnBrk="0" hangingPunct="0"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 eaLnBrk="0" hangingPunct="0"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 eaLnBrk="0" hangingPunct="0"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 eaLnBrk="0" hangingPunct="0"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marL="342900" indent="-342900" algn="l" eaLnBrk="1" hangingPunct="1">
              <a:spcBef>
                <a:spcPts val="650"/>
              </a:spcBef>
              <a:buClr>
                <a:srgbClr val="F85115"/>
              </a:buClr>
              <a:buFont typeface="Courier New" panose="02070309020205020404" pitchFamily="49" charset="0"/>
              <a:buChar char="o"/>
            </a:pPr>
            <a:r>
              <a:rPr lang="fr-FR" altLang="fr-FR" sz="2200" dirty="0" smtClean="0">
                <a:solidFill>
                  <a:srgbClr val="F85115"/>
                </a:solidFill>
                <a:latin typeface="Museo Sans Rounded 900" panose="02000000000000000000" pitchFamily="50" charset="0"/>
              </a:rPr>
              <a:t>La transparence </a:t>
            </a:r>
          </a:p>
          <a:p>
            <a:pPr marL="342900" indent="-342900" algn="l" eaLnBrk="1" hangingPunct="1">
              <a:spcBef>
                <a:spcPts val="650"/>
              </a:spcBef>
              <a:buClr>
                <a:srgbClr val="F85115"/>
              </a:buClr>
              <a:buFont typeface="Courier New" panose="02070309020205020404" pitchFamily="49" charset="0"/>
              <a:buChar char="o"/>
            </a:pPr>
            <a:r>
              <a:rPr lang="fr-FR" altLang="fr-FR" sz="2200" dirty="0" smtClean="0">
                <a:solidFill>
                  <a:srgbClr val="391B12"/>
                </a:solidFill>
                <a:latin typeface="Museo Sans Rounded 900" panose="02000000000000000000" pitchFamily="50" charset="0"/>
              </a:rPr>
              <a:t>Des produits </a:t>
            </a:r>
            <a:r>
              <a:rPr lang="fr-FR" altLang="fr-FR" sz="2200" dirty="0" smtClean="0">
                <a:solidFill>
                  <a:srgbClr val="F85115"/>
                </a:solidFill>
                <a:latin typeface="Museo Sans Rounded 900" panose="02000000000000000000" pitchFamily="50" charset="0"/>
              </a:rPr>
              <a:t>exclusivement</a:t>
            </a:r>
            <a:r>
              <a:rPr lang="fr-FR" altLang="fr-FR" sz="2200" dirty="0" smtClean="0">
                <a:solidFill>
                  <a:srgbClr val="391B12"/>
                </a:solidFill>
                <a:latin typeface="Museo Sans Rounded 900" panose="02000000000000000000" pitchFamily="50" charset="0"/>
              </a:rPr>
              <a:t> issus de nos exploitations</a:t>
            </a:r>
          </a:p>
          <a:p>
            <a:pPr marL="342900" indent="-342900" algn="l" eaLnBrk="1" hangingPunct="1">
              <a:spcBef>
                <a:spcPts val="650"/>
              </a:spcBef>
              <a:buClr>
                <a:srgbClr val="F85115"/>
              </a:buClr>
              <a:buFont typeface="Courier New" panose="02070309020205020404" pitchFamily="49" charset="0"/>
              <a:buChar char="o"/>
            </a:pPr>
            <a:r>
              <a:rPr lang="fr-FR" altLang="fr-FR" sz="2200" dirty="0" smtClean="0">
                <a:solidFill>
                  <a:srgbClr val="F85115"/>
                </a:solidFill>
                <a:latin typeface="Museo Sans Rounded 900" panose="02000000000000000000" pitchFamily="50" charset="0"/>
              </a:rPr>
              <a:t>La proximité  </a:t>
            </a:r>
            <a:r>
              <a:rPr lang="fr-FR" altLang="fr-FR" sz="2200" b="1" dirty="0" smtClean="0">
                <a:solidFill>
                  <a:srgbClr val="391B12"/>
                </a:solidFill>
                <a:latin typeface="Museo Sans Rounded 900" panose="02000000000000000000" pitchFamily="50" charset="0"/>
              </a:rPr>
              <a:t>: 65 </a:t>
            </a:r>
            <a:r>
              <a:rPr lang="fr-FR" altLang="fr-FR" sz="2200" b="1" dirty="0">
                <a:solidFill>
                  <a:srgbClr val="391B12"/>
                </a:solidFill>
                <a:latin typeface="Museo Sans Rounded 900" panose="02000000000000000000" pitchFamily="50" charset="0"/>
              </a:rPr>
              <a:t>% des producteurs situés à moins de 60 km, les plus éloignés sont à 160 </a:t>
            </a:r>
            <a:r>
              <a:rPr lang="fr-FR" altLang="fr-FR" sz="2200" b="1" dirty="0" smtClean="0">
                <a:solidFill>
                  <a:srgbClr val="391B12"/>
                </a:solidFill>
                <a:latin typeface="Museo Sans Rounded 900" panose="02000000000000000000" pitchFamily="50" charset="0"/>
              </a:rPr>
              <a:t>km</a:t>
            </a:r>
            <a:endParaRPr lang="fr-FR" altLang="fr-FR" sz="2200" b="1" dirty="0">
              <a:solidFill>
                <a:srgbClr val="391B12"/>
              </a:solidFill>
              <a:latin typeface="Museo Sans Rounded 900" panose="02000000000000000000" pitchFamily="50" charset="0"/>
            </a:endParaRPr>
          </a:p>
          <a:p>
            <a:pPr marL="342900" indent="-342900" algn="l" eaLnBrk="1" hangingPunct="1">
              <a:spcBef>
                <a:spcPts val="650"/>
              </a:spcBef>
              <a:buClr>
                <a:srgbClr val="F85115"/>
              </a:buClr>
              <a:buFont typeface="Courier New" panose="02070309020205020404" pitchFamily="49" charset="0"/>
              <a:buChar char="o"/>
            </a:pPr>
            <a:r>
              <a:rPr lang="fr-FR" altLang="fr-FR" sz="2200" dirty="0" smtClean="0">
                <a:solidFill>
                  <a:srgbClr val="391B12"/>
                </a:solidFill>
                <a:latin typeface="Museo Sans Rounded 900" panose="02000000000000000000" pitchFamily="50" charset="0"/>
              </a:rPr>
              <a:t>Des </a:t>
            </a:r>
            <a:r>
              <a:rPr lang="fr-FR" altLang="fr-FR" sz="2200" dirty="0" smtClean="0">
                <a:solidFill>
                  <a:srgbClr val="F85115"/>
                </a:solidFill>
                <a:latin typeface="Museo Sans Rounded 900" panose="02000000000000000000" pitchFamily="50" charset="0"/>
              </a:rPr>
              <a:t>pratiques respectueuses </a:t>
            </a:r>
            <a:r>
              <a:rPr lang="fr-FR" altLang="fr-FR" sz="2200" dirty="0" smtClean="0">
                <a:solidFill>
                  <a:srgbClr val="391B12"/>
                </a:solidFill>
                <a:latin typeface="Museo Sans Rounded 900" panose="02000000000000000000" pitchFamily="50" charset="0"/>
              </a:rPr>
              <a:t>de l'environnement et des consommateurs</a:t>
            </a:r>
            <a:r>
              <a:rPr lang="fr-FR" altLang="fr-FR" sz="2200" dirty="0" smtClean="0">
                <a:solidFill>
                  <a:srgbClr val="F85115"/>
                </a:solidFill>
                <a:latin typeface="Museo Sans Rounded 900" panose="02000000000000000000" pitchFamily="50" charset="0"/>
              </a:rPr>
              <a:t>, sans dogmatisme</a:t>
            </a:r>
            <a:r>
              <a:rPr lang="fr-FR" altLang="fr-FR" sz="2200" dirty="0" smtClean="0">
                <a:solidFill>
                  <a:srgbClr val="391B12"/>
                </a:solidFill>
                <a:latin typeface="Museo Sans Rounded 900" panose="02000000000000000000" pitchFamily="50" charset="0"/>
              </a:rPr>
              <a:t> entre Bio et Agriculture Raisonnée</a:t>
            </a:r>
            <a:endParaRPr lang="fr-FR" altLang="fr-FR" sz="2200" dirty="0">
              <a:solidFill>
                <a:srgbClr val="391B12"/>
              </a:solidFill>
              <a:latin typeface="Museo Sans Rounded 900" panose="02000000000000000000" pitchFamily="50" charset="0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3225" y="1340768"/>
            <a:ext cx="3818385" cy="4582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11746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3535</TotalTime>
  <Words>507</Words>
  <Application>Microsoft Office PowerPoint</Application>
  <PresentationFormat>Affichage à l'écran (4:3)</PresentationFormat>
  <Paragraphs>83</Paragraphs>
  <Slides>16</Slides>
  <Notes>15</Notes>
  <HiddenSlides>0</HiddenSlides>
  <MMClips>0</MMClips>
  <ScaleCrop>false</ScaleCrop>
  <HeadingPairs>
    <vt:vector size="6" baseType="variant">
      <vt:variant>
        <vt:lpstr>Polices utilisées</vt:lpstr>
      </vt:variant>
      <vt:variant>
        <vt:i4>11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28" baseType="lpstr">
      <vt:lpstr>Microsoft YaHei</vt:lpstr>
      <vt:lpstr>Arial</vt:lpstr>
      <vt:lpstr>Berlin Sans FB</vt:lpstr>
      <vt:lpstr>Calibri</vt:lpstr>
      <vt:lpstr>Calibri Light</vt:lpstr>
      <vt:lpstr>Courier New</vt:lpstr>
      <vt:lpstr>Museo Sans Rounded 500</vt:lpstr>
      <vt:lpstr>Museo Sans Rounded 700</vt:lpstr>
      <vt:lpstr>Museo Sans Rounded 900</vt:lpstr>
      <vt:lpstr>Times New Roman</vt:lpstr>
      <vt:lpstr>Wingdings</vt:lpstr>
      <vt:lpstr>Thème Office</vt:lpstr>
      <vt:lpstr>Création d’un magasin collectif de producteurs locaux « COULEURS PAYSANNES » 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CRPACA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BALDACCHINO Daniel</dc:creator>
  <cp:lastModifiedBy>BOUTIER Alexandra</cp:lastModifiedBy>
  <cp:revision>380</cp:revision>
  <cp:lastPrinted>2016-03-01T09:55:20Z</cp:lastPrinted>
  <dcterms:created xsi:type="dcterms:W3CDTF">2015-01-29T10:34:01Z</dcterms:created>
  <dcterms:modified xsi:type="dcterms:W3CDTF">2016-05-25T12:12:19Z</dcterms:modified>
</cp:coreProperties>
</file>