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6"/>
  </p:notesMasterIdLst>
  <p:sldIdLst>
    <p:sldId id="257" r:id="rId3"/>
    <p:sldId id="256" r:id="rId4"/>
    <p:sldId id="281" r:id="rId5"/>
    <p:sldId id="283" r:id="rId6"/>
    <p:sldId id="284" r:id="rId7"/>
    <p:sldId id="276" r:id="rId8"/>
    <p:sldId id="272" r:id="rId9"/>
    <p:sldId id="274" r:id="rId10"/>
    <p:sldId id="278" r:id="rId11"/>
    <p:sldId id="277" r:id="rId12"/>
    <p:sldId id="275" r:id="rId13"/>
    <p:sldId id="282" r:id="rId14"/>
    <p:sldId id="266" r:id="rId15"/>
  </p:sldIdLst>
  <p:sldSz cx="9144000" cy="6858000" type="screen4x3"/>
  <p:notesSz cx="6797675" cy="987266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A8A77BD9-9394-4AD9-88AA-72945E829FAB}" type="datetimeFigureOut">
              <a:rPr lang="fr-FR" smtClean="0"/>
              <a:t>26/05/2016</a:t>
            </a:fld>
            <a:endParaRPr lang="fr-FR"/>
          </a:p>
        </p:txBody>
      </p:sp>
      <p:sp>
        <p:nvSpPr>
          <p:cNvPr id="4" name="Espace réservé de l'image des diapositives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8994F161-D923-48EA-99C7-4319012CE37B}" type="slidenum">
              <a:rPr lang="fr-FR" smtClean="0"/>
              <a:t>‹N°›</a:t>
            </a:fld>
            <a:endParaRPr lang="fr-FR"/>
          </a:p>
        </p:txBody>
      </p:sp>
    </p:spTree>
    <p:extLst>
      <p:ext uri="{BB962C8B-B14F-4D97-AF65-F5344CB8AC3E}">
        <p14:creationId xmlns:p14="http://schemas.microsoft.com/office/powerpoint/2010/main" val="1754550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solidFill>
            <a:srgbClr val="FFFFFF"/>
          </a:solidFill>
          <a:ln/>
        </p:spPr>
      </p:sp>
      <p:sp>
        <p:nvSpPr>
          <p:cNvPr id="1638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fr-FR" alt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r>
              <a:rPr lang="fr-FR" smtClean="0"/>
              <a:t>Comité de suivi inter-fonds 2007-2013 – Marseille 27 novembre 2008 </a:t>
            </a:r>
            <a:endParaRPr lang="fr-FR"/>
          </a:p>
        </p:txBody>
      </p:sp>
      <p:sp>
        <p:nvSpPr>
          <p:cNvPr id="5" name="Espace réservé du pied de page 4"/>
          <p:cNvSpPr>
            <a:spLocks noGrp="1"/>
          </p:cNvSpPr>
          <p:nvPr>
            <p:ph type="ftr" sz="quarter" idx="11"/>
          </p:nvPr>
        </p:nvSpPr>
        <p:spPr/>
        <p:txBody>
          <a:bodyPr/>
          <a:lstStyle/>
          <a:p>
            <a:r>
              <a:rPr lang="fr-FR" smtClean="0"/>
              <a:t>‹N°›</a:t>
            </a:r>
            <a:endParaRPr lang="fr-FR"/>
          </a:p>
        </p:txBody>
      </p:sp>
      <p:sp>
        <p:nvSpPr>
          <p:cNvPr id="6" name="Espace réservé du numéro de diapositive 5"/>
          <p:cNvSpPr>
            <a:spLocks noGrp="1"/>
          </p:cNvSpPr>
          <p:nvPr>
            <p:ph type="sldNum" sz="quarter" idx="12"/>
          </p:nvPr>
        </p:nvSpPr>
        <p:spPr/>
        <p:txBody>
          <a:bodyPr/>
          <a:lstStyle/>
          <a:p>
            <a:fld id="{7457A127-EF36-4C50-B7CA-AC149F6529B1}" type="slidenum">
              <a:rPr lang="fr-FR" smtClean="0"/>
              <a:t>‹N°›</a:t>
            </a:fld>
            <a:endParaRPr lang="fr-FR"/>
          </a:p>
        </p:txBody>
      </p:sp>
    </p:spTree>
    <p:extLst>
      <p:ext uri="{BB962C8B-B14F-4D97-AF65-F5344CB8AC3E}">
        <p14:creationId xmlns:p14="http://schemas.microsoft.com/office/powerpoint/2010/main" val="153980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r>
              <a:rPr lang="fr-FR" smtClean="0"/>
              <a:t>Comité de suivi inter-fonds 2007-2013 – Marseille 27 novembre 2008 </a:t>
            </a:r>
            <a:endParaRPr lang="fr-FR"/>
          </a:p>
        </p:txBody>
      </p:sp>
      <p:sp>
        <p:nvSpPr>
          <p:cNvPr id="5" name="Espace réservé du pied de page 4"/>
          <p:cNvSpPr>
            <a:spLocks noGrp="1"/>
          </p:cNvSpPr>
          <p:nvPr>
            <p:ph type="ftr" sz="quarter" idx="11"/>
          </p:nvPr>
        </p:nvSpPr>
        <p:spPr/>
        <p:txBody>
          <a:bodyPr/>
          <a:lstStyle/>
          <a:p>
            <a:r>
              <a:rPr lang="fr-FR" smtClean="0"/>
              <a:t>‹N°›</a:t>
            </a:r>
            <a:endParaRPr lang="fr-FR"/>
          </a:p>
        </p:txBody>
      </p:sp>
      <p:sp>
        <p:nvSpPr>
          <p:cNvPr id="6" name="Espace réservé du numéro de diapositive 5"/>
          <p:cNvSpPr>
            <a:spLocks noGrp="1"/>
          </p:cNvSpPr>
          <p:nvPr>
            <p:ph type="sldNum" sz="quarter" idx="12"/>
          </p:nvPr>
        </p:nvSpPr>
        <p:spPr/>
        <p:txBody>
          <a:bodyPr/>
          <a:lstStyle/>
          <a:p>
            <a:fld id="{7457A127-EF36-4C50-B7CA-AC149F6529B1}" type="slidenum">
              <a:rPr lang="fr-FR" smtClean="0"/>
              <a:t>‹N°›</a:t>
            </a:fld>
            <a:endParaRPr lang="fr-FR"/>
          </a:p>
        </p:txBody>
      </p:sp>
    </p:spTree>
    <p:extLst>
      <p:ext uri="{BB962C8B-B14F-4D97-AF65-F5344CB8AC3E}">
        <p14:creationId xmlns:p14="http://schemas.microsoft.com/office/powerpoint/2010/main" val="549763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r>
              <a:rPr lang="fr-FR" smtClean="0"/>
              <a:t>Comité de suivi inter-fonds 2007-2013 – Marseille 27 novembre 2008 </a:t>
            </a:r>
            <a:endParaRPr lang="fr-FR"/>
          </a:p>
        </p:txBody>
      </p:sp>
      <p:sp>
        <p:nvSpPr>
          <p:cNvPr id="5" name="Espace réservé du pied de page 4"/>
          <p:cNvSpPr>
            <a:spLocks noGrp="1"/>
          </p:cNvSpPr>
          <p:nvPr>
            <p:ph type="ftr" sz="quarter" idx="11"/>
          </p:nvPr>
        </p:nvSpPr>
        <p:spPr/>
        <p:txBody>
          <a:bodyPr/>
          <a:lstStyle/>
          <a:p>
            <a:r>
              <a:rPr lang="fr-FR" smtClean="0"/>
              <a:t>‹N°›</a:t>
            </a:r>
            <a:endParaRPr lang="fr-FR"/>
          </a:p>
        </p:txBody>
      </p:sp>
      <p:sp>
        <p:nvSpPr>
          <p:cNvPr id="6" name="Espace réservé du numéro de diapositive 5"/>
          <p:cNvSpPr>
            <a:spLocks noGrp="1"/>
          </p:cNvSpPr>
          <p:nvPr>
            <p:ph type="sldNum" sz="quarter" idx="12"/>
          </p:nvPr>
        </p:nvSpPr>
        <p:spPr/>
        <p:txBody>
          <a:bodyPr/>
          <a:lstStyle/>
          <a:p>
            <a:fld id="{7457A127-EF36-4C50-B7CA-AC149F6529B1}" type="slidenum">
              <a:rPr lang="fr-FR" smtClean="0"/>
              <a:t>‹N°›</a:t>
            </a:fld>
            <a:endParaRPr lang="fr-FR"/>
          </a:p>
        </p:txBody>
      </p:sp>
    </p:spTree>
    <p:extLst>
      <p:ext uri="{BB962C8B-B14F-4D97-AF65-F5344CB8AC3E}">
        <p14:creationId xmlns:p14="http://schemas.microsoft.com/office/powerpoint/2010/main" val="23605433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 name="Rectangle 16"/>
          <p:cNvSpPr>
            <a:spLocks noChangeArrowheads="1"/>
          </p:cNvSpPr>
          <p:nvPr userDrawn="1"/>
        </p:nvSpPr>
        <p:spPr bwMode="auto">
          <a:xfrm>
            <a:off x="342900" y="6448425"/>
            <a:ext cx="2200275" cy="409575"/>
          </a:xfrm>
          <a:prstGeom prst="rect">
            <a:avLst/>
          </a:prstGeom>
          <a:solidFill>
            <a:srgbClr val="01347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bg2"/>
                </a:solidFill>
                <a:latin typeface="Arial" charset="0"/>
                <a:ea typeface="Osaka" pitchFamily="1" charset="-128"/>
              </a:defRPr>
            </a:lvl1pPr>
            <a:lvl2pPr marL="742950" indent="-285750">
              <a:defRPr>
                <a:solidFill>
                  <a:schemeClr val="bg2"/>
                </a:solidFill>
                <a:latin typeface="Arial" charset="0"/>
                <a:ea typeface="Osaka" pitchFamily="1" charset="-128"/>
              </a:defRPr>
            </a:lvl2pPr>
            <a:lvl3pPr marL="1143000" indent="-228600">
              <a:defRPr>
                <a:solidFill>
                  <a:schemeClr val="bg2"/>
                </a:solidFill>
                <a:latin typeface="Arial" charset="0"/>
                <a:ea typeface="Osaka" pitchFamily="1" charset="-128"/>
              </a:defRPr>
            </a:lvl3pPr>
            <a:lvl4pPr marL="1600200" indent="-228600">
              <a:defRPr>
                <a:solidFill>
                  <a:schemeClr val="bg2"/>
                </a:solidFill>
                <a:latin typeface="Arial" charset="0"/>
                <a:ea typeface="Osaka" pitchFamily="1" charset="-128"/>
              </a:defRPr>
            </a:lvl4pPr>
            <a:lvl5pPr marL="2057400" indent="-228600">
              <a:defRPr>
                <a:solidFill>
                  <a:schemeClr val="bg2"/>
                </a:solidFill>
                <a:latin typeface="Arial" charset="0"/>
                <a:ea typeface="Osaka" pitchFamily="1" charset="-128"/>
              </a:defRPr>
            </a:lvl5pPr>
            <a:lvl6pPr marL="2514600" indent="-228600" eaLnBrk="0" fontAlgn="base" hangingPunct="0">
              <a:spcBef>
                <a:spcPct val="0"/>
              </a:spcBef>
              <a:spcAft>
                <a:spcPct val="0"/>
              </a:spcAft>
              <a:defRPr>
                <a:solidFill>
                  <a:schemeClr val="bg2"/>
                </a:solidFill>
                <a:latin typeface="Arial" charset="0"/>
                <a:ea typeface="Osaka" pitchFamily="1" charset="-128"/>
              </a:defRPr>
            </a:lvl6pPr>
            <a:lvl7pPr marL="2971800" indent="-228600" eaLnBrk="0" fontAlgn="base" hangingPunct="0">
              <a:spcBef>
                <a:spcPct val="0"/>
              </a:spcBef>
              <a:spcAft>
                <a:spcPct val="0"/>
              </a:spcAft>
              <a:defRPr>
                <a:solidFill>
                  <a:schemeClr val="bg2"/>
                </a:solidFill>
                <a:latin typeface="Arial" charset="0"/>
                <a:ea typeface="Osaka" pitchFamily="1" charset="-128"/>
              </a:defRPr>
            </a:lvl7pPr>
            <a:lvl8pPr marL="3429000" indent="-228600" eaLnBrk="0" fontAlgn="base" hangingPunct="0">
              <a:spcBef>
                <a:spcPct val="0"/>
              </a:spcBef>
              <a:spcAft>
                <a:spcPct val="0"/>
              </a:spcAft>
              <a:defRPr>
                <a:solidFill>
                  <a:schemeClr val="bg2"/>
                </a:solidFill>
                <a:latin typeface="Arial" charset="0"/>
                <a:ea typeface="Osaka" pitchFamily="1" charset="-128"/>
              </a:defRPr>
            </a:lvl8pPr>
            <a:lvl9pPr marL="3886200" indent="-228600" eaLnBrk="0" fontAlgn="base" hangingPunct="0">
              <a:spcBef>
                <a:spcPct val="0"/>
              </a:spcBef>
              <a:spcAft>
                <a:spcPct val="0"/>
              </a:spcAft>
              <a:defRPr>
                <a:solidFill>
                  <a:schemeClr val="bg2"/>
                </a:solidFill>
                <a:latin typeface="Arial" charset="0"/>
                <a:ea typeface="Osaka" pitchFamily="1" charset="-128"/>
              </a:defRPr>
            </a:lvl9pPr>
          </a:lstStyle>
          <a:p>
            <a:pPr algn="ctr" eaLnBrk="0" fontAlgn="base" hangingPunct="0">
              <a:spcBef>
                <a:spcPct val="0"/>
              </a:spcBef>
              <a:spcAft>
                <a:spcPct val="0"/>
              </a:spcAft>
              <a:defRPr/>
            </a:pPr>
            <a:r>
              <a:rPr lang="fr-FR" altLang="fr-FR" sz="1300" b="1" smtClean="0">
                <a:solidFill>
                  <a:srgbClr val="FFFFFF"/>
                </a:solidFill>
                <a:ea typeface="ＭＳ Ｐゴシック" pitchFamily="34" charset="-128"/>
              </a:rPr>
              <a:t>www.europe-en-paca.eu</a:t>
            </a:r>
            <a:endParaRPr lang="fr-FR" altLang="fr-FR" sz="1300" b="1" smtClean="0">
              <a:solidFill>
                <a:srgbClr val="C0C0C0"/>
              </a:solidFill>
            </a:endParaRPr>
          </a:p>
        </p:txBody>
      </p:sp>
      <p:sp>
        <p:nvSpPr>
          <p:cNvPr id="3" name="Rectangle 15"/>
          <p:cNvSpPr>
            <a:spLocks noGrp="1" noChangeArrowheads="1"/>
          </p:cNvSpPr>
          <p:nvPr>
            <p:ph type="ftr" sz="quarter" idx="10"/>
          </p:nvPr>
        </p:nvSpPr>
        <p:spPr>
          <a:xfrm>
            <a:off x="8704263" y="6529388"/>
            <a:ext cx="439737" cy="328612"/>
          </a:xfrm>
        </p:spPr>
        <p:txBody>
          <a:bodyPr/>
          <a:lstStyle>
            <a:lvl1pPr>
              <a:defRPr/>
            </a:lvl1pPr>
          </a:lstStyle>
          <a:p>
            <a:pPr>
              <a:defRPr/>
            </a:pPr>
            <a:fld id="{F61F6E28-954B-48C3-9851-C2E6D2569AEE}" type="slidenum">
              <a:rPr lang="fr-FR" altLang="fr-FR">
                <a:solidFill>
                  <a:srgbClr val="FFFFFF"/>
                </a:solidFill>
              </a:rPr>
              <a:pPr>
                <a:defRPr/>
              </a:pPr>
              <a:t>‹N°›</a:t>
            </a:fld>
            <a:endParaRPr lang="fr-FR" altLang="fr-FR" b="0">
              <a:solidFill>
                <a:srgbClr val="FFFFFF"/>
              </a:solidFill>
              <a:latin typeface="Helvetica" pitchFamily="1" charset="0"/>
            </a:endParaRPr>
          </a:p>
        </p:txBody>
      </p:sp>
    </p:spTree>
    <p:extLst>
      <p:ext uri="{BB962C8B-B14F-4D97-AF65-F5344CB8AC3E}">
        <p14:creationId xmlns:p14="http://schemas.microsoft.com/office/powerpoint/2010/main" val="35348220"/>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r>
              <a:rPr lang="fr-FR" altLang="fr-FR" smtClean="0"/>
              <a:t>Comité de suivi inter-fonds 2007-2013 – Marseille 27 novembre 2008 </a:t>
            </a:r>
            <a:endParaRPr lang="fr-FR" altLang="fr-FR"/>
          </a:p>
        </p:txBody>
      </p:sp>
      <p:sp>
        <p:nvSpPr>
          <p:cNvPr id="5" name="Rectangle 5"/>
          <p:cNvSpPr>
            <a:spLocks noGrp="1" noChangeArrowheads="1"/>
          </p:cNvSpPr>
          <p:nvPr>
            <p:ph type="ftr" sz="quarter" idx="11"/>
          </p:nvPr>
        </p:nvSpPr>
        <p:spPr>
          <a:ln/>
        </p:spPr>
        <p:txBody>
          <a:bodyPr/>
          <a:lstStyle>
            <a:lvl1pPr>
              <a:defRPr/>
            </a:lvl1pPr>
          </a:lstStyle>
          <a:p>
            <a:pPr>
              <a:defRPr/>
            </a:pPr>
            <a:fld id="{0DD73796-2432-4FDF-99E8-242A404DC41B}" type="slidenum">
              <a:rPr lang="fr-FR" altLang="fr-FR">
                <a:solidFill>
                  <a:srgbClr val="FFFFFF"/>
                </a:solidFill>
              </a:rPr>
              <a:pPr>
                <a:defRPr/>
              </a:pPr>
              <a:t>‹N°›</a:t>
            </a:fld>
            <a:endParaRPr lang="fr-FR" altLang="fr-FR" b="0">
              <a:solidFill>
                <a:srgbClr val="FFFFFF"/>
              </a:solidFill>
              <a:latin typeface="Helvetica" pitchFamily="1" charset="0"/>
            </a:endParaRPr>
          </a:p>
        </p:txBody>
      </p:sp>
    </p:spTree>
    <p:extLst>
      <p:ext uri="{BB962C8B-B14F-4D97-AF65-F5344CB8AC3E}">
        <p14:creationId xmlns:p14="http://schemas.microsoft.com/office/powerpoint/2010/main" val="4036993838"/>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r>
              <a:rPr lang="fr-FR" altLang="fr-FR" smtClean="0"/>
              <a:t>Comité de suivi inter-fonds 2007-2013 – Marseille 27 novembre 2008 </a:t>
            </a:r>
            <a:endParaRPr lang="fr-FR" altLang="fr-FR"/>
          </a:p>
        </p:txBody>
      </p:sp>
      <p:sp>
        <p:nvSpPr>
          <p:cNvPr id="5" name="Rectangle 5"/>
          <p:cNvSpPr>
            <a:spLocks noGrp="1" noChangeArrowheads="1"/>
          </p:cNvSpPr>
          <p:nvPr>
            <p:ph type="ftr" sz="quarter" idx="11"/>
          </p:nvPr>
        </p:nvSpPr>
        <p:spPr>
          <a:ln/>
        </p:spPr>
        <p:txBody>
          <a:bodyPr/>
          <a:lstStyle>
            <a:lvl1pPr>
              <a:defRPr/>
            </a:lvl1pPr>
          </a:lstStyle>
          <a:p>
            <a:pPr>
              <a:defRPr/>
            </a:pPr>
            <a:fld id="{95EE3BFA-6EA1-4DA5-A13E-7C6B1D656C95}" type="slidenum">
              <a:rPr lang="fr-FR" altLang="fr-FR">
                <a:solidFill>
                  <a:srgbClr val="FFFFFF"/>
                </a:solidFill>
              </a:rPr>
              <a:pPr>
                <a:defRPr/>
              </a:pPr>
              <a:t>‹N°›</a:t>
            </a:fld>
            <a:endParaRPr lang="fr-FR" altLang="fr-FR" b="0">
              <a:solidFill>
                <a:srgbClr val="FFFFFF"/>
              </a:solidFill>
              <a:latin typeface="Helvetica" pitchFamily="1" charset="0"/>
            </a:endParaRPr>
          </a:p>
        </p:txBody>
      </p:sp>
    </p:spTree>
    <p:extLst>
      <p:ext uri="{BB962C8B-B14F-4D97-AF65-F5344CB8AC3E}">
        <p14:creationId xmlns:p14="http://schemas.microsoft.com/office/powerpoint/2010/main" val="2810676481"/>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2819400" y="1981200"/>
            <a:ext cx="283686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808663" y="1981200"/>
            <a:ext cx="283686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r>
              <a:rPr lang="fr-FR" altLang="fr-FR" smtClean="0"/>
              <a:t>Comité de suivi inter-fonds 2007-2013 – Marseille 27 novembre 2008 </a:t>
            </a:r>
            <a:endParaRPr lang="fr-FR" altLang="fr-FR"/>
          </a:p>
        </p:txBody>
      </p:sp>
      <p:sp>
        <p:nvSpPr>
          <p:cNvPr id="6" name="Rectangle 5"/>
          <p:cNvSpPr>
            <a:spLocks noGrp="1" noChangeArrowheads="1"/>
          </p:cNvSpPr>
          <p:nvPr>
            <p:ph type="ftr" sz="quarter" idx="11"/>
          </p:nvPr>
        </p:nvSpPr>
        <p:spPr>
          <a:ln/>
        </p:spPr>
        <p:txBody>
          <a:bodyPr/>
          <a:lstStyle>
            <a:lvl1pPr>
              <a:defRPr/>
            </a:lvl1pPr>
          </a:lstStyle>
          <a:p>
            <a:pPr>
              <a:defRPr/>
            </a:pPr>
            <a:fld id="{862C4E19-41E4-4257-BF1B-79DB6AEDE4A4}" type="slidenum">
              <a:rPr lang="fr-FR" altLang="fr-FR">
                <a:solidFill>
                  <a:srgbClr val="FFFFFF"/>
                </a:solidFill>
              </a:rPr>
              <a:pPr>
                <a:defRPr/>
              </a:pPr>
              <a:t>‹N°›</a:t>
            </a:fld>
            <a:endParaRPr lang="fr-FR" altLang="fr-FR" b="0">
              <a:solidFill>
                <a:srgbClr val="FFFFFF"/>
              </a:solidFill>
              <a:latin typeface="Helvetica" pitchFamily="1" charset="0"/>
            </a:endParaRPr>
          </a:p>
        </p:txBody>
      </p:sp>
    </p:spTree>
    <p:extLst>
      <p:ext uri="{BB962C8B-B14F-4D97-AF65-F5344CB8AC3E}">
        <p14:creationId xmlns:p14="http://schemas.microsoft.com/office/powerpoint/2010/main" val="2757778593"/>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r>
              <a:rPr lang="fr-FR" altLang="fr-FR" smtClean="0"/>
              <a:t>Comité de suivi inter-fonds 2007-2013 – Marseille 27 novembre 2008 </a:t>
            </a:r>
            <a:endParaRPr lang="fr-FR" altLang="fr-FR"/>
          </a:p>
        </p:txBody>
      </p:sp>
      <p:sp>
        <p:nvSpPr>
          <p:cNvPr id="8" name="Rectangle 5"/>
          <p:cNvSpPr>
            <a:spLocks noGrp="1" noChangeArrowheads="1"/>
          </p:cNvSpPr>
          <p:nvPr>
            <p:ph type="ftr" sz="quarter" idx="11"/>
          </p:nvPr>
        </p:nvSpPr>
        <p:spPr>
          <a:ln/>
        </p:spPr>
        <p:txBody>
          <a:bodyPr/>
          <a:lstStyle>
            <a:lvl1pPr>
              <a:defRPr/>
            </a:lvl1pPr>
          </a:lstStyle>
          <a:p>
            <a:pPr>
              <a:defRPr/>
            </a:pPr>
            <a:fld id="{EBA019FB-7762-48F5-BFCD-4C1373756D94}" type="slidenum">
              <a:rPr lang="fr-FR" altLang="fr-FR">
                <a:solidFill>
                  <a:srgbClr val="FFFFFF"/>
                </a:solidFill>
              </a:rPr>
              <a:pPr>
                <a:defRPr/>
              </a:pPr>
              <a:t>‹N°›</a:t>
            </a:fld>
            <a:endParaRPr lang="fr-FR" altLang="fr-FR" b="0">
              <a:solidFill>
                <a:srgbClr val="FFFFFF"/>
              </a:solidFill>
              <a:latin typeface="Helvetica" pitchFamily="1" charset="0"/>
            </a:endParaRPr>
          </a:p>
        </p:txBody>
      </p:sp>
    </p:spTree>
    <p:extLst>
      <p:ext uri="{BB962C8B-B14F-4D97-AF65-F5344CB8AC3E}">
        <p14:creationId xmlns:p14="http://schemas.microsoft.com/office/powerpoint/2010/main" val="3195937661"/>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r>
              <a:rPr lang="fr-FR" altLang="fr-FR" smtClean="0"/>
              <a:t>Comité de suivi inter-fonds 2007-2013 – Marseille 27 novembre 2008 </a:t>
            </a:r>
            <a:endParaRPr lang="fr-FR" altLang="fr-FR"/>
          </a:p>
        </p:txBody>
      </p:sp>
      <p:sp>
        <p:nvSpPr>
          <p:cNvPr id="4" name="Rectangle 5"/>
          <p:cNvSpPr>
            <a:spLocks noGrp="1" noChangeArrowheads="1"/>
          </p:cNvSpPr>
          <p:nvPr>
            <p:ph type="ftr" sz="quarter" idx="11"/>
          </p:nvPr>
        </p:nvSpPr>
        <p:spPr>
          <a:ln/>
        </p:spPr>
        <p:txBody>
          <a:bodyPr/>
          <a:lstStyle>
            <a:lvl1pPr>
              <a:defRPr/>
            </a:lvl1pPr>
          </a:lstStyle>
          <a:p>
            <a:pPr>
              <a:defRPr/>
            </a:pPr>
            <a:fld id="{0908074E-DFD2-4E05-B51D-4A9DDD9D1F8E}" type="slidenum">
              <a:rPr lang="fr-FR" altLang="fr-FR">
                <a:solidFill>
                  <a:srgbClr val="FFFFFF"/>
                </a:solidFill>
              </a:rPr>
              <a:pPr>
                <a:defRPr/>
              </a:pPr>
              <a:t>‹N°›</a:t>
            </a:fld>
            <a:endParaRPr lang="fr-FR" altLang="fr-FR" b="0">
              <a:solidFill>
                <a:srgbClr val="FFFFFF"/>
              </a:solidFill>
              <a:latin typeface="Helvetica" pitchFamily="1" charset="0"/>
            </a:endParaRPr>
          </a:p>
        </p:txBody>
      </p:sp>
    </p:spTree>
    <p:extLst>
      <p:ext uri="{BB962C8B-B14F-4D97-AF65-F5344CB8AC3E}">
        <p14:creationId xmlns:p14="http://schemas.microsoft.com/office/powerpoint/2010/main" val="2158242134"/>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fr-FR" altLang="fr-FR" smtClean="0"/>
              <a:t>Comité de suivi inter-fonds 2007-2013 – Marseille 27 novembre 2008 </a:t>
            </a:r>
            <a:endParaRPr lang="fr-FR" altLang="fr-FR"/>
          </a:p>
        </p:txBody>
      </p:sp>
      <p:sp>
        <p:nvSpPr>
          <p:cNvPr id="3" name="Rectangle 5"/>
          <p:cNvSpPr>
            <a:spLocks noGrp="1" noChangeArrowheads="1"/>
          </p:cNvSpPr>
          <p:nvPr>
            <p:ph type="ftr" sz="quarter" idx="11"/>
          </p:nvPr>
        </p:nvSpPr>
        <p:spPr>
          <a:ln/>
        </p:spPr>
        <p:txBody>
          <a:bodyPr/>
          <a:lstStyle>
            <a:lvl1pPr>
              <a:defRPr/>
            </a:lvl1pPr>
          </a:lstStyle>
          <a:p>
            <a:pPr>
              <a:defRPr/>
            </a:pPr>
            <a:fld id="{A5D8D53E-E31A-44BC-9541-97C3A2FEE0FF}" type="slidenum">
              <a:rPr lang="fr-FR" altLang="fr-FR">
                <a:solidFill>
                  <a:srgbClr val="FFFFFF"/>
                </a:solidFill>
              </a:rPr>
              <a:pPr>
                <a:defRPr/>
              </a:pPr>
              <a:t>‹N°›</a:t>
            </a:fld>
            <a:endParaRPr lang="fr-FR" altLang="fr-FR" b="0">
              <a:solidFill>
                <a:srgbClr val="FFFFFF"/>
              </a:solidFill>
              <a:latin typeface="Helvetica" pitchFamily="1" charset="0"/>
            </a:endParaRPr>
          </a:p>
        </p:txBody>
      </p:sp>
    </p:spTree>
    <p:extLst>
      <p:ext uri="{BB962C8B-B14F-4D97-AF65-F5344CB8AC3E}">
        <p14:creationId xmlns:p14="http://schemas.microsoft.com/office/powerpoint/2010/main" val="3432475963"/>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r>
              <a:rPr lang="fr-FR" altLang="fr-FR" smtClean="0"/>
              <a:t>Comité de suivi inter-fonds 2007-2013 – Marseille 27 novembre 2008 </a:t>
            </a:r>
            <a:endParaRPr lang="fr-FR" altLang="fr-FR"/>
          </a:p>
        </p:txBody>
      </p:sp>
      <p:sp>
        <p:nvSpPr>
          <p:cNvPr id="6" name="Rectangle 5"/>
          <p:cNvSpPr>
            <a:spLocks noGrp="1" noChangeArrowheads="1"/>
          </p:cNvSpPr>
          <p:nvPr>
            <p:ph type="ftr" sz="quarter" idx="11"/>
          </p:nvPr>
        </p:nvSpPr>
        <p:spPr>
          <a:ln/>
        </p:spPr>
        <p:txBody>
          <a:bodyPr/>
          <a:lstStyle>
            <a:lvl1pPr>
              <a:defRPr/>
            </a:lvl1pPr>
          </a:lstStyle>
          <a:p>
            <a:pPr>
              <a:defRPr/>
            </a:pPr>
            <a:fld id="{B7F32410-3575-4080-B228-B70842FEEE55}" type="slidenum">
              <a:rPr lang="fr-FR" altLang="fr-FR">
                <a:solidFill>
                  <a:srgbClr val="FFFFFF"/>
                </a:solidFill>
              </a:rPr>
              <a:pPr>
                <a:defRPr/>
              </a:pPr>
              <a:t>‹N°›</a:t>
            </a:fld>
            <a:endParaRPr lang="fr-FR" altLang="fr-FR" b="0">
              <a:solidFill>
                <a:srgbClr val="FFFFFF"/>
              </a:solidFill>
              <a:latin typeface="Helvetica" pitchFamily="1" charset="0"/>
            </a:endParaRPr>
          </a:p>
        </p:txBody>
      </p:sp>
    </p:spTree>
    <p:extLst>
      <p:ext uri="{BB962C8B-B14F-4D97-AF65-F5344CB8AC3E}">
        <p14:creationId xmlns:p14="http://schemas.microsoft.com/office/powerpoint/2010/main" val="3452358644"/>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r>
              <a:rPr lang="fr-FR" smtClean="0"/>
              <a:t>Comité de suivi inter-fonds 2007-2013 – Marseille 27 novembre 2008 </a:t>
            </a:r>
            <a:endParaRPr lang="fr-FR"/>
          </a:p>
        </p:txBody>
      </p:sp>
      <p:sp>
        <p:nvSpPr>
          <p:cNvPr id="5" name="Espace réservé du pied de page 4"/>
          <p:cNvSpPr>
            <a:spLocks noGrp="1"/>
          </p:cNvSpPr>
          <p:nvPr>
            <p:ph type="ftr" sz="quarter" idx="11"/>
          </p:nvPr>
        </p:nvSpPr>
        <p:spPr/>
        <p:txBody>
          <a:bodyPr/>
          <a:lstStyle/>
          <a:p>
            <a:r>
              <a:rPr lang="fr-FR" smtClean="0"/>
              <a:t>‹N°›</a:t>
            </a:r>
            <a:endParaRPr lang="fr-FR"/>
          </a:p>
        </p:txBody>
      </p:sp>
      <p:sp>
        <p:nvSpPr>
          <p:cNvPr id="6" name="Espace réservé du numéro de diapositive 5"/>
          <p:cNvSpPr>
            <a:spLocks noGrp="1"/>
          </p:cNvSpPr>
          <p:nvPr>
            <p:ph type="sldNum" sz="quarter" idx="12"/>
          </p:nvPr>
        </p:nvSpPr>
        <p:spPr/>
        <p:txBody>
          <a:bodyPr/>
          <a:lstStyle/>
          <a:p>
            <a:fld id="{7457A127-EF36-4C50-B7CA-AC149F6529B1}" type="slidenum">
              <a:rPr lang="fr-FR" smtClean="0"/>
              <a:t>‹N°›</a:t>
            </a:fld>
            <a:endParaRPr lang="fr-FR"/>
          </a:p>
        </p:txBody>
      </p:sp>
    </p:spTree>
    <p:extLst>
      <p:ext uri="{BB962C8B-B14F-4D97-AF65-F5344CB8AC3E}">
        <p14:creationId xmlns:p14="http://schemas.microsoft.com/office/powerpoint/2010/main" val="25806479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r>
              <a:rPr lang="fr-FR" altLang="fr-FR" smtClean="0"/>
              <a:t>Comité de suivi inter-fonds 2007-2013 – Marseille 27 novembre 2008 </a:t>
            </a:r>
            <a:endParaRPr lang="fr-FR" altLang="fr-FR"/>
          </a:p>
        </p:txBody>
      </p:sp>
      <p:sp>
        <p:nvSpPr>
          <p:cNvPr id="6" name="Rectangle 5"/>
          <p:cNvSpPr>
            <a:spLocks noGrp="1" noChangeArrowheads="1"/>
          </p:cNvSpPr>
          <p:nvPr>
            <p:ph type="ftr" sz="quarter" idx="11"/>
          </p:nvPr>
        </p:nvSpPr>
        <p:spPr>
          <a:ln/>
        </p:spPr>
        <p:txBody>
          <a:bodyPr/>
          <a:lstStyle>
            <a:lvl1pPr>
              <a:defRPr/>
            </a:lvl1pPr>
          </a:lstStyle>
          <a:p>
            <a:pPr>
              <a:defRPr/>
            </a:pPr>
            <a:fld id="{FB618A44-2893-48D2-9BD6-D1AE242CE977}" type="slidenum">
              <a:rPr lang="fr-FR" altLang="fr-FR">
                <a:solidFill>
                  <a:srgbClr val="FFFFFF"/>
                </a:solidFill>
              </a:rPr>
              <a:pPr>
                <a:defRPr/>
              </a:pPr>
              <a:t>‹N°›</a:t>
            </a:fld>
            <a:endParaRPr lang="fr-FR" altLang="fr-FR" b="0">
              <a:solidFill>
                <a:srgbClr val="FFFFFF"/>
              </a:solidFill>
              <a:latin typeface="Helvetica" pitchFamily="1" charset="0"/>
            </a:endParaRPr>
          </a:p>
        </p:txBody>
      </p:sp>
    </p:spTree>
    <p:extLst>
      <p:ext uri="{BB962C8B-B14F-4D97-AF65-F5344CB8AC3E}">
        <p14:creationId xmlns:p14="http://schemas.microsoft.com/office/powerpoint/2010/main" val="1205195520"/>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r>
              <a:rPr lang="fr-FR" altLang="fr-FR" smtClean="0"/>
              <a:t>Comité de suivi inter-fonds 2007-2013 – Marseille 27 novembre 2008 </a:t>
            </a:r>
            <a:endParaRPr lang="fr-FR" altLang="fr-FR"/>
          </a:p>
        </p:txBody>
      </p:sp>
      <p:sp>
        <p:nvSpPr>
          <p:cNvPr id="5" name="Rectangle 5"/>
          <p:cNvSpPr>
            <a:spLocks noGrp="1" noChangeArrowheads="1"/>
          </p:cNvSpPr>
          <p:nvPr>
            <p:ph type="ftr" sz="quarter" idx="11"/>
          </p:nvPr>
        </p:nvSpPr>
        <p:spPr>
          <a:ln/>
        </p:spPr>
        <p:txBody>
          <a:bodyPr/>
          <a:lstStyle>
            <a:lvl1pPr>
              <a:defRPr/>
            </a:lvl1pPr>
          </a:lstStyle>
          <a:p>
            <a:pPr>
              <a:defRPr/>
            </a:pPr>
            <a:fld id="{2EDFF744-89C9-43E1-949E-412E4A5F27C9}" type="slidenum">
              <a:rPr lang="fr-FR" altLang="fr-FR">
                <a:solidFill>
                  <a:srgbClr val="FFFFFF"/>
                </a:solidFill>
              </a:rPr>
              <a:pPr>
                <a:defRPr/>
              </a:pPr>
              <a:t>‹N°›</a:t>
            </a:fld>
            <a:endParaRPr lang="fr-FR" altLang="fr-FR" b="0">
              <a:solidFill>
                <a:srgbClr val="FFFFFF"/>
              </a:solidFill>
              <a:latin typeface="Helvetica" pitchFamily="1" charset="0"/>
            </a:endParaRPr>
          </a:p>
        </p:txBody>
      </p:sp>
    </p:spTree>
    <p:extLst>
      <p:ext uri="{BB962C8B-B14F-4D97-AF65-F5344CB8AC3E}">
        <p14:creationId xmlns:p14="http://schemas.microsoft.com/office/powerpoint/2010/main" val="3961833855"/>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200900" y="609600"/>
            <a:ext cx="1474788" cy="5486400"/>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2771775" y="609600"/>
            <a:ext cx="4276725" cy="54864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r>
              <a:rPr lang="fr-FR" altLang="fr-FR" smtClean="0"/>
              <a:t>Comité de suivi inter-fonds 2007-2013 – Marseille 27 novembre 2008 </a:t>
            </a:r>
            <a:endParaRPr lang="fr-FR" altLang="fr-FR"/>
          </a:p>
        </p:txBody>
      </p:sp>
      <p:sp>
        <p:nvSpPr>
          <p:cNvPr id="5" name="Rectangle 5"/>
          <p:cNvSpPr>
            <a:spLocks noGrp="1" noChangeArrowheads="1"/>
          </p:cNvSpPr>
          <p:nvPr>
            <p:ph type="ftr" sz="quarter" idx="11"/>
          </p:nvPr>
        </p:nvSpPr>
        <p:spPr>
          <a:ln/>
        </p:spPr>
        <p:txBody>
          <a:bodyPr/>
          <a:lstStyle>
            <a:lvl1pPr>
              <a:defRPr/>
            </a:lvl1pPr>
          </a:lstStyle>
          <a:p>
            <a:pPr>
              <a:defRPr/>
            </a:pPr>
            <a:fld id="{7A2438FB-1932-4C76-834E-AC0A41E2B33D}" type="slidenum">
              <a:rPr lang="fr-FR" altLang="fr-FR">
                <a:solidFill>
                  <a:srgbClr val="FFFFFF"/>
                </a:solidFill>
              </a:rPr>
              <a:pPr>
                <a:defRPr/>
              </a:pPr>
              <a:t>‹N°›</a:t>
            </a:fld>
            <a:endParaRPr lang="fr-FR" altLang="fr-FR" b="0">
              <a:solidFill>
                <a:srgbClr val="FFFFFF"/>
              </a:solidFill>
              <a:latin typeface="Helvetica" pitchFamily="1" charset="0"/>
            </a:endParaRPr>
          </a:p>
        </p:txBody>
      </p:sp>
    </p:spTree>
    <p:extLst>
      <p:ext uri="{BB962C8B-B14F-4D97-AF65-F5344CB8AC3E}">
        <p14:creationId xmlns:p14="http://schemas.microsoft.com/office/powerpoint/2010/main" val="2225732394"/>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r>
              <a:rPr lang="fr-FR" smtClean="0"/>
              <a:t>Comité de suivi inter-fonds 2007-2013 – Marseille 27 novembre 2008 </a:t>
            </a:r>
            <a:endParaRPr lang="fr-FR"/>
          </a:p>
        </p:txBody>
      </p:sp>
      <p:sp>
        <p:nvSpPr>
          <p:cNvPr id="5" name="Espace réservé du pied de page 4"/>
          <p:cNvSpPr>
            <a:spLocks noGrp="1"/>
          </p:cNvSpPr>
          <p:nvPr>
            <p:ph type="ftr" sz="quarter" idx="11"/>
          </p:nvPr>
        </p:nvSpPr>
        <p:spPr/>
        <p:txBody>
          <a:bodyPr/>
          <a:lstStyle/>
          <a:p>
            <a:r>
              <a:rPr lang="fr-FR" smtClean="0"/>
              <a:t>‹N°›</a:t>
            </a:r>
            <a:endParaRPr lang="fr-FR"/>
          </a:p>
        </p:txBody>
      </p:sp>
      <p:sp>
        <p:nvSpPr>
          <p:cNvPr id="6" name="Espace réservé du numéro de diapositive 5"/>
          <p:cNvSpPr>
            <a:spLocks noGrp="1"/>
          </p:cNvSpPr>
          <p:nvPr>
            <p:ph type="sldNum" sz="quarter" idx="12"/>
          </p:nvPr>
        </p:nvSpPr>
        <p:spPr/>
        <p:txBody>
          <a:bodyPr/>
          <a:lstStyle/>
          <a:p>
            <a:fld id="{7457A127-EF36-4C50-B7CA-AC149F6529B1}" type="slidenum">
              <a:rPr lang="fr-FR" smtClean="0"/>
              <a:t>‹N°›</a:t>
            </a:fld>
            <a:endParaRPr lang="fr-FR"/>
          </a:p>
        </p:txBody>
      </p:sp>
    </p:spTree>
    <p:extLst>
      <p:ext uri="{BB962C8B-B14F-4D97-AF65-F5344CB8AC3E}">
        <p14:creationId xmlns:p14="http://schemas.microsoft.com/office/powerpoint/2010/main" val="7868828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r>
              <a:rPr lang="fr-FR" smtClean="0"/>
              <a:t>Comité de suivi inter-fonds 2007-2013 – Marseille 27 novembre 2008 </a:t>
            </a:r>
            <a:endParaRPr lang="fr-FR"/>
          </a:p>
        </p:txBody>
      </p:sp>
      <p:sp>
        <p:nvSpPr>
          <p:cNvPr id="6" name="Espace réservé du pied de page 5"/>
          <p:cNvSpPr>
            <a:spLocks noGrp="1"/>
          </p:cNvSpPr>
          <p:nvPr>
            <p:ph type="ftr" sz="quarter" idx="11"/>
          </p:nvPr>
        </p:nvSpPr>
        <p:spPr/>
        <p:txBody>
          <a:bodyPr/>
          <a:lstStyle/>
          <a:p>
            <a:r>
              <a:rPr lang="fr-FR" smtClean="0"/>
              <a:t>‹N°›</a:t>
            </a:r>
            <a:endParaRPr lang="fr-FR"/>
          </a:p>
        </p:txBody>
      </p:sp>
      <p:sp>
        <p:nvSpPr>
          <p:cNvPr id="7" name="Espace réservé du numéro de diapositive 6"/>
          <p:cNvSpPr>
            <a:spLocks noGrp="1"/>
          </p:cNvSpPr>
          <p:nvPr>
            <p:ph type="sldNum" sz="quarter" idx="12"/>
          </p:nvPr>
        </p:nvSpPr>
        <p:spPr/>
        <p:txBody>
          <a:bodyPr/>
          <a:lstStyle/>
          <a:p>
            <a:fld id="{7457A127-EF36-4C50-B7CA-AC149F6529B1}" type="slidenum">
              <a:rPr lang="fr-FR" smtClean="0"/>
              <a:t>‹N°›</a:t>
            </a:fld>
            <a:endParaRPr lang="fr-FR"/>
          </a:p>
        </p:txBody>
      </p:sp>
    </p:spTree>
    <p:extLst>
      <p:ext uri="{BB962C8B-B14F-4D97-AF65-F5344CB8AC3E}">
        <p14:creationId xmlns:p14="http://schemas.microsoft.com/office/powerpoint/2010/main" val="1218911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r>
              <a:rPr lang="fr-FR" smtClean="0"/>
              <a:t>Comité de suivi inter-fonds 2007-2013 – Marseille 27 novembre 2008 </a:t>
            </a:r>
            <a:endParaRPr lang="fr-FR"/>
          </a:p>
        </p:txBody>
      </p:sp>
      <p:sp>
        <p:nvSpPr>
          <p:cNvPr id="8" name="Espace réservé du pied de page 7"/>
          <p:cNvSpPr>
            <a:spLocks noGrp="1"/>
          </p:cNvSpPr>
          <p:nvPr>
            <p:ph type="ftr" sz="quarter" idx="11"/>
          </p:nvPr>
        </p:nvSpPr>
        <p:spPr/>
        <p:txBody>
          <a:bodyPr/>
          <a:lstStyle/>
          <a:p>
            <a:r>
              <a:rPr lang="fr-FR" smtClean="0"/>
              <a:t>‹N°›</a:t>
            </a:r>
            <a:endParaRPr lang="fr-FR"/>
          </a:p>
        </p:txBody>
      </p:sp>
      <p:sp>
        <p:nvSpPr>
          <p:cNvPr id="9" name="Espace réservé du numéro de diapositive 8"/>
          <p:cNvSpPr>
            <a:spLocks noGrp="1"/>
          </p:cNvSpPr>
          <p:nvPr>
            <p:ph type="sldNum" sz="quarter" idx="12"/>
          </p:nvPr>
        </p:nvSpPr>
        <p:spPr/>
        <p:txBody>
          <a:bodyPr/>
          <a:lstStyle/>
          <a:p>
            <a:fld id="{7457A127-EF36-4C50-B7CA-AC149F6529B1}" type="slidenum">
              <a:rPr lang="fr-FR" smtClean="0"/>
              <a:t>‹N°›</a:t>
            </a:fld>
            <a:endParaRPr lang="fr-FR"/>
          </a:p>
        </p:txBody>
      </p:sp>
    </p:spTree>
    <p:extLst>
      <p:ext uri="{BB962C8B-B14F-4D97-AF65-F5344CB8AC3E}">
        <p14:creationId xmlns:p14="http://schemas.microsoft.com/office/powerpoint/2010/main" val="2380525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r>
              <a:rPr lang="fr-FR" smtClean="0"/>
              <a:t>Comité de suivi inter-fonds 2007-2013 – Marseille 27 novembre 2008 </a:t>
            </a:r>
            <a:endParaRPr lang="fr-FR"/>
          </a:p>
        </p:txBody>
      </p:sp>
      <p:sp>
        <p:nvSpPr>
          <p:cNvPr id="4" name="Espace réservé du pied de page 3"/>
          <p:cNvSpPr>
            <a:spLocks noGrp="1"/>
          </p:cNvSpPr>
          <p:nvPr>
            <p:ph type="ftr" sz="quarter" idx="11"/>
          </p:nvPr>
        </p:nvSpPr>
        <p:spPr/>
        <p:txBody>
          <a:bodyPr/>
          <a:lstStyle/>
          <a:p>
            <a:r>
              <a:rPr lang="fr-FR" smtClean="0"/>
              <a:t>‹N°›</a:t>
            </a:r>
            <a:endParaRPr lang="fr-FR"/>
          </a:p>
        </p:txBody>
      </p:sp>
      <p:sp>
        <p:nvSpPr>
          <p:cNvPr id="5" name="Espace réservé du numéro de diapositive 4"/>
          <p:cNvSpPr>
            <a:spLocks noGrp="1"/>
          </p:cNvSpPr>
          <p:nvPr>
            <p:ph type="sldNum" sz="quarter" idx="12"/>
          </p:nvPr>
        </p:nvSpPr>
        <p:spPr/>
        <p:txBody>
          <a:bodyPr/>
          <a:lstStyle/>
          <a:p>
            <a:fld id="{7457A127-EF36-4C50-B7CA-AC149F6529B1}" type="slidenum">
              <a:rPr lang="fr-FR" smtClean="0"/>
              <a:t>‹N°›</a:t>
            </a:fld>
            <a:endParaRPr lang="fr-FR"/>
          </a:p>
        </p:txBody>
      </p:sp>
    </p:spTree>
    <p:extLst>
      <p:ext uri="{BB962C8B-B14F-4D97-AF65-F5344CB8AC3E}">
        <p14:creationId xmlns:p14="http://schemas.microsoft.com/office/powerpoint/2010/main" val="1117553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smtClean="0"/>
              <a:t>Comité de suivi inter-fonds 2007-2013 – Marseille 27 novembre 2008 </a:t>
            </a:r>
            <a:endParaRPr lang="fr-FR"/>
          </a:p>
        </p:txBody>
      </p:sp>
      <p:sp>
        <p:nvSpPr>
          <p:cNvPr id="3" name="Espace réservé du pied de page 2"/>
          <p:cNvSpPr>
            <a:spLocks noGrp="1"/>
          </p:cNvSpPr>
          <p:nvPr>
            <p:ph type="ftr" sz="quarter" idx="11"/>
          </p:nvPr>
        </p:nvSpPr>
        <p:spPr/>
        <p:txBody>
          <a:bodyPr/>
          <a:lstStyle/>
          <a:p>
            <a:r>
              <a:rPr lang="fr-FR" smtClean="0"/>
              <a:t>‹N°›</a:t>
            </a:r>
            <a:endParaRPr lang="fr-FR"/>
          </a:p>
        </p:txBody>
      </p:sp>
      <p:sp>
        <p:nvSpPr>
          <p:cNvPr id="4" name="Espace réservé du numéro de diapositive 3"/>
          <p:cNvSpPr>
            <a:spLocks noGrp="1"/>
          </p:cNvSpPr>
          <p:nvPr>
            <p:ph type="sldNum" sz="quarter" idx="12"/>
          </p:nvPr>
        </p:nvSpPr>
        <p:spPr/>
        <p:txBody>
          <a:bodyPr/>
          <a:lstStyle/>
          <a:p>
            <a:fld id="{7457A127-EF36-4C50-B7CA-AC149F6529B1}" type="slidenum">
              <a:rPr lang="fr-FR" smtClean="0"/>
              <a:t>‹N°›</a:t>
            </a:fld>
            <a:endParaRPr lang="fr-FR"/>
          </a:p>
        </p:txBody>
      </p:sp>
    </p:spTree>
    <p:extLst>
      <p:ext uri="{BB962C8B-B14F-4D97-AF65-F5344CB8AC3E}">
        <p14:creationId xmlns:p14="http://schemas.microsoft.com/office/powerpoint/2010/main" val="3812843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r>
              <a:rPr lang="fr-FR" smtClean="0"/>
              <a:t>Comité de suivi inter-fonds 2007-2013 – Marseille 27 novembre 2008 </a:t>
            </a:r>
            <a:endParaRPr lang="fr-FR"/>
          </a:p>
        </p:txBody>
      </p:sp>
      <p:sp>
        <p:nvSpPr>
          <p:cNvPr id="6" name="Espace réservé du pied de page 5"/>
          <p:cNvSpPr>
            <a:spLocks noGrp="1"/>
          </p:cNvSpPr>
          <p:nvPr>
            <p:ph type="ftr" sz="quarter" idx="11"/>
          </p:nvPr>
        </p:nvSpPr>
        <p:spPr/>
        <p:txBody>
          <a:bodyPr/>
          <a:lstStyle/>
          <a:p>
            <a:r>
              <a:rPr lang="fr-FR" smtClean="0"/>
              <a:t>‹N°›</a:t>
            </a:r>
            <a:endParaRPr lang="fr-FR"/>
          </a:p>
        </p:txBody>
      </p:sp>
      <p:sp>
        <p:nvSpPr>
          <p:cNvPr id="7" name="Espace réservé du numéro de diapositive 6"/>
          <p:cNvSpPr>
            <a:spLocks noGrp="1"/>
          </p:cNvSpPr>
          <p:nvPr>
            <p:ph type="sldNum" sz="quarter" idx="12"/>
          </p:nvPr>
        </p:nvSpPr>
        <p:spPr/>
        <p:txBody>
          <a:bodyPr/>
          <a:lstStyle/>
          <a:p>
            <a:fld id="{7457A127-EF36-4C50-B7CA-AC149F6529B1}" type="slidenum">
              <a:rPr lang="fr-FR" smtClean="0"/>
              <a:t>‹N°›</a:t>
            </a:fld>
            <a:endParaRPr lang="fr-FR"/>
          </a:p>
        </p:txBody>
      </p:sp>
    </p:spTree>
    <p:extLst>
      <p:ext uri="{BB962C8B-B14F-4D97-AF65-F5344CB8AC3E}">
        <p14:creationId xmlns:p14="http://schemas.microsoft.com/office/powerpoint/2010/main" val="2495500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r>
              <a:rPr lang="fr-FR" smtClean="0"/>
              <a:t>Comité de suivi inter-fonds 2007-2013 – Marseille 27 novembre 2008 </a:t>
            </a:r>
            <a:endParaRPr lang="fr-FR"/>
          </a:p>
        </p:txBody>
      </p:sp>
      <p:sp>
        <p:nvSpPr>
          <p:cNvPr id="6" name="Espace réservé du pied de page 5"/>
          <p:cNvSpPr>
            <a:spLocks noGrp="1"/>
          </p:cNvSpPr>
          <p:nvPr>
            <p:ph type="ftr" sz="quarter" idx="11"/>
          </p:nvPr>
        </p:nvSpPr>
        <p:spPr/>
        <p:txBody>
          <a:bodyPr/>
          <a:lstStyle/>
          <a:p>
            <a:r>
              <a:rPr lang="fr-FR" smtClean="0"/>
              <a:t>‹N°›</a:t>
            </a:r>
            <a:endParaRPr lang="fr-FR"/>
          </a:p>
        </p:txBody>
      </p:sp>
      <p:sp>
        <p:nvSpPr>
          <p:cNvPr id="7" name="Espace réservé du numéro de diapositive 6"/>
          <p:cNvSpPr>
            <a:spLocks noGrp="1"/>
          </p:cNvSpPr>
          <p:nvPr>
            <p:ph type="sldNum" sz="quarter" idx="12"/>
          </p:nvPr>
        </p:nvSpPr>
        <p:spPr/>
        <p:txBody>
          <a:bodyPr/>
          <a:lstStyle/>
          <a:p>
            <a:fld id="{7457A127-EF36-4C50-B7CA-AC149F6529B1}" type="slidenum">
              <a:rPr lang="fr-FR" smtClean="0"/>
              <a:t>‹N°›</a:t>
            </a:fld>
            <a:endParaRPr lang="fr-FR"/>
          </a:p>
        </p:txBody>
      </p:sp>
    </p:spTree>
    <p:extLst>
      <p:ext uri="{BB962C8B-B14F-4D97-AF65-F5344CB8AC3E}">
        <p14:creationId xmlns:p14="http://schemas.microsoft.com/office/powerpoint/2010/main" val="3738247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smtClean="0"/>
              <a:t>Comité de suivi inter-fonds 2007-2013 – Marseille 27 novembre 2008 </a:t>
            </a:r>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‹N°›</a:t>
            </a: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57A127-EF36-4C50-B7CA-AC149F6529B1}" type="slidenum">
              <a:rPr lang="fr-FR" smtClean="0"/>
              <a:t>‹N°›</a:t>
            </a:fld>
            <a:endParaRPr lang="fr-FR"/>
          </a:p>
        </p:txBody>
      </p:sp>
    </p:spTree>
    <p:extLst>
      <p:ext uri="{BB962C8B-B14F-4D97-AF65-F5344CB8AC3E}">
        <p14:creationId xmlns:p14="http://schemas.microsoft.com/office/powerpoint/2010/main" val="3759048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0900" name="Rectangle 4"/>
          <p:cNvSpPr>
            <a:spLocks noGrp="1" noChangeArrowheads="1"/>
          </p:cNvSpPr>
          <p:nvPr>
            <p:ph type="dt" sz="half" idx="2"/>
          </p:nvPr>
        </p:nvSpPr>
        <p:spPr bwMode="auto">
          <a:xfrm>
            <a:off x="2540000" y="6534150"/>
            <a:ext cx="61468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25400"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solidFill>
                  <a:srgbClr val="B7B7B7"/>
                </a:solidFill>
                <a:ea typeface="+mn-ea"/>
              </a:defRPr>
            </a:lvl1pPr>
          </a:lstStyle>
          <a:p>
            <a:pPr eaLnBrk="0" fontAlgn="base" hangingPunct="0">
              <a:spcBef>
                <a:spcPct val="0"/>
              </a:spcBef>
              <a:spcAft>
                <a:spcPct val="0"/>
              </a:spcAft>
              <a:defRPr/>
            </a:pPr>
            <a:r>
              <a:rPr lang="fr-FR" altLang="fr-FR" smtClean="0"/>
              <a:t>Comité de suivi inter-fonds 2007-2013 – Marseille 27 novembre 2008 </a:t>
            </a:r>
            <a:endParaRPr lang="fr-FR" altLang="fr-FR"/>
          </a:p>
        </p:txBody>
      </p:sp>
      <p:sp>
        <p:nvSpPr>
          <p:cNvPr id="80901" name="Rectangle 5"/>
          <p:cNvSpPr>
            <a:spLocks noGrp="1" noChangeArrowheads="1"/>
          </p:cNvSpPr>
          <p:nvPr>
            <p:ph type="ftr" sz="quarter" idx="3"/>
          </p:nvPr>
        </p:nvSpPr>
        <p:spPr bwMode="auto">
          <a:xfrm>
            <a:off x="8713788" y="6524625"/>
            <a:ext cx="430212" cy="333375"/>
          </a:xfrm>
          <a:prstGeom prst="rect">
            <a:avLst/>
          </a:prstGeom>
          <a:solidFill>
            <a:srgbClr val="01347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25400"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b="1">
                <a:solidFill>
                  <a:schemeClr val="bg1"/>
                </a:solidFill>
                <a:ea typeface="+mn-ea"/>
              </a:defRPr>
            </a:lvl1pPr>
          </a:lstStyle>
          <a:p>
            <a:pPr eaLnBrk="0" fontAlgn="base" hangingPunct="0">
              <a:spcBef>
                <a:spcPct val="0"/>
              </a:spcBef>
              <a:spcAft>
                <a:spcPct val="0"/>
              </a:spcAft>
              <a:defRPr/>
            </a:pPr>
            <a:fld id="{3D2BD210-4D1D-42D0-8A4B-308D1EC5B341}" type="slidenum">
              <a:rPr lang="fr-FR" altLang="fr-FR">
                <a:solidFill>
                  <a:srgbClr val="FFFFFF"/>
                </a:solidFill>
              </a:rPr>
              <a:pPr eaLnBrk="0" fontAlgn="base" hangingPunct="0">
                <a:spcBef>
                  <a:spcPct val="0"/>
                </a:spcBef>
                <a:spcAft>
                  <a:spcPct val="0"/>
                </a:spcAft>
                <a:defRPr/>
              </a:pPr>
              <a:t>‹N°›</a:t>
            </a:fld>
            <a:endParaRPr lang="fr-FR" altLang="fr-FR" b="0">
              <a:solidFill>
                <a:srgbClr val="FFFFFF"/>
              </a:solidFill>
              <a:latin typeface="Helvetica" pitchFamily="1" charset="0"/>
            </a:endParaRPr>
          </a:p>
        </p:txBody>
      </p:sp>
      <p:sp>
        <p:nvSpPr>
          <p:cNvPr id="1028" name="Rectangle 8"/>
          <p:cNvSpPr>
            <a:spLocks noChangeArrowheads="1"/>
          </p:cNvSpPr>
          <p:nvPr userDrawn="1"/>
        </p:nvSpPr>
        <p:spPr bwMode="auto">
          <a:xfrm>
            <a:off x="342900" y="6448425"/>
            <a:ext cx="2200275" cy="409575"/>
          </a:xfrm>
          <a:prstGeom prst="rect">
            <a:avLst/>
          </a:prstGeom>
          <a:solidFill>
            <a:srgbClr val="01347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bg2"/>
                </a:solidFill>
                <a:latin typeface="Arial" charset="0"/>
                <a:ea typeface="Osaka" pitchFamily="1" charset="-128"/>
              </a:defRPr>
            </a:lvl1pPr>
            <a:lvl2pPr marL="742950" indent="-285750">
              <a:defRPr>
                <a:solidFill>
                  <a:schemeClr val="bg2"/>
                </a:solidFill>
                <a:latin typeface="Arial" charset="0"/>
                <a:ea typeface="Osaka" pitchFamily="1" charset="-128"/>
              </a:defRPr>
            </a:lvl2pPr>
            <a:lvl3pPr marL="1143000" indent="-228600">
              <a:defRPr>
                <a:solidFill>
                  <a:schemeClr val="bg2"/>
                </a:solidFill>
                <a:latin typeface="Arial" charset="0"/>
                <a:ea typeface="Osaka" pitchFamily="1" charset="-128"/>
              </a:defRPr>
            </a:lvl3pPr>
            <a:lvl4pPr marL="1600200" indent="-228600">
              <a:defRPr>
                <a:solidFill>
                  <a:schemeClr val="bg2"/>
                </a:solidFill>
                <a:latin typeface="Arial" charset="0"/>
                <a:ea typeface="Osaka" pitchFamily="1" charset="-128"/>
              </a:defRPr>
            </a:lvl4pPr>
            <a:lvl5pPr marL="2057400" indent="-228600">
              <a:defRPr>
                <a:solidFill>
                  <a:schemeClr val="bg2"/>
                </a:solidFill>
                <a:latin typeface="Arial" charset="0"/>
                <a:ea typeface="Osaka" pitchFamily="1" charset="-128"/>
              </a:defRPr>
            </a:lvl5pPr>
            <a:lvl6pPr marL="2514600" indent="-228600" eaLnBrk="0" fontAlgn="base" hangingPunct="0">
              <a:spcBef>
                <a:spcPct val="0"/>
              </a:spcBef>
              <a:spcAft>
                <a:spcPct val="0"/>
              </a:spcAft>
              <a:defRPr>
                <a:solidFill>
                  <a:schemeClr val="bg2"/>
                </a:solidFill>
                <a:latin typeface="Arial" charset="0"/>
                <a:ea typeface="Osaka" pitchFamily="1" charset="-128"/>
              </a:defRPr>
            </a:lvl6pPr>
            <a:lvl7pPr marL="2971800" indent="-228600" eaLnBrk="0" fontAlgn="base" hangingPunct="0">
              <a:spcBef>
                <a:spcPct val="0"/>
              </a:spcBef>
              <a:spcAft>
                <a:spcPct val="0"/>
              </a:spcAft>
              <a:defRPr>
                <a:solidFill>
                  <a:schemeClr val="bg2"/>
                </a:solidFill>
                <a:latin typeface="Arial" charset="0"/>
                <a:ea typeface="Osaka" pitchFamily="1" charset="-128"/>
              </a:defRPr>
            </a:lvl7pPr>
            <a:lvl8pPr marL="3429000" indent="-228600" eaLnBrk="0" fontAlgn="base" hangingPunct="0">
              <a:spcBef>
                <a:spcPct val="0"/>
              </a:spcBef>
              <a:spcAft>
                <a:spcPct val="0"/>
              </a:spcAft>
              <a:defRPr>
                <a:solidFill>
                  <a:schemeClr val="bg2"/>
                </a:solidFill>
                <a:latin typeface="Arial" charset="0"/>
                <a:ea typeface="Osaka" pitchFamily="1" charset="-128"/>
              </a:defRPr>
            </a:lvl8pPr>
            <a:lvl9pPr marL="3886200" indent="-228600" eaLnBrk="0" fontAlgn="base" hangingPunct="0">
              <a:spcBef>
                <a:spcPct val="0"/>
              </a:spcBef>
              <a:spcAft>
                <a:spcPct val="0"/>
              </a:spcAft>
              <a:defRPr>
                <a:solidFill>
                  <a:schemeClr val="bg2"/>
                </a:solidFill>
                <a:latin typeface="Arial" charset="0"/>
                <a:ea typeface="Osaka" pitchFamily="1" charset="-128"/>
              </a:defRPr>
            </a:lvl9pPr>
          </a:lstStyle>
          <a:p>
            <a:pPr algn="ctr" eaLnBrk="0" fontAlgn="base" hangingPunct="0">
              <a:spcBef>
                <a:spcPct val="0"/>
              </a:spcBef>
              <a:spcAft>
                <a:spcPct val="0"/>
              </a:spcAft>
              <a:defRPr/>
            </a:pPr>
            <a:r>
              <a:rPr lang="fr-FR" altLang="fr-FR" sz="1300" b="1" smtClean="0">
                <a:solidFill>
                  <a:srgbClr val="FFFFFF"/>
                </a:solidFill>
                <a:ea typeface="ＭＳ Ｐゴシック" pitchFamily="34" charset="-128"/>
              </a:rPr>
              <a:t>www.europe-en-paca.eu</a:t>
            </a:r>
            <a:endParaRPr lang="fr-FR" altLang="fr-FR" sz="1300" b="1" smtClean="0">
              <a:solidFill>
                <a:srgbClr val="C0C0C0"/>
              </a:solidFill>
            </a:endParaRPr>
          </a:p>
        </p:txBody>
      </p:sp>
      <p:sp>
        <p:nvSpPr>
          <p:cNvPr id="80911" name="Rectangle 15"/>
          <p:cNvSpPr>
            <a:spLocks noGrp="1" noChangeArrowheads="1"/>
          </p:cNvSpPr>
          <p:nvPr>
            <p:ph type="title"/>
          </p:nvPr>
        </p:nvSpPr>
        <p:spPr bwMode="auto">
          <a:xfrm>
            <a:off x="2771775" y="609600"/>
            <a:ext cx="5903913" cy="123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25400"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altLang="fr-FR" smtClean="0"/>
              <a:t>Cliquez et modifiez le titre</a:t>
            </a:r>
          </a:p>
        </p:txBody>
      </p:sp>
      <p:sp>
        <p:nvSpPr>
          <p:cNvPr id="80912" name="Rectangle 16"/>
          <p:cNvSpPr>
            <a:spLocks noGrp="1" noChangeArrowheads="1"/>
          </p:cNvSpPr>
          <p:nvPr>
            <p:ph type="body" idx="1"/>
          </p:nvPr>
        </p:nvSpPr>
        <p:spPr bwMode="auto">
          <a:xfrm>
            <a:off x="2819400" y="1981200"/>
            <a:ext cx="5826125"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25400"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Tree>
    <p:extLst>
      <p:ext uri="{BB962C8B-B14F-4D97-AF65-F5344CB8AC3E}">
        <p14:creationId xmlns:p14="http://schemas.microsoft.com/office/powerpoint/2010/main" val="19501047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fade/>
  </p:transition>
  <p:hf sldNum="0" hdr="0" dt="0"/>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ea typeface="Osaka" pitchFamily="1" charset="-128"/>
        </a:defRPr>
      </a:lvl2pPr>
      <a:lvl3pPr algn="l" rtl="0" eaLnBrk="0" fontAlgn="base" hangingPunct="0">
        <a:spcBef>
          <a:spcPct val="0"/>
        </a:spcBef>
        <a:spcAft>
          <a:spcPct val="0"/>
        </a:spcAft>
        <a:defRPr sz="3200" b="1">
          <a:solidFill>
            <a:schemeClr val="tx2"/>
          </a:solidFill>
          <a:latin typeface="Arial" charset="0"/>
          <a:ea typeface="Osaka" pitchFamily="1" charset="-128"/>
        </a:defRPr>
      </a:lvl3pPr>
      <a:lvl4pPr algn="l" rtl="0" eaLnBrk="0" fontAlgn="base" hangingPunct="0">
        <a:spcBef>
          <a:spcPct val="0"/>
        </a:spcBef>
        <a:spcAft>
          <a:spcPct val="0"/>
        </a:spcAft>
        <a:defRPr sz="3200" b="1">
          <a:solidFill>
            <a:schemeClr val="tx2"/>
          </a:solidFill>
          <a:latin typeface="Arial" charset="0"/>
          <a:ea typeface="Osaka" pitchFamily="1" charset="-128"/>
        </a:defRPr>
      </a:lvl4pPr>
      <a:lvl5pPr algn="l" rtl="0" eaLnBrk="0" fontAlgn="base" hangingPunct="0">
        <a:spcBef>
          <a:spcPct val="0"/>
        </a:spcBef>
        <a:spcAft>
          <a:spcPct val="0"/>
        </a:spcAft>
        <a:defRPr sz="3200" b="1">
          <a:solidFill>
            <a:schemeClr val="tx2"/>
          </a:solidFill>
          <a:latin typeface="Arial" charset="0"/>
          <a:ea typeface="Osaka" pitchFamily="1" charset="-128"/>
        </a:defRPr>
      </a:lvl5pPr>
      <a:lvl6pPr marL="457200" algn="l" rtl="0" fontAlgn="base">
        <a:spcBef>
          <a:spcPct val="0"/>
        </a:spcBef>
        <a:spcAft>
          <a:spcPct val="0"/>
        </a:spcAft>
        <a:defRPr sz="3200" b="1">
          <a:solidFill>
            <a:schemeClr val="tx2"/>
          </a:solidFill>
          <a:latin typeface="Arial" charset="0"/>
          <a:ea typeface="Osaka" pitchFamily="1" charset="-128"/>
        </a:defRPr>
      </a:lvl6pPr>
      <a:lvl7pPr marL="914400" algn="l" rtl="0" fontAlgn="base">
        <a:spcBef>
          <a:spcPct val="0"/>
        </a:spcBef>
        <a:spcAft>
          <a:spcPct val="0"/>
        </a:spcAft>
        <a:defRPr sz="3200" b="1">
          <a:solidFill>
            <a:schemeClr val="tx2"/>
          </a:solidFill>
          <a:latin typeface="Arial" charset="0"/>
          <a:ea typeface="Osaka" pitchFamily="1" charset="-128"/>
        </a:defRPr>
      </a:lvl7pPr>
      <a:lvl8pPr marL="1371600" algn="l" rtl="0" fontAlgn="base">
        <a:spcBef>
          <a:spcPct val="0"/>
        </a:spcBef>
        <a:spcAft>
          <a:spcPct val="0"/>
        </a:spcAft>
        <a:defRPr sz="3200" b="1">
          <a:solidFill>
            <a:schemeClr val="tx2"/>
          </a:solidFill>
          <a:latin typeface="Arial" charset="0"/>
          <a:ea typeface="Osaka" pitchFamily="1" charset="-128"/>
        </a:defRPr>
      </a:lvl8pPr>
      <a:lvl9pPr marL="1828800" algn="l" rtl="0" fontAlgn="base">
        <a:spcBef>
          <a:spcPct val="0"/>
        </a:spcBef>
        <a:spcAft>
          <a:spcPct val="0"/>
        </a:spcAft>
        <a:defRPr sz="3200" b="1">
          <a:solidFill>
            <a:schemeClr val="tx2"/>
          </a:solidFill>
          <a:latin typeface="Arial" charset="0"/>
          <a:ea typeface="Osaka" pitchFamily="1" charset="-128"/>
        </a:defRPr>
      </a:lvl9pPr>
    </p:titleStyle>
    <p:bodyStyle>
      <a:lvl1pPr marL="342900" indent="-342900" algn="l" rtl="0" eaLnBrk="0" fontAlgn="base" hangingPunct="0">
        <a:lnSpc>
          <a:spcPct val="90000"/>
        </a:lnSpc>
        <a:spcBef>
          <a:spcPct val="20000"/>
        </a:spcBef>
        <a:spcAft>
          <a:spcPct val="0"/>
        </a:spcAft>
        <a:buSzPct val="110000"/>
        <a:buFont typeface="Times New Roman" pitchFamily="18" charset="0"/>
        <a:buChar char="&gt;"/>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Times New Roman" pitchFamily="18" charset="0"/>
        <a:buChar char="&gt;"/>
        <a:defRPr sz="2000">
          <a:solidFill>
            <a:srgbClr val="000000"/>
          </a:solidFill>
          <a:latin typeface="+mn-lt"/>
          <a:ea typeface="+mn-ea"/>
        </a:defRPr>
      </a:lvl2pPr>
      <a:lvl3pPr marL="1143000" indent="-228600" algn="l" rtl="0" eaLnBrk="0" fontAlgn="base" hangingPunct="0">
        <a:spcBef>
          <a:spcPct val="20000"/>
        </a:spcBef>
        <a:spcAft>
          <a:spcPct val="0"/>
        </a:spcAft>
        <a:buChar char="•"/>
        <a:defRPr>
          <a:solidFill>
            <a:srgbClr val="000000"/>
          </a:solidFill>
          <a:latin typeface="+mn-lt"/>
          <a:ea typeface="+mn-ea"/>
        </a:defRPr>
      </a:lvl3pPr>
      <a:lvl4pPr marL="1600200" indent="-228600" algn="l" rtl="0" eaLnBrk="0" fontAlgn="base" hangingPunct="0">
        <a:spcBef>
          <a:spcPct val="20000"/>
        </a:spcBef>
        <a:spcAft>
          <a:spcPct val="0"/>
        </a:spcAft>
        <a:buClr>
          <a:srgbClr val="FF8000"/>
        </a:buClr>
        <a:buFont typeface="Monotype Sorts" pitchFamily="1" charset="2"/>
        <a:defRPr sz="2000">
          <a:solidFill>
            <a:schemeClr val="tx1"/>
          </a:solidFill>
          <a:latin typeface="Helvetica" pitchFamily="1" charset="0"/>
          <a:ea typeface="+mn-ea"/>
        </a:defRPr>
      </a:lvl4pPr>
      <a:lvl5pPr marL="2057400" indent="-228600" algn="l" rtl="0" eaLnBrk="0" fontAlgn="base" hangingPunct="0">
        <a:spcBef>
          <a:spcPct val="20000"/>
        </a:spcBef>
        <a:spcAft>
          <a:spcPct val="0"/>
        </a:spcAft>
        <a:buFont typeface="Monotype Sorts" pitchFamily="1" charset="2"/>
        <a:buChar char="F"/>
        <a:defRPr sz="2000">
          <a:solidFill>
            <a:schemeClr val="tx1"/>
          </a:solidFill>
          <a:latin typeface="Helvetica" pitchFamily="1" charset="0"/>
          <a:ea typeface="+mn-ea"/>
        </a:defRPr>
      </a:lvl5pPr>
      <a:lvl6pPr marL="2514600" indent="-228600" algn="l" rtl="0" fontAlgn="base">
        <a:spcBef>
          <a:spcPct val="20000"/>
        </a:spcBef>
        <a:spcAft>
          <a:spcPct val="0"/>
        </a:spcAft>
        <a:buFont typeface="Monotype Sorts" pitchFamily="1" charset="2"/>
        <a:buChar char="F"/>
        <a:defRPr sz="2000">
          <a:solidFill>
            <a:schemeClr val="tx1"/>
          </a:solidFill>
          <a:latin typeface="Helvetica" pitchFamily="1" charset="0"/>
          <a:ea typeface="+mn-ea"/>
        </a:defRPr>
      </a:lvl6pPr>
      <a:lvl7pPr marL="2971800" indent="-228600" algn="l" rtl="0" fontAlgn="base">
        <a:spcBef>
          <a:spcPct val="20000"/>
        </a:spcBef>
        <a:spcAft>
          <a:spcPct val="0"/>
        </a:spcAft>
        <a:buFont typeface="Monotype Sorts" pitchFamily="1" charset="2"/>
        <a:buChar char="F"/>
        <a:defRPr sz="2000">
          <a:solidFill>
            <a:schemeClr val="tx1"/>
          </a:solidFill>
          <a:latin typeface="Helvetica" pitchFamily="1" charset="0"/>
          <a:ea typeface="+mn-ea"/>
        </a:defRPr>
      </a:lvl7pPr>
      <a:lvl8pPr marL="3429000" indent="-228600" algn="l" rtl="0" fontAlgn="base">
        <a:spcBef>
          <a:spcPct val="20000"/>
        </a:spcBef>
        <a:spcAft>
          <a:spcPct val="0"/>
        </a:spcAft>
        <a:buFont typeface="Monotype Sorts" pitchFamily="1" charset="2"/>
        <a:buChar char="F"/>
        <a:defRPr sz="2000">
          <a:solidFill>
            <a:schemeClr val="tx1"/>
          </a:solidFill>
          <a:latin typeface="Helvetica" pitchFamily="1" charset="0"/>
          <a:ea typeface="+mn-ea"/>
        </a:defRPr>
      </a:lvl8pPr>
      <a:lvl9pPr marL="3886200" indent="-228600" algn="l" rtl="0" fontAlgn="base">
        <a:spcBef>
          <a:spcPct val="20000"/>
        </a:spcBef>
        <a:spcAft>
          <a:spcPct val="0"/>
        </a:spcAft>
        <a:buFont typeface="Monotype Sorts" pitchFamily="1" charset="2"/>
        <a:buChar char="F"/>
        <a:defRPr sz="2000">
          <a:solidFill>
            <a:schemeClr val="tx1"/>
          </a:solidFill>
          <a:latin typeface="Helvetica" pitchFamily="1" charset="0"/>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http://clipnet/pratique/logoTPM/TPM3L.jpg"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image" Target="../media/image4.jpeg"/><Relationship Id="rId5" Type="http://schemas.openxmlformats.org/officeDocument/2006/relationships/hyperlink" Target="http://clipnet/pratique/logoTPM/logo.php##"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mailto:iti.feder@tpmed.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7380288" y="5915025"/>
            <a:ext cx="1706562" cy="866775"/>
          </a:xfrm>
          <a:prstGeom prst="rect">
            <a:avLst/>
          </a:prstGeom>
          <a:ln>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a:lstStyle/>
          <a:p>
            <a:pPr eaLnBrk="0" fontAlgn="base" hangingPunct="0">
              <a:spcBef>
                <a:spcPct val="0"/>
              </a:spcBef>
              <a:spcAft>
                <a:spcPct val="0"/>
              </a:spcAft>
              <a:defRPr/>
            </a:pPr>
            <a:endParaRPr lang="fr-FR">
              <a:solidFill>
                <a:srgbClr val="C0C0C0"/>
              </a:solidFill>
            </a:endParaRPr>
          </a:p>
        </p:txBody>
      </p:sp>
      <p:sp>
        <p:nvSpPr>
          <p:cNvPr id="243715" name="Rectangle 3"/>
          <p:cNvSpPr>
            <a:spLocks noGrp="1" noChangeArrowheads="1"/>
          </p:cNvSpPr>
          <p:nvPr>
            <p:ph type="subTitle" idx="4294967295"/>
          </p:nvPr>
        </p:nvSpPr>
        <p:spPr>
          <a:xfrm>
            <a:off x="57150" y="1666875"/>
            <a:ext cx="9144000" cy="2057400"/>
          </a:xfrm>
          <a:extLst>
            <a:ext uri="{AF507438-7753-43E0-B8FC-AC1667EBCBE1}">
              <a14:hiddenEffects xmlns:a14="http://schemas.microsoft.com/office/drawing/2010/main">
                <a:effectLst>
                  <a:outerShdw blurRad="25400" dist="38099" dir="2700000" algn="ctr" rotWithShape="0">
                    <a:schemeClr val="bg2"/>
                  </a:outerShdw>
                </a:effectLst>
              </a14:hiddenEffects>
            </a:ext>
          </a:extLst>
        </p:spPr>
        <p:txBody>
          <a:bodyPr/>
          <a:lstStyle/>
          <a:p>
            <a:pPr marL="0" indent="0" algn="ctr" eaLnBrk="1" hangingPunct="1">
              <a:buFont typeface="Times New Roman" pitchFamily="18" charset="0"/>
              <a:buNone/>
              <a:defRPr/>
            </a:pPr>
            <a:endParaRPr lang="fr-FR" altLang="fr-FR" sz="2000" dirty="0" smtClean="0">
              <a:solidFill>
                <a:schemeClr val="bg1"/>
              </a:solidFill>
            </a:endParaRPr>
          </a:p>
          <a:p>
            <a:pPr marL="0" indent="0" algn="ctr" eaLnBrk="1" hangingPunct="1">
              <a:buFont typeface="Times New Roman" pitchFamily="18" charset="0"/>
              <a:buNone/>
              <a:defRPr/>
            </a:pPr>
            <a:endParaRPr lang="fr-FR" altLang="fr-FR" sz="2000" dirty="0">
              <a:solidFill>
                <a:schemeClr val="bg1"/>
              </a:solidFill>
            </a:endParaRPr>
          </a:p>
          <a:p>
            <a:pPr marL="0" indent="0" algn="ctr" eaLnBrk="1" hangingPunct="1">
              <a:buFont typeface="Times New Roman" pitchFamily="18" charset="0"/>
              <a:buNone/>
              <a:defRPr/>
            </a:pPr>
            <a:r>
              <a:rPr lang="fr-FR" altLang="fr-FR" sz="2000" dirty="0" smtClean="0">
                <a:solidFill>
                  <a:schemeClr val="bg1"/>
                </a:solidFill>
              </a:rPr>
              <a:t>COMITE DE SUIVI INTERFONDS </a:t>
            </a:r>
          </a:p>
          <a:p>
            <a:pPr marL="0" indent="0" algn="ctr" eaLnBrk="1" hangingPunct="1">
              <a:buFont typeface="Times New Roman" pitchFamily="18" charset="0"/>
              <a:buNone/>
              <a:defRPr/>
            </a:pPr>
            <a:r>
              <a:rPr lang="fr-FR" altLang="fr-FR" sz="2000" dirty="0" smtClean="0">
                <a:solidFill>
                  <a:schemeClr val="bg1"/>
                </a:solidFill>
              </a:rPr>
              <a:t>2014/2020</a:t>
            </a:r>
          </a:p>
          <a:p>
            <a:pPr marL="0" indent="0" algn="ctr" eaLnBrk="1" hangingPunct="1">
              <a:buFont typeface="Times New Roman" pitchFamily="18" charset="0"/>
              <a:buNone/>
              <a:defRPr/>
            </a:pPr>
            <a:r>
              <a:rPr lang="fr-FR" altLang="fr-FR" sz="2000" dirty="0" smtClean="0">
                <a:solidFill>
                  <a:schemeClr val="bg1"/>
                </a:solidFill>
              </a:rPr>
              <a:t>Vendredi 27 mai 2016</a:t>
            </a:r>
          </a:p>
          <a:p>
            <a:pPr marL="0" indent="0" algn="ctr" eaLnBrk="1" hangingPunct="1">
              <a:buFont typeface="Times New Roman" pitchFamily="18" charset="0"/>
              <a:buNone/>
              <a:defRPr/>
            </a:pPr>
            <a:endParaRPr lang="fr-FR" altLang="fr-FR" sz="2000" dirty="0" smtClean="0">
              <a:solidFill>
                <a:schemeClr val="bg1"/>
              </a:solidFill>
            </a:endParaRPr>
          </a:p>
          <a:p>
            <a:pPr marL="0" indent="0" algn="ctr" eaLnBrk="1" hangingPunct="1">
              <a:buFont typeface="Times New Roman" pitchFamily="18" charset="0"/>
              <a:buNone/>
              <a:defRPr/>
            </a:pPr>
            <a:endParaRPr lang="fr-FR" altLang="fr-FR" sz="2000" dirty="0" smtClean="0">
              <a:solidFill>
                <a:schemeClr val="bg1"/>
              </a:solidFill>
            </a:endParaRPr>
          </a:p>
          <a:p>
            <a:pPr marL="0" indent="0" algn="ctr" eaLnBrk="1" hangingPunct="1">
              <a:buFont typeface="Times New Roman" pitchFamily="18" charset="0"/>
              <a:buNone/>
              <a:defRPr/>
            </a:pPr>
            <a:endParaRPr lang="fr-FR" altLang="fr-FR" sz="1800" dirty="0" smtClean="0">
              <a:solidFill>
                <a:schemeClr val="bg1"/>
              </a:solidFill>
            </a:endParaRPr>
          </a:p>
          <a:p>
            <a:pPr marL="0" indent="0" algn="ctr" eaLnBrk="1" hangingPunct="1">
              <a:buFont typeface="Times New Roman" pitchFamily="18" charset="0"/>
              <a:buNone/>
              <a:defRPr/>
            </a:pPr>
            <a:endParaRPr lang="fr-FR" altLang="fr-FR" sz="1800" dirty="0" smtClean="0">
              <a:solidFill>
                <a:schemeClr val="bg1"/>
              </a:solidFill>
            </a:endParaRPr>
          </a:p>
          <a:p>
            <a:pPr marL="0" indent="0" algn="ctr" eaLnBrk="1" hangingPunct="1">
              <a:buFont typeface="Times New Roman" pitchFamily="18" charset="0"/>
              <a:buNone/>
              <a:defRPr/>
            </a:pPr>
            <a:endParaRPr lang="fr-FR" altLang="fr-FR" sz="2000" dirty="0" smtClean="0">
              <a:solidFill>
                <a:srgbClr val="9999FF"/>
              </a:solidFill>
            </a:endParaRPr>
          </a:p>
          <a:p>
            <a:pPr marL="0" indent="0" algn="ctr" eaLnBrk="1" hangingPunct="1">
              <a:buFont typeface="Times New Roman" pitchFamily="18" charset="0"/>
              <a:buNone/>
              <a:defRPr/>
            </a:pPr>
            <a:endParaRPr lang="fr-FR" altLang="fr-FR" sz="4800" dirty="0" smtClean="0">
              <a:solidFill>
                <a:srgbClr val="9999FF"/>
              </a:solidFill>
            </a:endParaRPr>
          </a:p>
        </p:txBody>
      </p:sp>
      <p:sp>
        <p:nvSpPr>
          <p:cNvPr id="4100" name="Rectangle 5"/>
          <p:cNvSpPr>
            <a:spLocks noChangeArrowheads="1"/>
          </p:cNvSpPr>
          <p:nvPr/>
        </p:nvSpPr>
        <p:spPr bwMode="auto">
          <a:xfrm>
            <a:off x="342900" y="5756275"/>
            <a:ext cx="4286250" cy="1101725"/>
          </a:xfrm>
          <a:prstGeom prst="rect">
            <a:avLst/>
          </a:prstGeom>
          <a:solidFill>
            <a:srgbClr val="01347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ct val="20000"/>
              </a:spcBef>
              <a:buSzPct val="110000"/>
              <a:buFont typeface="Times New Roman" pitchFamily="18" charset="0"/>
              <a:buChar char="&gt;"/>
              <a:defRPr sz="2400" b="1">
                <a:solidFill>
                  <a:schemeClr val="tx1"/>
                </a:solidFill>
                <a:latin typeface="Arial" charset="0"/>
                <a:ea typeface="Osaka" pitchFamily="1" charset="-128"/>
              </a:defRPr>
            </a:lvl1pPr>
            <a:lvl2pPr marL="742950" indent="-285750">
              <a:spcBef>
                <a:spcPct val="20000"/>
              </a:spcBef>
              <a:buFont typeface="Times New Roman" pitchFamily="18" charset="0"/>
              <a:buChar char="&gt;"/>
              <a:defRPr sz="2000">
                <a:solidFill>
                  <a:srgbClr val="000000"/>
                </a:solidFill>
                <a:latin typeface="Arial" charset="0"/>
                <a:ea typeface="Osaka" pitchFamily="1" charset="-128"/>
              </a:defRPr>
            </a:lvl2pPr>
            <a:lvl3pPr marL="1143000" indent="-228600">
              <a:spcBef>
                <a:spcPct val="20000"/>
              </a:spcBef>
              <a:buChar char="•"/>
              <a:defRPr>
                <a:solidFill>
                  <a:srgbClr val="000000"/>
                </a:solidFill>
                <a:latin typeface="Arial" charset="0"/>
                <a:ea typeface="Osaka" pitchFamily="1" charset="-128"/>
              </a:defRPr>
            </a:lvl3pPr>
            <a:lvl4pPr marL="1600200" indent="-228600">
              <a:spcBef>
                <a:spcPct val="20000"/>
              </a:spcBef>
              <a:buClr>
                <a:srgbClr val="FF8000"/>
              </a:buClr>
              <a:buFont typeface="Monotype Sorts" pitchFamily="1" charset="2"/>
              <a:defRPr sz="2000">
                <a:solidFill>
                  <a:schemeClr val="tx1"/>
                </a:solidFill>
                <a:latin typeface="Helvetica" pitchFamily="34" charset="0"/>
                <a:ea typeface="Osaka" pitchFamily="1" charset="-128"/>
              </a:defRPr>
            </a:lvl4pPr>
            <a:lvl5pPr marL="2057400" indent="-228600">
              <a:spcBef>
                <a:spcPct val="20000"/>
              </a:spcBef>
              <a:buFont typeface="Monotype Sorts" pitchFamily="1" charset="2"/>
              <a:buChar char="F"/>
              <a:defRPr sz="2000">
                <a:solidFill>
                  <a:schemeClr val="tx1"/>
                </a:solidFill>
                <a:latin typeface="Helvetica" pitchFamily="34" charset="0"/>
                <a:ea typeface="Osaka" pitchFamily="1" charset="-128"/>
              </a:defRPr>
            </a:lvl5pPr>
            <a:lvl6pPr marL="2514600" indent="-228600" eaLnBrk="0" fontAlgn="base" hangingPunct="0">
              <a:spcBef>
                <a:spcPct val="20000"/>
              </a:spcBef>
              <a:spcAft>
                <a:spcPct val="0"/>
              </a:spcAft>
              <a:buFont typeface="Monotype Sorts" pitchFamily="1" charset="2"/>
              <a:buChar char="F"/>
              <a:defRPr sz="2000">
                <a:solidFill>
                  <a:schemeClr val="tx1"/>
                </a:solidFill>
                <a:latin typeface="Helvetica" pitchFamily="34" charset="0"/>
                <a:ea typeface="Osaka" pitchFamily="1" charset="-128"/>
              </a:defRPr>
            </a:lvl6pPr>
            <a:lvl7pPr marL="2971800" indent="-228600" eaLnBrk="0" fontAlgn="base" hangingPunct="0">
              <a:spcBef>
                <a:spcPct val="20000"/>
              </a:spcBef>
              <a:spcAft>
                <a:spcPct val="0"/>
              </a:spcAft>
              <a:buFont typeface="Monotype Sorts" pitchFamily="1" charset="2"/>
              <a:buChar char="F"/>
              <a:defRPr sz="2000">
                <a:solidFill>
                  <a:schemeClr val="tx1"/>
                </a:solidFill>
                <a:latin typeface="Helvetica" pitchFamily="34" charset="0"/>
                <a:ea typeface="Osaka" pitchFamily="1" charset="-128"/>
              </a:defRPr>
            </a:lvl7pPr>
            <a:lvl8pPr marL="3429000" indent="-228600" eaLnBrk="0" fontAlgn="base" hangingPunct="0">
              <a:spcBef>
                <a:spcPct val="20000"/>
              </a:spcBef>
              <a:spcAft>
                <a:spcPct val="0"/>
              </a:spcAft>
              <a:buFont typeface="Monotype Sorts" pitchFamily="1" charset="2"/>
              <a:buChar char="F"/>
              <a:defRPr sz="2000">
                <a:solidFill>
                  <a:schemeClr val="tx1"/>
                </a:solidFill>
                <a:latin typeface="Helvetica" pitchFamily="34" charset="0"/>
                <a:ea typeface="Osaka" pitchFamily="1" charset="-128"/>
              </a:defRPr>
            </a:lvl8pPr>
            <a:lvl9pPr marL="3886200" indent="-228600" eaLnBrk="0" fontAlgn="base" hangingPunct="0">
              <a:spcBef>
                <a:spcPct val="20000"/>
              </a:spcBef>
              <a:spcAft>
                <a:spcPct val="0"/>
              </a:spcAft>
              <a:buFont typeface="Monotype Sorts" pitchFamily="1" charset="2"/>
              <a:buChar char="F"/>
              <a:defRPr sz="2000">
                <a:solidFill>
                  <a:schemeClr val="tx1"/>
                </a:solidFill>
                <a:latin typeface="Helvetica" pitchFamily="34" charset="0"/>
                <a:ea typeface="Osaka" pitchFamily="1" charset="-128"/>
              </a:defRPr>
            </a:lvl9pPr>
          </a:lstStyle>
          <a:p>
            <a:pPr eaLnBrk="0" fontAlgn="base" hangingPunct="0">
              <a:lnSpc>
                <a:spcPct val="100000"/>
              </a:lnSpc>
              <a:spcBef>
                <a:spcPct val="0"/>
              </a:spcBef>
              <a:spcAft>
                <a:spcPct val="0"/>
              </a:spcAft>
              <a:buSzTx/>
              <a:buFontTx/>
              <a:buNone/>
            </a:pPr>
            <a:r>
              <a:rPr lang="fr-FR" altLang="fr-FR" sz="1200" dirty="0">
                <a:solidFill>
                  <a:srgbClr val="FFFFFF"/>
                </a:solidFill>
                <a:ea typeface="ＭＳ Ｐゴシック" pitchFamily="34" charset="-128"/>
              </a:rPr>
              <a:t>   </a:t>
            </a:r>
          </a:p>
          <a:p>
            <a:pPr eaLnBrk="0" fontAlgn="base" hangingPunct="0">
              <a:lnSpc>
                <a:spcPct val="100000"/>
              </a:lnSpc>
              <a:spcBef>
                <a:spcPct val="0"/>
              </a:spcBef>
              <a:spcAft>
                <a:spcPct val="0"/>
              </a:spcAft>
              <a:buSzTx/>
              <a:buFontTx/>
              <a:buNone/>
            </a:pPr>
            <a:r>
              <a:rPr lang="fr-FR" altLang="fr-FR" sz="2600" dirty="0">
                <a:solidFill>
                  <a:srgbClr val="FFFFFF"/>
                </a:solidFill>
                <a:ea typeface="ＭＳ Ｐゴシック" pitchFamily="34" charset="-128"/>
              </a:rPr>
              <a:t>www.europe.regionpaca.fr</a:t>
            </a:r>
            <a:endParaRPr lang="fr-FR" altLang="fr-FR" sz="2600" dirty="0">
              <a:solidFill>
                <a:srgbClr val="C0C0C0"/>
              </a:solidFill>
            </a:endParaRPr>
          </a:p>
        </p:txBody>
      </p:sp>
      <p:pic>
        <p:nvPicPr>
          <p:cNvPr id="4101" name="Picture 6" descr="C:\Users\itangour\Desktop\logo-region-provence-alpes-cotes-d-azu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67613" y="5915025"/>
            <a:ext cx="1152525"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3"/>
          <p:cNvSpPr txBox="1">
            <a:spLocks noChangeArrowheads="1"/>
          </p:cNvSpPr>
          <p:nvPr/>
        </p:nvSpPr>
        <p:spPr bwMode="auto">
          <a:xfrm>
            <a:off x="676275" y="3228974"/>
            <a:ext cx="7905750" cy="212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25400" dist="38099" dir="2700000" algn="ctr" rotWithShape="0">
                    <a:schemeClr val="bg2"/>
                  </a:outerShdw>
                </a:effectLst>
              </a14:hiddenEffects>
            </a:ext>
          </a:extLst>
        </p:spPr>
        <p:txBody>
          <a:bodyPr/>
          <a:lstStyle>
            <a:lvl1pPr marL="342900" indent="-342900" algn="l" rtl="0" eaLnBrk="0" fontAlgn="base" hangingPunct="0">
              <a:lnSpc>
                <a:spcPct val="90000"/>
              </a:lnSpc>
              <a:spcBef>
                <a:spcPct val="20000"/>
              </a:spcBef>
              <a:spcAft>
                <a:spcPct val="0"/>
              </a:spcAft>
              <a:buSzPct val="110000"/>
              <a:buFont typeface="Times New Roman" pitchFamily="18" charset="0"/>
              <a:buChar char="&gt;"/>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Times New Roman" pitchFamily="18" charset="0"/>
              <a:buChar char="&gt;"/>
              <a:defRPr sz="2000">
                <a:solidFill>
                  <a:srgbClr val="000000"/>
                </a:solidFill>
                <a:latin typeface="+mn-lt"/>
                <a:ea typeface="+mn-ea"/>
              </a:defRPr>
            </a:lvl2pPr>
            <a:lvl3pPr marL="1143000" indent="-228600" algn="l" rtl="0" eaLnBrk="0" fontAlgn="base" hangingPunct="0">
              <a:spcBef>
                <a:spcPct val="20000"/>
              </a:spcBef>
              <a:spcAft>
                <a:spcPct val="0"/>
              </a:spcAft>
              <a:buChar char="•"/>
              <a:defRPr>
                <a:solidFill>
                  <a:srgbClr val="000000"/>
                </a:solidFill>
                <a:latin typeface="+mn-lt"/>
                <a:ea typeface="+mn-ea"/>
              </a:defRPr>
            </a:lvl3pPr>
            <a:lvl4pPr marL="1600200" indent="-228600" algn="l" rtl="0" eaLnBrk="0" fontAlgn="base" hangingPunct="0">
              <a:spcBef>
                <a:spcPct val="20000"/>
              </a:spcBef>
              <a:spcAft>
                <a:spcPct val="0"/>
              </a:spcAft>
              <a:buClr>
                <a:srgbClr val="FF8000"/>
              </a:buClr>
              <a:buFont typeface="Monotype Sorts" pitchFamily="1" charset="2"/>
              <a:defRPr sz="2000">
                <a:solidFill>
                  <a:schemeClr val="tx1"/>
                </a:solidFill>
                <a:latin typeface="Helvetica" pitchFamily="1" charset="0"/>
                <a:ea typeface="+mn-ea"/>
              </a:defRPr>
            </a:lvl4pPr>
            <a:lvl5pPr marL="2057400" indent="-228600" algn="l" rtl="0" eaLnBrk="0" fontAlgn="base" hangingPunct="0">
              <a:spcBef>
                <a:spcPct val="20000"/>
              </a:spcBef>
              <a:spcAft>
                <a:spcPct val="0"/>
              </a:spcAft>
              <a:buFont typeface="Monotype Sorts" pitchFamily="1" charset="2"/>
              <a:buChar char="F"/>
              <a:defRPr sz="2000">
                <a:solidFill>
                  <a:schemeClr val="tx1"/>
                </a:solidFill>
                <a:latin typeface="Helvetica" pitchFamily="1" charset="0"/>
                <a:ea typeface="+mn-ea"/>
              </a:defRPr>
            </a:lvl5pPr>
            <a:lvl6pPr marL="2514600" indent="-228600" algn="l" rtl="0" fontAlgn="base">
              <a:spcBef>
                <a:spcPct val="20000"/>
              </a:spcBef>
              <a:spcAft>
                <a:spcPct val="0"/>
              </a:spcAft>
              <a:buFont typeface="Monotype Sorts" pitchFamily="1" charset="2"/>
              <a:buChar char="F"/>
              <a:defRPr sz="2000">
                <a:solidFill>
                  <a:schemeClr val="tx1"/>
                </a:solidFill>
                <a:latin typeface="Helvetica" pitchFamily="1" charset="0"/>
                <a:ea typeface="+mn-ea"/>
              </a:defRPr>
            </a:lvl6pPr>
            <a:lvl7pPr marL="2971800" indent="-228600" algn="l" rtl="0" fontAlgn="base">
              <a:spcBef>
                <a:spcPct val="20000"/>
              </a:spcBef>
              <a:spcAft>
                <a:spcPct val="0"/>
              </a:spcAft>
              <a:buFont typeface="Monotype Sorts" pitchFamily="1" charset="2"/>
              <a:buChar char="F"/>
              <a:defRPr sz="2000">
                <a:solidFill>
                  <a:schemeClr val="tx1"/>
                </a:solidFill>
                <a:latin typeface="Helvetica" pitchFamily="1" charset="0"/>
                <a:ea typeface="+mn-ea"/>
              </a:defRPr>
            </a:lvl7pPr>
            <a:lvl8pPr marL="3429000" indent="-228600" algn="l" rtl="0" fontAlgn="base">
              <a:spcBef>
                <a:spcPct val="20000"/>
              </a:spcBef>
              <a:spcAft>
                <a:spcPct val="0"/>
              </a:spcAft>
              <a:buFont typeface="Monotype Sorts" pitchFamily="1" charset="2"/>
              <a:buChar char="F"/>
              <a:defRPr sz="2000">
                <a:solidFill>
                  <a:schemeClr val="tx1"/>
                </a:solidFill>
                <a:latin typeface="Helvetica" pitchFamily="1" charset="0"/>
                <a:ea typeface="+mn-ea"/>
              </a:defRPr>
            </a:lvl8pPr>
            <a:lvl9pPr marL="3886200" indent="-228600" algn="l" rtl="0" fontAlgn="base">
              <a:spcBef>
                <a:spcPct val="20000"/>
              </a:spcBef>
              <a:spcAft>
                <a:spcPct val="0"/>
              </a:spcAft>
              <a:buFont typeface="Monotype Sorts" pitchFamily="1" charset="2"/>
              <a:buChar char="F"/>
              <a:defRPr sz="2000">
                <a:solidFill>
                  <a:schemeClr val="tx1"/>
                </a:solidFill>
                <a:latin typeface="Helvetica" pitchFamily="1" charset="0"/>
                <a:ea typeface="+mn-ea"/>
              </a:defRPr>
            </a:lvl9pPr>
          </a:lstStyle>
          <a:p>
            <a:pPr marL="0" indent="0" algn="ctr" eaLnBrk="1" hangingPunct="1">
              <a:buFont typeface="Times New Roman" pitchFamily="18" charset="0"/>
              <a:buNone/>
              <a:defRPr/>
            </a:pPr>
            <a:endParaRPr lang="fr-FR" sz="1100" dirty="0" smtClean="0">
              <a:solidFill>
                <a:srgbClr val="FFFFFF"/>
              </a:solidFill>
            </a:endParaRPr>
          </a:p>
          <a:p>
            <a:pPr marL="0" indent="0" algn="ctr" eaLnBrk="1" hangingPunct="1">
              <a:buFont typeface="Times New Roman" pitchFamily="18" charset="0"/>
              <a:buNone/>
              <a:defRPr/>
            </a:pPr>
            <a:r>
              <a:rPr lang="fr-FR" sz="1600" dirty="0" smtClean="0">
                <a:solidFill>
                  <a:schemeClr val="bg1"/>
                </a:solidFill>
              </a:rPr>
              <a:t>INVESTISSEMENT TERRITORIAL INTEGRE  </a:t>
            </a:r>
          </a:p>
          <a:p>
            <a:pPr marL="0" indent="0" algn="ctr" eaLnBrk="1" hangingPunct="1">
              <a:buFont typeface="Times New Roman" pitchFamily="18" charset="0"/>
              <a:buNone/>
              <a:defRPr/>
            </a:pPr>
            <a:r>
              <a:rPr lang="fr-FR" sz="1600" dirty="0" smtClean="0">
                <a:solidFill>
                  <a:schemeClr val="bg1"/>
                </a:solidFill>
              </a:rPr>
              <a:t>TOULON PROVENCE MEDITERRANEE</a:t>
            </a:r>
          </a:p>
          <a:p>
            <a:pPr marL="0" indent="0" algn="ctr" eaLnBrk="1" hangingPunct="1">
              <a:buFont typeface="Times New Roman" pitchFamily="18" charset="0"/>
              <a:buNone/>
              <a:defRPr/>
            </a:pPr>
            <a:endParaRPr lang="fr-FR" sz="1100" dirty="0" smtClean="0">
              <a:solidFill>
                <a:srgbClr val="FFFFFF"/>
              </a:solidFill>
            </a:endParaRPr>
          </a:p>
          <a:p>
            <a:pPr marL="0" indent="0" algn="ctr" eaLnBrk="1" hangingPunct="1">
              <a:buFont typeface="Times New Roman" pitchFamily="18" charset="0"/>
              <a:buNone/>
              <a:defRPr/>
            </a:pPr>
            <a:r>
              <a:rPr lang="fr-FR" sz="800" dirty="0">
                <a:solidFill>
                  <a:srgbClr val="FFFFFF"/>
                </a:solidFill>
              </a:rPr>
              <a:t>	</a:t>
            </a:r>
            <a:r>
              <a:rPr lang="fr-FR" sz="800" dirty="0" smtClean="0">
                <a:solidFill>
                  <a:srgbClr val="FFFFFF"/>
                </a:solidFill>
              </a:rPr>
              <a:t>			</a:t>
            </a:r>
          </a:p>
          <a:p>
            <a:pPr marL="0" indent="0" algn="ctr" eaLnBrk="1" hangingPunct="1">
              <a:buFont typeface="Times New Roman" pitchFamily="18" charset="0"/>
              <a:buNone/>
              <a:defRPr/>
            </a:pPr>
            <a:endParaRPr lang="fr-FR" altLang="fr-FR" sz="1800" kern="0" dirty="0" smtClean="0">
              <a:solidFill>
                <a:srgbClr val="9999FF"/>
              </a:solidFill>
            </a:endParaRPr>
          </a:p>
          <a:p>
            <a:pPr marL="0" indent="0" algn="ctr" eaLnBrk="1" hangingPunct="1">
              <a:buFont typeface="Times New Roman" pitchFamily="18" charset="0"/>
              <a:buNone/>
              <a:defRPr/>
            </a:pPr>
            <a:endParaRPr lang="fr-FR" altLang="fr-FR" sz="1200" kern="0" dirty="0" smtClean="0">
              <a:solidFill>
                <a:srgbClr val="9999FF"/>
              </a:solidFill>
            </a:endParaRPr>
          </a:p>
        </p:txBody>
      </p:sp>
      <p:pic>
        <p:nvPicPr>
          <p:cNvPr id="4103" name="Image 7" descr="logo TPM trois lignes">
            <a:hlinkClick r:id="rId5"/>
          </p:cNvPr>
          <p:cNvPicPr>
            <a:picLocks noChangeAspect="1" noChangeArrowheads="1"/>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6988175" y="190500"/>
            <a:ext cx="1832297" cy="1173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271529"/>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476672"/>
            <a:ext cx="8229600" cy="792088"/>
          </a:xfrm>
        </p:spPr>
        <p:txBody>
          <a:bodyPr>
            <a:normAutofit fontScale="90000"/>
          </a:bodyPr>
          <a:lstStyle/>
          <a:p>
            <a:r>
              <a:rPr lang="fr-FR" sz="2400" b="1" dirty="0" smtClean="0">
                <a:solidFill>
                  <a:schemeClr val="tx2"/>
                </a:solidFill>
                <a:latin typeface="Arial" panose="020B0604020202020204" pitchFamily="34" charset="0"/>
                <a:cs typeface="Arial" panose="020B0604020202020204" pitchFamily="34" charset="0"/>
              </a:rPr>
              <a:t>Accompagnement aux porteurs de projets :</a:t>
            </a:r>
            <a:br>
              <a:rPr lang="fr-FR" sz="2400" b="1" dirty="0" smtClean="0">
                <a:solidFill>
                  <a:schemeClr val="tx2"/>
                </a:solidFill>
                <a:latin typeface="Arial" panose="020B0604020202020204" pitchFamily="34" charset="0"/>
                <a:cs typeface="Arial" panose="020B0604020202020204" pitchFamily="34" charset="0"/>
              </a:rPr>
            </a:br>
            <a:r>
              <a:rPr lang="fr-FR" sz="2400" b="1" dirty="0" smtClean="0">
                <a:solidFill>
                  <a:schemeClr val="tx2"/>
                </a:solidFill>
                <a:latin typeface="Arial" panose="020B0604020202020204" pitchFamily="34" charset="0"/>
                <a:cs typeface="Arial" panose="020B0604020202020204" pitchFamily="34" charset="0"/>
              </a:rPr>
              <a:t>De </a:t>
            </a:r>
            <a:r>
              <a:rPr lang="fr-FR" sz="2400" b="1" dirty="0">
                <a:solidFill>
                  <a:schemeClr val="tx2"/>
                </a:solidFill>
                <a:latin typeface="Arial" panose="020B0604020202020204" pitchFamily="34" charset="0"/>
                <a:cs typeface="Arial" panose="020B0604020202020204" pitchFamily="34" charset="0"/>
              </a:rPr>
              <a:t>l’idée du projet à l’instruction du dossier </a:t>
            </a:r>
            <a:r>
              <a:rPr lang="fr-FR" sz="2400" b="1" dirty="0" smtClean="0">
                <a:solidFill>
                  <a:schemeClr val="tx2"/>
                </a:solidFill>
                <a:latin typeface="Arial" panose="020B0604020202020204" pitchFamily="34" charset="0"/>
                <a:cs typeface="Arial" panose="020B0604020202020204" pitchFamily="34" charset="0"/>
              </a:rPr>
              <a:t/>
            </a:r>
            <a:br>
              <a:rPr lang="fr-FR" sz="2400" b="1" dirty="0" smtClean="0">
                <a:solidFill>
                  <a:schemeClr val="tx2"/>
                </a:solidFill>
                <a:latin typeface="Arial" panose="020B0604020202020204" pitchFamily="34" charset="0"/>
                <a:cs typeface="Arial" panose="020B0604020202020204" pitchFamily="34" charset="0"/>
              </a:rPr>
            </a:br>
            <a:endParaRPr lang="fr-FR" sz="2400" b="1" dirty="0">
              <a:solidFill>
                <a:schemeClr val="tx2"/>
              </a:solidFill>
              <a:latin typeface="Arial" panose="020B0604020202020204" pitchFamily="34" charset="0"/>
              <a:cs typeface="Arial" panose="020B0604020202020204" pitchFamily="34" charset="0"/>
            </a:endParaRPr>
          </a:p>
        </p:txBody>
      </p:sp>
      <p:sp>
        <p:nvSpPr>
          <p:cNvPr id="3" name="Espace réservé du contenu 2"/>
          <p:cNvSpPr>
            <a:spLocks noGrp="1"/>
          </p:cNvSpPr>
          <p:nvPr>
            <p:ph idx="1"/>
          </p:nvPr>
        </p:nvSpPr>
        <p:spPr>
          <a:xfrm>
            <a:off x="467544" y="980728"/>
            <a:ext cx="8229600" cy="5328592"/>
          </a:xfrm>
        </p:spPr>
        <p:txBody>
          <a:bodyPr>
            <a:normAutofit/>
          </a:bodyPr>
          <a:lstStyle/>
          <a:p>
            <a:pPr marL="0" indent="0">
              <a:buNone/>
            </a:pPr>
            <a:r>
              <a:rPr lang="fr-FR" sz="1400" dirty="0" smtClean="0">
                <a:latin typeface="Arial" panose="020B0604020202020204" pitchFamily="34" charset="0"/>
                <a:cs typeface="Arial" panose="020B0604020202020204" pitchFamily="34" charset="0"/>
              </a:rPr>
              <a:t>		</a:t>
            </a:r>
            <a:endParaRPr lang="fr-FR" sz="1900" b="1" dirty="0" smtClean="0">
              <a:latin typeface="Arial" panose="020B0604020202020204" pitchFamily="34" charset="0"/>
              <a:cs typeface="Arial" panose="020B0604020202020204" pitchFamily="34" charset="0"/>
            </a:endParaRPr>
          </a:p>
          <a:p>
            <a:pPr marL="0" indent="0">
              <a:buNone/>
            </a:pPr>
            <a:endParaRPr lang="fr-FR" sz="1600" dirty="0" smtClean="0">
              <a:latin typeface="Arial" panose="020B0604020202020204" pitchFamily="34" charset="0"/>
              <a:cs typeface="Arial" panose="020B0604020202020204" pitchFamily="34" charset="0"/>
            </a:endParaRPr>
          </a:p>
          <a:p>
            <a:pPr>
              <a:buAutoNum type="arabicParenR"/>
            </a:pPr>
            <a:r>
              <a:rPr lang="fr-FR" sz="1600" dirty="0" smtClean="0">
                <a:latin typeface="Arial" panose="020B0604020202020204" pitchFamily="34" charset="0"/>
                <a:cs typeface="Arial" panose="020B0604020202020204" pitchFamily="34" charset="0"/>
              </a:rPr>
              <a:t>Première prise de contact avec le porteur – transmission de la fiche projet,</a:t>
            </a:r>
          </a:p>
          <a:p>
            <a:pPr marL="0" indent="0">
              <a:buNone/>
            </a:pPr>
            <a:endParaRPr lang="fr-FR" sz="1600" dirty="0" smtClean="0">
              <a:latin typeface="Arial" panose="020B0604020202020204" pitchFamily="34" charset="0"/>
              <a:cs typeface="Arial" panose="020B0604020202020204" pitchFamily="34" charset="0"/>
            </a:endParaRPr>
          </a:p>
          <a:p>
            <a:pPr>
              <a:buAutoNum type="arabicParenR" startAt="2"/>
            </a:pPr>
            <a:r>
              <a:rPr lang="fr-FR" sz="1600" dirty="0" smtClean="0">
                <a:latin typeface="Arial" panose="020B0604020202020204" pitchFamily="34" charset="0"/>
                <a:cs typeface="Arial" panose="020B0604020202020204" pitchFamily="34" charset="0"/>
              </a:rPr>
              <a:t>Le service FEDER étudie la fiche projet et accompagne le porteur dans la formalisation de son projet</a:t>
            </a:r>
          </a:p>
          <a:p>
            <a:pPr marL="0" indent="0">
              <a:buNone/>
            </a:pPr>
            <a:endParaRPr lang="fr-FR" sz="1600" dirty="0" smtClean="0">
              <a:latin typeface="Arial" panose="020B0604020202020204" pitchFamily="34" charset="0"/>
              <a:cs typeface="Arial" panose="020B0604020202020204" pitchFamily="34" charset="0"/>
            </a:endParaRPr>
          </a:p>
          <a:p>
            <a:pPr marL="0" indent="0">
              <a:buNone/>
            </a:pPr>
            <a:r>
              <a:rPr lang="fr-FR" sz="1600" dirty="0">
                <a:latin typeface="Arial" panose="020B0604020202020204" pitchFamily="34" charset="0"/>
                <a:cs typeface="Arial" panose="020B0604020202020204" pitchFamily="34" charset="0"/>
              </a:rPr>
              <a:t>3</a:t>
            </a:r>
            <a:r>
              <a:rPr lang="fr-FR" sz="1600" dirty="0" smtClean="0">
                <a:latin typeface="Arial" panose="020B0604020202020204" pitchFamily="34" charset="0"/>
                <a:cs typeface="Arial" panose="020B0604020202020204" pitchFamily="34" charset="0"/>
              </a:rPr>
              <a:t>) Après avis du service du Feder de TPM sur leur dossier, les porteurs envoient le dossier à la Région PACA</a:t>
            </a:r>
          </a:p>
          <a:p>
            <a:pPr marL="0" indent="0">
              <a:buNone/>
            </a:pPr>
            <a:endParaRPr lang="fr-FR" sz="1600" dirty="0">
              <a:latin typeface="Arial" panose="020B0604020202020204" pitchFamily="34" charset="0"/>
              <a:cs typeface="Arial" panose="020B0604020202020204" pitchFamily="34" charset="0"/>
            </a:endParaRPr>
          </a:p>
          <a:p>
            <a:pPr marL="0" indent="0">
              <a:buNone/>
            </a:pPr>
            <a:r>
              <a:rPr lang="fr-FR" sz="1600" dirty="0">
                <a:latin typeface="Arial" panose="020B0604020202020204" pitchFamily="34" charset="0"/>
                <a:cs typeface="Arial" panose="020B0604020202020204" pitchFamily="34" charset="0"/>
              </a:rPr>
              <a:t>4</a:t>
            </a:r>
            <a:r>
              <a:rPr lang="fr-FR" sz="1600" dirty="0" smtClean="0">
                <a:latin typeface="Arial" panose="020B0604020202020204" pitchFamily="34" charset="0"/>
                <a:cs typeface="Arial" panose="020B0604020202020204" pitchFamily="34" charset="0"/>
              </a:rPr>
              <a:t>) Instruction du dossier par les services de la Région PACA et par TPM, avec expertise de personnes ressources</a:t>
            </a:r>
          </a:p>
          <a:p>
            <a:pPr marL="0" indent="0">
              <a:buNone/>
            </a:pPr>
            <a:endParaRPr lang="fr-FR" sz="1600" dirty="0">
              <a:latin typeface="Arial" panose="020B0604020202020204" pitchFamily="34" charset="0"/>
              <a:cs typeface="Arial" panose="020B0604020202020204" pitchFamily="34" charset="0"/>
            </a:endParaRPr>
          </a:p>
          <a:p>
            <a:pPr marL="0" indent="0" algn="just">
              <a:buNone/>
            </a:pPr>
            <a:r>
              <a:rPr lang="fr-FR" sz="1600" dirty="0">
                <a:latin typeface="Arial" panose="020B0604020202020204" pitchFamily="34" charset="0"/>
                <a:cs typeface="Arial" panose="020B0604020202020204" pitchFamily="34" charset="0"/>
              </a:rPr>
              <a:t>5</a:t>
            </a:r>
            <a:r>
              <a:rPr lang="fr-FR" sz="1600" dirty="0" smtClean="0">
                <a:latin typeface="Arial" panose="020B0604020202020204" pitchFamily="34" charset="0"/>
                <a:cs typeface="Arial" panose="020B0604020202020204" pitchFamily="34" charset="0"/>
              </a:rPr>
              <a:t>) Passage en Comité de sélection ITI de TPM</a:t>
            </a:r>
          </a:p>
          <a:p>
            <a:pPr algn="just"/>
            <a:r>
              <a:rPr lang="fr-FR" sz="1600" dirty="0" smtClean="0">
                <a:latin typeface="Arial" panose="020B0604020202020204" pitchFamily="34" charset="0"/>
                <a:cs typeface="Arial" panose="020B0604020202020204" pitchFamily="34" charset="0"/>
              </a:rPr>
              <a:t>Avis </a:t>
            </a:r>
            <a:r>
              <a:rPr lang="fr-FR" sz="1600" dirty="0">
                <a:latin typeface="Arial" panose="020B0604020202020204" pitchFamily="34" charset="0"/>
                <a:cs typeface="Arial" panose="020B0604020202020204" pitchFamily="34" charset="0"/>
              </a:rPr>
              <a:t>motivé sur la qualité des projets et </a:t>
            </a:r>
            <a:r>
              <a:rPr lang="fr-FR" sz="1600" dirty="0" smtClean="0">
                <a:latin typeface="Arial" panose="020B0604020202020204" pitchFamily="34" charset="0"/>
                <a:cs typeface="Arial" panose="020B0604020202020204" pitchFamily="34" charset="0"/>
              </a:rPr>
              <a:t>cohérence avec </a:t>
            </a:r>
            <a:r>
              <a:rPr lang="fr-FR" sz="1600" dirty="0">
                <a:latin typeface="Arial" panose="020B0604020202020204" pitchFamily="34" charset="0"/>
                <a:cs typeface="Arial" panose="020B0604020202020204" pitchFamily="34" charset="0"/>
              </a:rPr>
              <a:t>la stratégie urbaine </a:t>
            </a:r>
            <a:r>
              <a:rPr lang="fr-FR" sz="1600" dirty="0" smtClean="0">
                <a:latin typeface="Arial" panose="020B0604020202020204" pitchFamily="34" charset="0"/>
                <a:cs typeface="Arial" panose="020B0604020202020204" pitchFamily="34" charset="0"/>
              </a:rPr>
              <a:t>intégrée</a:t>
            </a:r>
          </a:p>
          <a:p>
            <a:pPr algn="just"/>
            <a:r>
              <a:rPr lang="fr-FR" sz="1600" dirty="0" smtClean="0">
                <a:latin typeface="Arial" panose="020B0604020202020204" pitchFamily="34" charset="0"/>
                <a:cs typeface="Arial" panose="020B0604020202020204" pitchFamily="34" charset="0"/>
              </a:rPr>
              <a:t>Validation de la </a:t>
            </a:r>
            <a:r>
              <a:rPr lang="fr-FR" sz="1600" dirty="0">
                <a:latin typeface="Arial" panose="020B0604020202020204" pitchFamily="34" charset="0"/>
                <a:cs typeface="Arial" panose="020B0604020202020204" pitchFamily="34" charset="0"/>
              </a:rPr>
              <a:t>sélection des opérations à présenter en </a:t>
            </a:r>
            <a:r>
              <a:rPr lang="fr-FR" sz="1600" dirty="0" smtClean="0">
                <a:latin typeface="Arial" panose="020B0604020202020204" pitchFamily="34" charset="0"/>
                <a:cs typeface="Arial" panose="020B0604020202020204" pitchFamily="34" charset="0"/>
              </a:rPr>
              <a:t>CRP</a:t>
            </a:r>
            <a:endParaRPr lang="fr-FR" sz="1600" dirty="0">
              <a:latin typeface="Arial" panose="020B0604020202020204" pitchFamily="34" charset="0"/>
              <a:cs typeface="Arial" panose="020B0604020202020204" pitchFamily="34" charset="0"/>
            </a:endParaRPr>
          </a:p>
          <a:p>
            <a:pPr marL="0" indent="0">
              <a:buNone/>
            </a:pPr>
            <a:endParaRPr lang="fr-FR" sz="1600" dirty="0">
              <a:latin typeface="Arial" panose="020B0604020202020204" pitchFamily="34" charset="0"/>
              <a:cs typeface="Arial" panose="020B0604020202020204" pitchFamily="34" charset="0"/>
            </a:endParaRPr>
          </a:p>
          <a:p>
            <a:pPr marL="0" indent="0">
              <a:buNone/>
            </a:pPr>
            <a:r>
              <a:rPr lang="fr-FR" sz="1600" dirty="0">
                <a:latin typeface="Arial" panose="020B0604020202020204" pitchFamily="34" charset="0"/>
                <a:cs typeface="Arial" panose="020B0604020202020204" pitchFamily="34" charset="0"/>
              </a:rPr>
              <a:t>6</a:t>
            </a:r>
            <a:r>
              <a:rPr lang="fr-FR" sz="1600" dirty="0" smtClean="0">
                <a:latin typeface="Arial" panose="020B0604020202020204" pitchFamily="34" charset="0"/>
                <a:cs typeface="Arial" panose="020B0604020202020204" pitchFamily="34" charset="0"/>
              </a:rPr>
              <a:t>) Passage en Comité Régional de Programmation (</a:t>
            </a:r>
            <a:r>
              <a:rPr lang="fr-FR" sz="1600" dirty="0">
                <a:latin typeface="Arial" panose="020B0604020202020204" pitchFamily="34" charset="0"/>
                <a:cs typeface="Arial" panose="020B0604020202020204" pitchFamily="34" charset="0"/>
              </a:rPr>
              <a:t>CRP). </a:t>
            </a:r>
            <a:endParaRPr lang="fr-FR" sz="1600" dirty="0" smtClean="0">
              <a:latin typeface="Arial" panose="020B0604020202020204" pitchFamily="34" charset="0"/>
              <a:cs typeface="Arial" panose="020B0604020202020204" pitchFamily="34" charset="0"/>
            </a:endParaRPr>
          </a:p>
          <a:p>
            <a:pPr marL="0" indent="0">
              <a:buNone/>
            </a:pPr>
            <a:endParaRPr lang="fr-FR" dirty="0" smtClean="0"/>
          </a:p>
        </p:txBody>
      </p:sp>
      <p:sp>
        <p:nvSpPr>
          <p:cNvPr id="4" name="Espace réservé du pied de page 3"/>
          <p:cNvSpPr>
            <a:spLocks noGrp="1"/>
          </p:cNvSpPr>
          <p:nvPr>
            <p:ph type="ftr" sz="quarter" idx="11"/>
          </p:nvPr>
        </p:nvSpPr>
        <p:spPr>
          <a:xfrm>
            <a:off x="8604448" y="6381328"/>
            <a:ext cx="439688" cy="365125"/>
          </a:xfrm>
        </p:spPr>
        <p:txBody>
          <a:bodyPr/>
          <a:lstStyle/>
          <a:p>
            <a:r>
              <a:rPr lang="fr-FR" dirty="0"/>
              <a:t>8</a:t>
            </a:r>
          </a:p>
        </p:txBody>
      </p:sp>
    </p:spTree>
    <p:extLst>
      <p:ext uri="{BB962C8B-B14F-4D97-AF65-F5344CB8AC3E}">
        <p14:creationId xmlns:p14="http://schemas.microsoft.com/office/powerpoint/2010/main" val="4041107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07504" y="1435106"/>
            <a:ext cx="8568952" cy="5760639"/>
          </a:xfrm>
        </p:spPr>
        <p:txBody>
          <a:bodyPr>
            <a:normAutofit fontScale="90000"/>
          </a:bodyPr>
          <a:lstStyle/>
          <a:p>
            <a:pPr marL="92075" algn="l">
              <a:lnSpc>
                <a:spcPct val="150000"/>
              </a:lnSpc>
            </a:pPr>
            <a:r>
              <a:rPr lang="fr-FR" sz="1600" dirty="0" smtClean="0">
                <a:latin typeface="Arial" panose="020B0604020202020204" pitchFamily="34" charset="0"/>
                <a:cs typeface="Arial" panose="020B0604020202020204" pitchFamily="34" charset="0"/>
              </a:rPr>
              <a:t/>
            </a:r>
            <a:br>
              <a:rPr lang="fr-FR" sz="1600" dirty="0" smtClean="0">
                <a:latin typeface="Arial" panose="020B0604020202020204" pitchFamily="34" charset="0"/>
                <a:cs typeface="Arial" panose="020B0604020202020204" pitchFamily="34" charset="0"/>
              </a:rPr>
            </a:br>
            <a:r>
              <a:rPr lang="fr-FR" sz="1600" dirty="0" smtClean="0">
                <a:latin typeface="Arial" panose="020B0604020202020204" pitchFamily="34" charset="0"/>
                <a:cs typeface="Arial" panose="020B0604020202020204" pitchFamily="34" charset="0"/>
              </a:rPr>
              <a:t/>
            </a:r>
            <a:br>
              <a:rPr lang="fr-FR" sz="1600" dirty="0" smtClean="0">
                <a:latin typeface="Arial" panose="020B0604020202020204" pitchFamily="34" charset="0"/>
                <a:cs typeface="Arial" panose="020B0604020202020204" pitchFamily="34" charset="0"/>
              </a:rPr>
            </a:br>
            <a:r>
              <a:rPr lang="fr-FR" sz="1600" dirty="0">
                <a:latin typeface="Arial" panose="020B0604020202020204" pitchFamily="34" charset="0"/>
                <a:cs typeface="Arial" panose="020B0604020202020204" pitchFamily="34" charset="0"/>
              </a:rPr>
              <a:t/>
            </a:r>
            <a:br>
              <a:rPr lang="fr-FR" sz="1600" dirty="0">
                <a:latin typeface="Arial" panose="020B0604020202020204" pitchFamily="34" charset="0"/>
                <a:cs typeface="Arial" panose="020B0604020202020204" pitchFamily="34" charset="0"/>
              </a:rPr>
            </a:br>
            <a:r>
              <a:rPr lang="fr-FR" sz="1600" dirty="0" smtClean="0">
                <a:latin typeface="Arial" panose="020B0604020202020204" pitchFamily="34" charset="0"/>
                <a:cs typeface="Arial" panose="020B0604020202020204" pitchFamily="34" charset="0"/>
              </a:rPr>
              <a:t/>
            </a:r>
            <a:br>
              <a:rPr lang="fr-FR" sz="1600" dirty="0" smtClean="0">
                <a:latin typeface="Arial" panose="020B0604020202020204" pitchFamily="34" charset="0"/>
                <a:cs typeface="Arial" panose="020B0604020202020204" pitchFamily="34" charset="0"/>
              </a:rPr>
            </a:br>
            <a:r>
              <a:rPr lang="fr-FR" sz="1600" dirty="0">
                <a:latin typeface="Arial" panose="020B0604020202020204" pitchFamily="34" charset="0"/>
                <a:cs typeface="Arial" panose="020B0604020202020204" pitchFamily="34" charset="0"/>
              </a:rPr>
              <a:t/>
            </a:r>
            <a:br>
              <a:rPr lang="fr-FR" sz="1600" dirty="0">
                <a:latin typeface="Arial" panose="020B0604020202020204" pitchFamily="34" charset="0"/>
                <a:cs typeface="Arial" panose="020B0604020202020204" pitchFamily="34" charset="0"/>
              </a:rPr>
            </a:br>
            <a:r>
              <a:rPr lang="fr-FR" sz="1600" dirty="0" smtClean="0">
                <a:latin typeface="Arial" panose="020B0604020202020204" pitchFamily="34" charset="0"/>
                <a:cs typeface="Arial" panose="020B0604020202020204" pitchFamily="34" charset="0"/>
              </a:rPr>
              <a:t/>
            </a:r>
            <a:br>
              <a:rPr lang="fr-FR" sz="1600" dirty="0" smtClean="0">
                <a:latin typeface="Arial" panose="020B0604020202020204" pitchFamily="34" charset="0"/>
                <a:cs typeface="Arial" panose="020B0604020202020204" pitchFamily="34" charset="0"/>
              </a:rPr>
            </a:br>
            <a:r>
              <a:rPr lang="fr-FR" sz="1600" dirty="0" smtClean="0">
                <a:latin typeface="Arial" panose="020B0604020202020204" pitchFamily="34" charset="0"/>
                <a:cs typeface="Arial" panose="020B0604020202020204" pitchFamily="34" charset="0"/>
              </a:rPr>
              <a:t/>
            </a:r>
            <a:br>
              <a:rPr lang="fr-FR" sz="1600" dirty="0" smtClean="0">
                <a:latin typeface="Arial" panose="020B0604020202020204" pitchFamily="34" charset="0"/>
                <a:cs typeface="Arial" panose="020B0604020202020204" pitchFamily="34" charset="0"/>
              </a:rPr>
            </a:br>
            <a:r>
              <a:rPr lang="fr-FR" sz="1600" dirty="0" smtClean="0">
                <a:latin typeface="Arial" panose="020B0604020202020204" pitchFamily="34" charset="0"/>
                <a:cs typeface="Arial" panose="020B0604020202020204" pitchFamily="34" charset="0"/>
              </a:rPr>
              <a:t/>
            </a:r>
            <a:br>
              <a:rPr lang="fr-FR" sz="1600" dirty="0" smtClean="0">
                <a:latin typeface="Arial" panose="020B0604020202020204" pitchFamily="34" charset="0"/>
                <a:cs typeface="Arial" panose="020B0604020202020204" pitchFamily="34" charset="0"/>
              </a:rPr>
            </a:br>
            <a:r>
              <a:rPr lang="fr-FR" sz="2000" dirty="0">
                <a:latin typeface="Arial" panose="020B0604020202020204" pitchFamily="34" charset="0"/>
                <a:cs typeface="Arial" panose="020B0604020202020204" pitchFamily="34" charset="0"/>
              </a:rPr>
              <a:t/>
            </a:r>
            <a:br>
              <a:rPr lang="fr-FR" sz="2000" dirty="0">
                <a:latin typeface="Arial" panose="020B0604020202020204" pitchFamily="34" charset="0"/>
                <a:cs typeface="Arial" panose="020B0604020202020204" pitchFamily="34" charset="0"/>
              </a:rPr>
            </a:br>
            <a:r>
              <a:rPr lang="fr-FR" sz="2000" dirty="0" smtClean="0">
                <a:latin typeface="Arial" panose="020B0604020202020204" pitchFamily="34" charset="0"/>
                <a:cs typeface="Arial" panose="020B0604020202020204" pitchFamily="34" charset="0"/>
              </a:rPr>
              <a:t>- Signature de la convention d’ITI entre l’Etat et la Région le 1</a:t>
            </a:r>
            <a:r>
              <a:rPr lang="fr-FR" sz="2000" baseline="30000" dirty="0" smtClean="0">
                <a:latin typeface="Arial" panose="020B0604020202020204" pitchFamily="34" charset="0"/>
                <a:cs typeface="Arial" panose="020B0604020202020204" pitchFamily="34" charset="0"/>
              </a:rPr>
              <a:t>er</a:t>
            </a:r>
            <a:r>
              <a:rPr lang="fr-FR" sz="2000" dirty="0" smtClean="0">
                <a:latin typeface="Arial" panose="020B0604020202020204" pitchFamily="34" charset="0"/>
                <a:cs typeface="Arial" panose="020B0604020202020204" pitchFamily="34" charset="0"/>
              </a:rPr>
              <a:t> Avril 2016</a:t>
            </a:r>
            <a:br>
              <a:rPr lang="fr-FR" sz="2000" dirty="0" smtClean="0">
                <a:latin typeface="Arial" panose="020B0604020202020204" pitchFamily="34" charset="0"/>
                <a:cs typeface="Arial" panose="020B0604020202020204" pitchFamily="34" charset="0"/>
              </a:rPr>
            </a:br>
            <a:r>
              <a:rPr lang="fr-FR" sz="2000" dirty="0" smtClean="0">
                <a:latin typeface="Arial" panose="020B0604020202020204" pitchFamily="34" charset="0"/>
                <a:cs typeface="Arial" panose="020B0604020202020204" pitchFamily="34" charset="0"/>
              </a:rPr>
              <a:t/>
            </a:r>
            <a:br>
              <a:rPr lang="fr-FR" sz="2000" dirty="0" smtClean="0">
                <a:latin typeface="Arial" panose="020B0604020202020204" pitchFamily="34" charset="0"/>
                <a:cs typeface="Arial" panose="020B0604020202020204" pitchFamily="34" charset="0"/>
              </a:rPr>
            </a:br>
            <a:r>
              <a:rPr lang="fr-FR" sz="2000" dirty="0" smtClean="0">
                <a:latin typeface="Arial" panose="020B0604020202020204" pitchFamily="34" charset="0"/>
                <a:cs typeface="Arial" panose="020B0604020202020204" pitchFamily="34" charset="0"/>
              </a:rPr>
              <a:t>- </a:t>
            </a:r>
            <a:r>
              <a:rPr lang="fr-FR" sz="2000" b="1" dirty="0" smtClean="0">
                <a:latin typeface="Arial" panose="020B0604020202020204" pitchFamily="34" charset="0"/>
                <a:cs typeface="Arial" panose="020B0604020202020204" pitchFamily="34" charset="0"/>
              </a:rPr>
              <a:t>Programmation 2016</a:t>
            </a:r>
            <a:br>
              <a:rPr lang="fr-FR" sz="2000" b="1" dirty="0" smtClean="0">
                <a:latin typeface="Arial" panose="020B0604020202020204" pitchFamily="34" charset="0"/>
                <a:cs typeface="Arial" panose="020B0604020202020204" pitchFamily="34" charset="0"/>
              </a:rPr>
            </a:br>
            <a:r>
              <a:rPr lang="fr-FR" sz="1600" dirty="0">
                <a:latin typeface="Arial" panose="020B0604020202020204" pitchFamily="34" charset="0"/>
                <a:cs typeface="Arial" panose="020B0604020202020204" pitchFamily="34" charset="0"/>
              </a:rPr>
              <a:t>	</a:t>
            </a:r>
            <a:r>
              <a:rPr lang="fr-FR" sz="1800" dirty="0" smtClean="0">
                <a:latin typeface="Arial" panose="020B0604020202020204" pitchFamily="34" charset="0"/>
                <a:cs typeface="Arial" panose="020B0604020202020204" pitchFamily="34" charset="0"/>
              </a:rPr>
              <a:t>Lancement des 3 Appels à propositions le 26 avril</a:t>
            </a:r>
            <a:br>
              <a:rPr lang="fr-FR" sz="1800" dirty="0" smtClean="0">
                <a:latin typeface="Arial" panose="020B0604020202020204" pitchFamily="34" charset="0"/>
                <a:cs typeface="Arial" panose="020B0604020202020204" pitchFamily="34" charset="0"/>
              </a:rPr>
            </a:br>
            <a:r>
              <a:rPr lang="fr-FR" sz="1800" dirty="0" smtClean="0">
                <a:latin typeface="Arial" panose="020B0604020202020204" pitchFamily="34" charset="0"/>
                <a:cs typeface="Arial" panose="020B0604020202020204" pitchFamily="34" charset="0"/>
              </a:rPr>
              <a:t>	</a:t>
            </a:r>
            <a:br>
              <a:rPr lang="fr-FR" sz="1800" dirty="0" smtClean="0">
                <a:latin typeface="Arial" panose="020B0604020202020204" pitchFamily="34" charset="0"/>
                <a:cs typeface="Arial" panose="020B0604020202020204" pitchFamily="34" charset="0"/>
              </a:rPr>
            </a:br>
            <a:r>
              <a:rPr lang="fr-FR" sz="1800" dirty="0">
                <a:latin typeface="Arial" panose="020B0604020202020204" pitchFamily="34" charset="0"/>
                <a:cs typeface="Arial" panose="020B0604020202020204" pitchFamily="34" charset="0"/>
              </a:rPr>
              <a:t>	</a:t>
            </a:r>
            <a:r>
              <a:rPr lang="fr-FR" sz="1800" dirty="0" smtClean="0">
                <a:latin typeface="Arial" panose="020B0604020202020204" pitchFamily="34" charset="0"/>
                <a:cs typeface="Arial" panose="020B0604020202020204" pitchFamily="34" charset="0"/>
              </a:rPr>
              <a:t>Installation du comité de sélection TPM le 30 juin</a:t>
            </a:r>
            <a:br>
              <a:rPr lang="fr-FR" sz="1800" dirty="0" smtClean="0">
                <a:latin typeface="Arial" panose="020B0604020202020204" pitchFamily="34" charset="0"/>
                <a:cs typeface="Arial" panose="020B0604020202020204" pitchFamily="34" charset="0"/>
              </a:rPr>
            </a:br>
            <a:r>
              <a:rPr lang="fr-FR" sz="1800" dirty="0" smtClean="0">
                <a:latin typeface="Arial" panose="020B0604020202020204" pitchFamily="34" charset="0"/>
                <a:cs typeface="Arial" panose="020B0604020202020204" pitchFamily="34" charset="0"/>
              </a:rPr>
              <a:t/>
            </a:r>
            <a:br>
              <a:rPr lang="fr-FR" sz="1800" dirty="0" smtClean="0">
                <a:latin typeface="Arial" panose="020B0604020202020204" pitchFamily="34" charset="0"/>
                <a:cs typeface="Arial" panose="020B0604020202020204" pitchFamily="34" charset="0"/>
              </a:rPr>
            </a:br>
            <a:r>
              <a:rPr lang="fr-FR" sz="1800" dirty="0">
                <a:latin typeface="Arial" panose="020B0604020202020204" pitchFamily="34" charset="0"/>
                <a:cs typeface="Arial" panose="020B0604020202020204" pitchFamily="34" charset="0"/>
              </a:rPr>
              <a:t>	</a:t>
            </a:r>
            <a:r>
              <a:rPr lang="fr-FR" sz="1800" dirty="0" smtClean="0">
                <a:latin typeface="Arial" panose="020B0604020202020204" pitchFamily="34" charset="0"/>
                <a:cs typeface="Arial" panose="020B0604020202020204" pitchFamily="34" charset="0"/>
              </a:rPr>
              <a:t>Date limite de dépôt des dossiers le 7 juillet </a:t>
            </a:r>
            <a:br>
              <a:rPr lang="fr-FR" sz="1800" dirty="0" smtClean="0">
                <a:latin typeface="Arial" panose="020B0604020202020204" pitchFamily="34" charset="0"/>
                <a:cs typeface="Arial" panose="020B0604020202020204" pitchFamily="34" charset="0"/>
              </a:rPr>
            </a:br>
            <a:r>
              <a:rPr lang="fr-FR" sz="1800" dirty="0" smtClean="0">
                <a:latin typeface="Arial" panose="020B0604020202020204" pitchFamily="34" charset="0"/>
                <a:cs typeface="Arial" panose="020B0604020202020204" pitchFamily="34" charset="0"/>
              </a:rPr>
              <a:t> 	</a:t>
            </a:r>
            <a:br>
              <a:rPr lang="fr-FR" sz="1800" dirty="0" smtClean="0">
                <a:latin typeface="Arial" panose="020B0604020202020204" pitchFamily="34" charset="0"/>
                <a:cs typeface="Arial" panose="020B0604020202020204" pitchFamily="34" charset="0"/>
              </a:rPr>
            </a:br>
            <a:r>
              <a:rPr lang="fr-FR" sz="1800" dirty="0" smtClean="0">
                <a:latin typeface="Arial" panose="020B0604020202020204" pitchFamily="34" charset="0"/>
                <a:cs typeface="Arial" panose="020B0604020202020204" pitchFamily="34" charset="0"/>
              </a:rPr>
              <a:t>	Instruction par la Région et TPM avec appui des ressources compétentes</a:t>
            </a:r>
            <a:br>
              <a:rPr lang="fr-FR" sz="1800" dirty="0" smtClean="0">
                <a:latin typeface="Arial" panose="020B0604020202020204" pitchFamily="34" charset="0"/>
                <a:cs typeface="Arial" panose="020B0604020202020204" pitchFamily="34" charset="0"/>
              </a:rPr>
            </a:br>
            <a:r>
              <a:rPr lang="fr-FR" sz="1800" dirty="0" smtClean="0">
                <a:latin typeface="Arial" panose="020B0604020202020204" pitchFamily="34" charset="0"/>
                <a:cs typeface="Arial" panose="020B0604020202020204" pitchFamily="34" charset="0"/>
              </a:rPr>
              <a:t/>
            </a:r>
            <a:br>
              <a:rPr lang="fr-FR" sz="1800" dirty="0" smtClean="0">
                <a:latin typeface="Arial" panose="020B0604020202020204" pitchFamily="34" charset="0"/>
                <a:cs typeface="Arial" panose="020B0604020202020204" pitchFamily="34" charset="0"/>
              </a:rPr>
            </a:br>
            <a:r>
              <a:rPr lang="fr-FR" sz="1800" dirty="0" smtClean="0">
                <a:latin typeface="Arial" panose="020B0604020202020204" pitchFamily="34" charset="0"/>
                <a:cs typeface="Arial" panose="020B0604020202020204" pitchFamily="34" charset="0"/>
              </a:rPr>
              <a:t>	Comité de Sélection de l’ITI mi-octobre</a:t>
            </a:r>
            <a:br>
              <a:rPr lang="fr-FR" sz="1800" dirty="0" smtClean="0">
                <a:latin typeface="Arial" panose="020B0604020202020204" pitchFamily="34" charset="0"/>
                <a:cs typeface="Arial" panose="020B0604020202020204" pitchFamily="34" charset="0"/>
              </a:rPr>
            </a:br>
            <a:r>
              <a:rPr lang="fr-FR" sz="1800" dirty="0" smtClean="0">
                <a:latin typeface="Arial" panose="020B0604020202020204" pitchFamily="34" charset="0"/>
                <a:cs typeface="Arial" panose="020B0604020202020204" pitchFamily="34" charset="0"/>
              </a:rPr>
              <a:t/>
            </a:r>
            <a:br>
              <a:rPr lang="fr-FR" sz="1800" dirty="0" smtClean="0">
                <a:latin typeface="Arial" panose="020B0604020202020204" pitchFamily="34" charset="0"/>
                <a:cs typeface="Arial" panose="020B0604020202020204" pitchFamily="34" charset="0"/>
              </a:rPr>
            </a:br>
            <a:r>
              <a:rPr lang="fr-FR" sz="1800" dirty="0">
                <a:latin typeface="Arial" panose="020B0604020202020204" pitchFamily="34" charset="0"/>
                <a:cs typeface="Arial" panose="020B0604020202020204" pitchFamily="34" charset="0"/>
              </a:rPr>
              <a:t>	</a:t>
            </a:r>
            <a:r>
              <a:rPr lang="fr-FR" sz="1800" dirty="0" smtClean="0">
                <a:latin typeface="Arial" panose="020B0604020202020204" pitchFamily="34" charset="0"/>
                <a:cs typeface="Arial" panose="020B0604020202020204" pitchFamily="34" charset="0"/>
              </a:rPr>
              <a:t>Comité Régional de Programmation 8 décembre</a:t>
            </a:r>
            <a:r>
              <a:rPr lang="fr-FR" sz="1800" dirty="0">
                <a:latin typeface="Arial" panose="020B0604020202020204" pitchFamily="34" charset="0"/>
                <a:cs typeface="Arial" panose="020B0604020202020204" pitchFamily="34" charset="0"/>
              </a:rPr>
              <a:t/>
            </a:r>
            <a:br>
              <a:rPr lang="fr-FR" sz="1800" dirty="0">
                <a:latin typeface="Arial" panose="020B0604020202020204" pitchFamily="34" charset="0"/>
                <a:cs typeface="Arial" panose="020B0604020202020204" pitchFamily="34" charset="0"/>
              </a:rPr>
            </a:br>
            <a:r>
              <a:rPr lang="fr-FR" sz="1600" dirty="0" smtClean="0">
                <a:latin typeface="Arial" panose="020B0604020202020204" pitchFamily="34" charset="0"/>
                <a:cs typeface="Arial" panose="020B0604020202020204" pitchFamily="34" charset="0"/>
              </a:rPr>
              <a:t/>
            </a:r>
            <a:br>
              <a:rPr lang="fr-FR" sz="1600" dirty="0" smtClean="0">
                <a:latin typeface="Arial" panose="020B0604020202020204" pitchFamily="34" charset="0"/>
                <a:cs typeface="Arial" panose="020B0604020202020204" pitchFamily="34" charset="0"/>
              </a:rPr>
            </a:br>
            <a:r>
              <a:rPr lang="fr-FR" sz="1600" dirty="0">
                <a:latin typeface="Arial" panose="020B0604020202020204" pitchFamily="34" charset="0"/>
                <a:cs typeface="Arial" panose="020B0604020202020204" pitchFamily="34" charset="0"/>
              </a:rPr>
              <a:t/>
            </a:r>
            <a:br>
              <a:rPr lang="fr-FR" sz="1600" dirty="0">
                <a:latin typeface="Arial" panose="020B0604020202020204" pitchFamily="34" charset="0"/>
                <a:cs typeface="Arial" panose="020B0604020202020204" pitchFamily="34" charset="0"/>
              </a:rPr>
            </a:br>
            <a:r>
              <a:rPr lang="fr-FR" sz="1600" dirty="0" smtClean="0">
                <a:latin typeface="Arial" panose="020B0604020202020204" pitchFamily="34" charset="0"/>
                <a:cs typeface="Arial" panose="020B0604020202020204" pitchFamily="34" charset="0"/>
              </a:rPr>
              <a:t/>
            </a:r>
            <a:br>
              <a:rPr lang="fr-FR" sz="1600" dirty="0" smtClean="0">
                <a:latin typeface="Arial" panose="020B0604020202020204" pitchFamily="34" charset="0"/>
                <a:cs typeface="Arial" panose="020B0604020202020204" pitchFamily="34" charset="0"/>
              </a:rPr>
            </a:br>
            <a:r>
              <a:rPr lang="fr-FR" sz="1600" dirty="0">
                <a:latin typeface="Arial" panose="020B0604020202020204" pitchFamily="34" charset="0"/>
                <a:cs typeface="Arial" panose="020B0604020202020204" pitchFamily="34" charset="0"/>
              </a:rPr>
              <a:t/>
            </a:r>
            <a:br>
              <a:rPr lang="fr-FR" sz="1600" dirty="0">
                <a:latin typeface="Arial" panose="020B0604020202020204" pitchFamily="34" charset="0"/>
                <a:cs typeface="Arial" panose="020B0604020202020204" pitchFamily="34" charset="0"/>
              </a:rPr>
            </a:br>
            <a:r>
              <a:rPr lang="fr-FR" sz="1600" dirty="0" smtClean="0">
                <a:latin typeface="Arial" panose="020B0604020202020204" pitchFamily="34" charset="0"/>
                <a:cs typeface="Arial" panose="020B0604020202020204" pitchFamily="34" charset="0"/>
              </a:rPr>
              <a:t/>
            </a:r>
            <a:br>
              <a:rPr lang="fr-FR" sz="1600" dirty="0" smtClean="0">
                <a:latin typeface="Arial" panose="020B0604020202020204" pitchFamily="34" charset="0"/>
                <a:cs typeface="Arial" panose="020B0604020202020204" pitchFamily="34" charset="0"/>
              </a:rPr>
            </a:br>
            <a:r>
              <a:rPr lang="fr-FR" sz="1600" dirty="0">
                <a:latin typeface="Arial" panose="020B0604020202020204" pitchFamily="34" charset="0"/>
                <a:cs typeface="Arial" panose="020B0604020202020204" pitchFamily="34" charset="0"/>
              </a:rPr>
              <a:t/>
            </a:r>
            <a:br>
              <a:rPr lang="fr-FR" sz="1600" dirty="0">
                <a:latin typeface="Arial" panose="020B0604020202020204" pitchFamily="34" charset="0"/>
                <a:cs typeface="Arial" panose="020B0604020202020204" pitchFamily="34" charset="0"/>
              </a:rPr>
            </a:br>
            <a:r>
              <a:rPr lang="fr-FR" sz="1600" dirty="0" smtClean="0">
                <a:latin typeface="Arial" panose="020B0604020202020204" pitchFamily="34" charset="0"/>
                <a:cs typeface="Arial" panose="020B0604020202020204" pitchFamily="34" charset="0"/>
              </a:rPr>
              <a:t/>
            </a:r>
            <a:br>
              <a:rPr lang="fr-FR" sz="1600" dirty="0" smtClean="0">
                <a:latin typeface="Arial" panose="020B0604020202020204" pitchFamily="34" charset="0"/>
                <a:cs typeface="Arial" panose="020B0604020202020204" pitchFamily="34" charset="0"/>
              </a:rPr>
            </a:br>
            <a:r>
              <a:rPr lang="fr-FR" sz="1600" dirty="0">
                <a:latin typeface="Arial" panose="020B0604020202020204" pitchFamily="34" charset="0"/>
                <a:cs typeface="Arial" panose="020B0604020202020204" pitchFamily="34" charset="0"/>
              </a:rPr>
              <a:t/>
            </a:r>
            <a:br>
              <a:rPr lang="fr-FR" sz="1600" dirty="0">
                <a:latin typeface="Arial" panose="020B0604020202020204" pitchFamily="34" charset="0"/>
                <a:cs typeface="Arial" panose="020B0604020202020204" pitchFamily="34" charset="0"/>
              </a:rPr>
            </a:br>
            <a:r>
              <a:rPr lang="fr-FR" sz="1600" dirty="0" smtClean="0">
                <a:latin typeface="Arial" panose="020B0604020202020204" pitchFamily="34" charset="0"/>
                <a:cs typeface="Arial" panose="020B0604020202020204" pitchFamily="34" charset="0"/>
              </a:rPr>
              <a:t/>
            </a:r>
            <a:br>
              <a:rPr lang="fr-FR" sz="1600" dirty="0" smtClean="0">
                <a:latin typeface="Arial" panose="020B0604020202020204" pitchFamily="34" charset="0"/>
                <a:cs typeface="Arial" panose="020B0604020202020204" pitchFamily="34" charset="0"/>
              </a:rPr>
            </a:br>
            <a:r>
              <a:rPr lang="fr-FR" sz="1600" dirty="0">
                <a:latin typeface="Arial" panose="020B0604020202020204" pitchFamily="34" charset="0"/>
                <a:cs typeface="Arial" panose="020B0604020202020204" pitchFamily="34" charset="0"/>
              </a:rPr>
              <a:t/>
            </a:r>
            <a:br>
              <a:rPr lang="fr-FR" sz="1600" dirty="0">
                <a:latin typeface="Arial" panose="020B0604020202020204" pitchFamily="34" charset="0"/>
                <a:cs typeface="Arial" panose="020B0604020202020204" pitchFamily="34" charset="0"/>
              </a:rPr>
            </a:br>
            <a:r>
              <a:rPr lang="fr-FR" sz="1400" dirty="0" smtClean="0"/>
              <a:t/>
            </a:r>
            <a:br>
              <a:rPr lang="fr-FR" sz="1400" dirty="0" smtClean="0"/>
            </a:br>
            <a:r>
              <a:rPr lang="fr-FR" sz="1400" dirty="0"/>
              <a:t/>
            </a:r>
            <a:br>
              <a:rPr lang="fr-FR" sz="1400" dirty="0"/>
            </a:br>
            <a:r>
              <a:rPr lang="fr-FR" sz="1400" dirty="0" smtClean="0"/>
              <a:t/>
            </a:r>
            <a:br>
              <a:rPr lang="fr-FR" sz="1400" dirty="0" smtClean="0"/>
            </a:br>
            <a:endParaRPr lang="fr-FR" sz="1400" dirty="0"/>
          </a:p>
        </p:txBody>
      </p:sp>
      <p:sp>
        <p:nvSpPr>
          <p:cNvPr id="5" name="ZoneTexte 4"/>
          <p:cNvSpPr txBox="1"/>
          <p:nvPr/>
        </p:nvSpPr>
        <p:spPr>
          <a:xfrm>
            <a:off x="827584" y="404664"/>
            <a:ext cx="7560840" cy="461665"/>
          </a:xfrm>
          <a:prstGeom prst="rect">
            <a:avLst/>
          </a:prstGeom>
          <a:noFill/>
        </p:spPr>
        <p:txBody>
          <a:bodyPr wrap="square" rtlCol="0">
            <a:spAutoFit/>
          </a:bodyPr>
          <a:lstStyle/>
          <a:p>
            <a:pPr algn="ctr"/>
            <a:r>
              <a:rPr lang="fr-FR" sz="2400" b="1" dirty="0" smtClean="0">
                <a:solidFill>
                  <a:schemeClr val="tx2"/>
                </a:solidFill>
                <a:latin typeface="Arial" panose="020B0604020202020204" pitchFamily="34" charset="0"/>
                <a:cs typeface="Arial" panose="020B0604020202020204" pitchFamily="34" charset="0"/>
              </a:rPr>
              <a:t>Etat d’avancement de l’ITI TPM</a:t>
            </a:r>
            <a:endParaRPr lang="fr-FR" sz="2400" dirty="0"/>
          </a:p>
        </p:txBody>
      </p:sp>
      <p:sp>
        <p:nvSpPr>
          <p:cNvPr id="8" name="Flèche droite 7"/>
          <p:cNvSpPr/>
          <p:nvPr/>
        </p:nvSpPr>
        <p:spPr>
          <a:xfrm>
            <a:off x="672704" y="2348880"/>
            <a:ext cx="288032" cy="1886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space réservé du pied de page 9"/>
          <p:cNvSpPr>
            <a:spLocks noGrp="1"/>
          </p:cNvSpPr>
          <p:nvPr>
            <p:ph type="ftr" sz="quarter" idx="11"/>
          </p:nvPr>
        </p:nvSpPr>
        <p:spPr>
          <a:xfrm>
            <a:off x="8676456" y="6381328"/>
            <a:ext cx="367680" cy="365125"/>
          </a:xfrm>
        </p:spPr>
        <p:txBody>
          <a:bodyPr/>
          <a:lstStyle/>
          <a:p>
            <a:r>
              <a:rPr lang="fr-FR" dirty="0" smtClean="0"/>
              <a:t>9</a:t>
            </a:r>
            <a:endParaRPr lang="fr-FR" dirty="0"/>
          </a:p>
        </p:txBody>
      </p:sp>
      <p:sp>
        <p:nvSpPr>
          <p:cNvPr id="11" name="Flèche droite 10"/>
          <p:cNvSpPr/>
          <p:nvPr/>
        </p:nvSpPr>
        <p:spPr>
          <a:xfrm>
            <a:off x="672704" y="3046604"/>
            <a:ext cx="288032" cy="1886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lèche droite 11"/>
          <p:cNvSpPr/>
          <p:nvPr/>
        </p:nvSpPr>
        <p:spPr>
          <a:xfrm>
            <a:off x="649674" y="3761692"/>
            <a:ext cx="288032" cy="1886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Flèche droite 12"/>
          <p:cNvSpPr/>
          <p:nvPr/>
        </p:nvSpPr>
        <p:spPr>
          <a:xfrm>
            <a:off x="640796" y="4509120"/>
            <a:ext cx="288032" cy="1886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Flèche droite 13"/>
          <p:cNvSpPr/>
          <p:nvPr/>
        </p:nvSpPr>
        <p:spPr>
          <a:xfrm>
            <a:off x="642795" y="5229200"/>
            <a:ext cx="288032" cy="1886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Flèche droite 14"/>
          <p:cNvSpPr/>
          <p:nvPr/>
        </p:nvSpPr>
        <p:spPr>
          <a:xfrm>
            <a:off x="642795" y="5949280"/>
            <a:ext cx="288032" cy="1886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641466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548680"/>
            <a:ext cx="8229600" cy="5577483"/>
          </a:xfrm>
        </p:spPr>
        <p:txBody>
          <a:bodyPr>
            <a:normAutofit/>
          </a:bodyPr>
          <a:lstStyle/>
          <a:p>
            <a:pPr marL="0" lvl="0" indent="0">
              <a:buNone/>
            </a:pPr>
            <a:r>
              <a:rPr lang="fr-FR" sz="1800" b="1" dirty="0">
                <a:solidFill>
                  <a:srgbClr val="1F497D"/>
                </a:solidFill>
                <a:latin typeface="Arial" panose="020B0604020202020204" pitchFamily="34" charset="0"/>
                <a:cs typeface="Arial" panose="020B0604020202020204" pitchFamily="34" charset="0"/>
              </a:rPr>
              <a:t>Outils mis à disposition des porteurs de projets </a:t>
            </a:r>
          </a:p>
          <a:p>
            <a:pPr marL="0" lvl="0" indent="0">
              <a:buNone/>
            </a:pPr>
            <a:endParaRPr lang="fr-FR" sz="1600" dirty="0">
              <a:solidFill>
                <a:prstClr val="black"/>
              </a:solidFill>
              <a:latin typeface="Arial" panose="020B0604020202020204" pitchFamily="34" charset="0"/>
              <a:cs typeface="Arial" panose="020B0604020202020204" pitchFamily="34" charset="0"/>
            </a:endParaRPr>
          </a:p>
          <a:p>
            <a:pPr marL="0" lvl="0" indent="0">
              <a:buNone/>
            </a:pPr>
            <a:r>
              <a:rPr lang="fr-FR" sz="1600" dirty="0" smtClean="0">
                <a:solidFill>
                  <a:prstClr val="black"/>
                </a:solidFill>
                <a:latin typeface="Arial" panose="020B0604020202020204" pitchFamily="34" charset="0"/>
                <a:cs typeface="Arial" panose="020B0604020202020204" pitchFamily="34" charset="0"/>
              </a:rPr>
              <a:t>Une </a:t>
            </a:r>
            <a:r>
              <a:rPr lang="fr-FR" sz="1600" dirty="0">
                <a:solidFill>
                  <a:prstClr val="black"/>
                </a:solidFill>
                <a:latin typeface="Arial" panose="020B0604020202020204" pitchFamily="34" charset="0"/>
                <a:cs typeface="Arial" panose="020B0604020202020204" pitchFamily="34" charset="0"/>
              </a:rPr>
              <a:t>fiche projet </a:t>
            </a:r>
            <a:r>
              <a:rPr lang="fr-FR" sz="1600" dirty="0" smtClean="0">
                <a:solidFill>
                  <a:prstClr val="black"/>
                </a:solidFill>
                <a:latin typeface="Arial" panose="020B0604020202020204" pitchFamily="34" charset="0"/>
                <a:cs typeface="Arial" panose="020B0604020202020204" pitchFamily="34" charset="0"/>
              </a:rPr>
              <a:t>pour le pré</a:t>
            </a:r>
            <a:r>
              <a:rPr lang="fr-FR" sz="1600" dirty="0">
                <a:solidFill>
                  <a:prstClr val="black"/>
                </a:solidFill>
                <a:latin typeface="Arial" panose="020B0604020202020204" pitchFamily="34" charset="0"/>
                <a:cs typeface="Arial" panose="020B0604020202020204" pitchFamily="34" charset="0"/>
              </a:rPr>
              <a:t> recensement des </a:t>
            </a:r>
            <a:r>
              <a:rPr lang="fr-FR" sz="1600" dirty="0" smtClean="0">
                <a:solidFill>
                  <a:prstClr val="black"/>
                </a:solidFill>
                <a:latin typeface="Arial" panose="020B0604020202020204" pitchFamily="34" charset="0"/>
                <a:cs typeface="Arial" panose="020B0604020202020204" pitchFamily="34" charset="0"/>
              </a:rPr>
              <a:t>projets</a:t>
            </a:r>
          </a:p>
          <a:p>
            <a:pPr marL="0" lvl="0" indent="0">
              <a:buNone/>
            </a:pPr>
            <a:r>
              <a:rPr lang="fr-FR" sz="1600" dirty="0" smtClean="0">
                <a:solidFill>
                  <a:prstClr val="black"/>
                </a:solidFill>
                <a:latin typeface="Arial" panose="020B0604020202020204" pitchFamily="34" charset="0"/>
                <a:cs typeface="Arial" panose="020B0604020202020204" pitchFamily="34" charset="0"/>
              </a:rPr>
              <a:t>(accompagnement en amont de l’appel à proposition)</a:t>
            </a:r>
            <a:endParaRPr lang="fr-FR" sz="1600" dirty="0">
              <a:solidFill>
                <a:prstClr val="black"/>
              </a:solidFill>
              <a:latin typeface="Arial" panose="020B0604020202020204" pitchFamily="34" charset="0"/>
              <a:cs typeface="Arial" panose="020B0604020202020204" pitchFamily="34" charset="0"/>
            </a:endParaRPr>
          </a:p>
          <a:p>
            <a:pPr marL="0" lvl="0" indent="0">
              <a:buNone/>
            </a:pPr>
            <a:endParaRPr lang="fr-FR" sz="1600" dirty="0" smtClean="0">
              <a:solidFill>
                <a:prstClr val="black"/>
              </a:solidFill>
              <a:latin typeface="Arial" panose="020B0604020202020204" pitchFamily="34" charset="0"/>
              <a:cs typeface="Arial" panose="020B0604020202020204" pitchFamily="34" charset="0"/>
            </a:endParaRPr>
          </a:p>
          <a:p>
            <a:pPr marL="0" lvl="0" indent="0">
              <a:buNone/>
            </a:pPr>
            <a:endParaRPr lang="fr-FR" sz="1600" dirty="0">
              <a:solidFill>
                <a:prstClr val="black"/>
              </a:solidFill>
              <a:latin typeface="Arial" panose="020B0604020202020204" pitchFamily="34" charset="0"/>
              <a:cs typeface="Arial" panose="020B0604020202020204" pitchFamily="34" charset="0"/>
            </a:endParaRPr>
          </a:p>
          <a:p>
            <a:pPr marL="0" lvl="0" indent="0">
              <a:buNone/>
            </a:pPr>
            <a:endParaRPr lang="fr-FR" sz="1600" dirty="0" smtClean="0">
              <a:solidFill>
                <a:prstClr val="black"/>
              </a:solidFill>
              <a:latin typeface="Arial" panose="020B0604020202020204" pitchFamily="34" charset="0"/>
              <a:cs typeface="Arial" panose="020B0604020202020204" pitchFamily="34" charset="0"/>
            </a:endParaRPr>
          </a:p>
          <a:p>
            <a:pPr marL="0" lvl="0" indent="0">
              <a:buNone/>
            </a:pPr>
            <a:endParaRPr lang="fr-FR" sz="1600" dirty="0">
              <a:solidFill>
                <a:prstClr val="black"/>
              </a:solidFill>
              <a:latin typeface="Arial" panose="020B0604020202020204" pitchFamily="34" charset="0"/>
              <a:cs typeface="Arial" panose="020B0604020202020204" pitchFamily="34" charset="0"/>
            </a:endParaRPr>
          </a:p>
          <a:p>
            <a:pPr marL="0" lvl="0" indent="0" algn="r">
              <a:buNone/>
            </a:pPr>
            <a:endParaRPr lang="fr-FR" sz="1600" dirty="0" smtClean="0">
              <a:solidFill>
                <a:prstClr val="black"/>
              </a:solidFill>
              <a:latin typeface="Arial" panose="020B0604020202020204" pitchFamily="34" charset="0"/>
              <a:cs typeface="Arial" panose="020B0604020202020204" pitchFamily="34" charset="0"/>
            </a:endParaRPr>
          </a:p>
          <a:p>
            <a:pPr marL="0" lvl="0" indent="0" algn="r">
              <a:buNone/>
            </a:pPr>
            <a:endParaRPr lang="fr-FR" sz="1600" dirty="0" smtClean="0">
              <a:solidFill>
                <a:prstClr val="black"/>
              </a:solidFill>
              <a:latin typeface="Arial" panose="020B0604020202020204" pitchFamily="34" charset="0"/>
              <a:cs typeface="Arial" panose="020B0604020202020204" pitchFamily="34" charset="0"/>
            </a:endParaRPr>
          </a:p>
          <a:p>
            <a:pPr marL="0" lvl="0" indent="0" algn="r">
              <a:buNone/>
            </a:pPr>
            <a:r>
              <a:rPr lang="fr-FR" sz="1600" dirty="0" smtClean="0">
                <a:solidFill>
                  <a:prstClr val="black"/>
                </a:solidFill>
                <a:latin typeface="Arial" panose="020B0604020202020204" pitchFamily="34" charset="0"/>
                <a:cs typeface="Arial" panose="020B0604020202020204" pitchFamily="34" charset="0"/>
              </a:rPr>
              <a:t>Un </a:t>
            </a:r>
            <a:r>
              <a:rPr lang="fr-FR" sz="1600" dirty="0">
                <a:solidFill>
                  <a:prstClr val="black"/>
                </a:solidFill>
                <a:latin typeface="Arial" panose="020B0604020202020204" pitchFamily="34" charset="0"/>
                <a:cs typeface="Arial" panose="020B0604020202020204" pitchFamily="34" charset="0"/>
              </a:rPr>
              <a:t>guide d’information aux porteurs de projets à été </a:t>
            </a:r>
            <a:r>
              <a:rPr lang="fr-FR" sz="1600" dirty="0" smtClean="0">
                <a:solidFill>
                  <a:prstClr val="black"/>
                </a:solidFill>
                <a:latin typeface="Arial" panose="020B0604020202020204" pitchFamily="34" charset="0"/>
                <a:cs typeface="Arial" panose="020B0604020202020204" pitchFamily="34" charset="0"/>
              </a:rPr>
              <a:t>édité </a:t>
            </a:r>
          </a:p>
          <a:p>
            <a:pPr marL="0" lvl="0" indent="0" algn="r">
              <a:buNone/>
            </a:pPr>
            <a:r>
              <a:rPr lang="fr-FR" sz="1600" dirty="0" smtClean="0">
                <a:solidFill>
                  <a:prstClr val="black"/>
                </a:solidFill>
                <a:latin typeface="Arial" panose="020B0604020202020204" pitchFamily="34" charset="0"/>
                <a:cs typeface="Arial" panose="020B0604020202020204" pitchFamily="34" charset="0"/>
              </a:rPr>
              <a:t>et mis en ligne sur </a:t>
            </a:r>
            <a:r>
              <a:rPr lang="fr-FR" sz="1600" dirty="0">
                <a:solidFill>
                  <a:prstClr val="black"/>
                </a:solidFill>
                <a:latin typeface="Arial" panose="020B0604020202020204" pitchFamily="34" charset="0"/>
                <a:cs typeface="Arial" panose="020B0604020202020204" pitchFamily="34" charset="0"/>
              </a:rPr>
              <a:t>le site internet de TPM</a:t>
            </a:r>
          </a:p>
          <a:p>
            <a:pPr marL="0" lvl="0" indent="0">
              <a:buNone/>
            </a:pPr>
            <a:endParaRPr lang="fr-FR" sz="1600" dirty="0" smtClean="0">
              <a:solidFill>
                <a:prstClr val="black"/>
              </a:solidFill>
              <a:latin typeface="Arial" panose="020B0604020202020204" pitchFamily="34" charset="0"/>
              <a:cs typeface="Arial" panose="020B0604020202020204" pitchFamily="34" charset="0"/>
            </a:endParaRPr>
          </a:p>
          <a:p>
            <a:pPr marL="0" lvl="0" indent="0">
              <a:buNone/>
            </a:pPr>
            <a:endParaRPr lang="fr-FR" sz="1600" dirty="0">
              <a:solidFill>
                <a:prstClr val="black"/>
              </a:solidFill>
              <a:latin typeface="Arial" panose="020B0604020202020204" pitchFamily="34" charset="0"/>
              <a:cs typeface="Arial" panose="020B0604020202020204" pitchFamily="34" charset="0"/>
            </a:endParaRPr>
          </a:p>
          <a:p>
            <a:pPr marL="0" lvl="0" indent="0">
              <a:buNone/>
            </a:pPr>
            <a:endParaRPr lang="fr-FR" sz="1600" dirty="0" smtClean="0">
              <a:solidFill>
                <a:prstClr val="black"/>
              </a:solidFill>
              <a:latin typeface="Arial" panose="020B0604020202020204" pitchFamily="34" charset="0"/>
              <a:cs typeface="Arial" panose="020B0604020202020204" pitchFamily="34" charset="0"/>
            </a:endParaRPr>
          </a:p>
          <a:p>
            <a:pPr marL="0" lvl="0" indent="0">
              <a:buNone/>
            </a:pPr>
            <a:endParaRPr lang="fr-FR" sz="1600" dirty="0">
              <a:solidFill>
                <a:prstClr val="black"/>
              </a:solidFill>
              <a:latin typeface="Arial" panose="020B0604020202020204" pitchFamily="34" charset="0"/>
              <a:cs typeface="Arial" panose="020B0604020202020204" pitchFamily="34" charset="0"/>
            </a:endParaRPr>
          </a:p>
          <a:p>
            <a:pPr marL="0" lvl="0" indent="0">
              <a:buNone/>
            </a:pPr>
            <a:r>
              <a:rPr lang="fr-FR" sz="1600" dirty="0" smtClean="0">
                <a:solidFill>
                  <a:prstClr val="black"/>
                </a:solidFill>
                <a:latin typeface="Arial" panose="020B0604020202020204" pitchFamily="34" charset="0"/>
                <a:cs typeface="Arial" panose="020B0604020202020204" pitchFamily="34" charset="0"/>
              </a:rPr>
              <a:t>Participation de TPM aux Journées«</a:t>
            </a:r>
            <a:r>
              <a:rPr lang="fr-FR" sz="1600" dirty="0">
                <a:solidFill>
                  <a:prstClr val="black"/>
                </a:solidFill>
                <a:latin typeface="Arial" panose="020B0604020202020204" pitchFamily="34" charset="0"/>
                <a:cs typeface="Arial" panose="020B0604020202020204" pitchFamily="34" charset="0"/>
              </a:rPr>
              <a:t> Var Europe </a:t>
            </a:r>
            <a:r>
              <a:rPr lang="fr-FR" sz="1600" dirty="0" smtClean="0">
                <a:solidFill>
                  <a:prstClr val="black"/>
                </a:solidFill>
                <a:latin typeface="Arial" panose="020B0604020202020204" pitchFamily="34" charset="0"/>
                <a:cs typeface="Arial" panose="020B0604020202020204" pitchFamily="34" charset="0"/>
              </a:rPr>
              <a:t>»</a:t>
            </a:r>
            <a:endParaRPr lang="fr-FR" sz="1600" dirty="0">
              <a:solidFill>
                <a:prstClr val="black"/>
              </a:solidFill>
              <a:latin typeface="Arial" panose="020B0604020202020204" pitchFamily="34" charset="0"/>
              <a:cs typeface="Arial" panose="020B0604020202020204" pitchFamily="34" charset="0"/>
            </a:endParaRPr>
          </a:p>
          <a:p>
            <a:pPr marL="0" indent="0">
              <a:buNone/>
            </a:pPr>
            <a:endParaRPr lang="fr-FR" dirty="0"/>
          </a:p>
        </p:txBody>
      </p:sp>
      <p:sp>
        <p:nvSpPr>
          <p:cNvPr id="4" name="Espace réservé du pied de page 3"/>
          <p:cNvSpPr>
            <a:spLocks noGrp="1"/>
          </p:cNvSpPr>
          <p:nvPr>
            <p:ph type="ftr" sz="quarter" idx="11"/>
          </p:nvPr>
        </p:nvSpPr>
        <p:spPr>
          <a:xfrm>
            <a:off x="8556683" y="6395723"/>
            <a:ext cx="511696" cy="365125"/>
          </a:xfrm>
        </p:spPr>
        <p:txBody>
          <a:bodyPr/>
          <a:lstStyle/>
          <a:p>
            <a:r>
              <a:rPr lang="fr-FR" dirty="0" smtClean="0"/>
              <a:t>10</a:t>
            </a:r>
            <a:endParaRPr lang="fr-F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2636912"/>
            <a:ext cx="2180620" cy="21957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8184" y="548680"/>
            <a:ext cx="1872208" cy="264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 5" descr="C:\Users\itangour\AppData\Local\Microsoft\Windows\Temporary Internet Files\Content.Word\flyer-journees-Var-Europe.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80112" y="4509120"/>
            <a:ext cx="2808312" cy="1872208"/>
          </a:xfrm>
          <a:prstGeom prst="rect">
            <a:avLst/>
          </a:prstGeom>
          <a:noFill/>
          <a:ln>
            <a:noFill/>
          </a:ln>
        </p:spPr>
      </p:pic>
    </p:spTree>
    <p:extLst>
      <p:ext uri="{BB962C8B-B14F-4D97-AF65-F5344CB8AC3E}">
        <p14:creationId xmlns:p14="http://schemas.microsoft.com/office/powerpoint/2010/main" val="4319838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34082"/>
          </a:xfrm>
        </p:spPr>
        <p:txBody>
          <a:bodyPr>
            <a:normAutofit/>
          </a:bodyPr>
          <a:lstStyle/>
          <a:p>
            <a:pPr marL="457200" indent="-457200" algn="l">
              <a:buFont typeface="Arial" panose="020B0604020202020204" pitchFamily="34" charset="0"/>
              <a:buChar char="•"/>
            </a:pPr>
            <a:r>
              <a:rPr lang="fr-FR" sz="1800" b="1" dirty="0" smtClean="0">
                <a:solidFill>
                  <a:schemeClr val="tx2"/>
                </a:solidFill>
                <a:latin typeface="Arial" panose="020B0604020202020204" pitchFamily="34" charset="0"/>
                <a:cs typeface="Arial" panose="020B0604020202020204" pitchFamily="34" charset="0"/>
              </a:rPr>
              <a:t>Rôle et missions du Comité de Sélection de l’ITI</a:t>
            </a:r>
            <a:endParaRPr lang="fr-FR" sz="1800" b="1" dirty="0">
              <a:solidFill>
                <a:schemeClr val="tx2"/>
              </a:solidFill>
              <a:latin typeface="Arial" panose="020B0604020202020204" pitchFamily="34" charset="0"/>
              <a:cs typeface="Arial" panose="020B0604020202020204" pitchFamily="34" charset="0"/>
            </a:endParaRPr>
          </a:p>
        </p:txBody>
      </p:sp>
      <p:sp>
        <p:nvSpPr>
          <p:cNvPr id="3" name="Espace réservé du contenu 2"/>
          <p:cNvSpPr>
            <a:spLocks noGrp="1"/>
          </p:cNvSpPr>
          <p:nvPr>
            <p:ph idx="1"/>
          </p:nvPr>
        </p:nvSpPr>
        <p:spPr>
          <a:xfrm>
            <a:off x="457200" y="3079774"/>
            <a:ext cx="8229600" cy="2889475"/>
          </a:xfrm>
        </p:spPr>
        <p:txBody>
          <a:bodyPr>
            <a:noAutofit/>
          </a:bodyPr>
          <a:lstStyle/>
          <a:p>
            <a:pPr marL="0" lvl="0" indent="0" algn="just">
              <a:buNone/>
            </a:pPr>
            <a:endParaRPr lang="fr-FR" sz="1400" dirty="0" smtClean="0">
              <a:latin typeface="Arial" panose="020B0604020202020204" pitchFamily="34" charset="0"/>
              <a:cs typeface="Arial" panose="020B0604020202020204" pitchFamily="34" charset="0"/>
            </a:endParaRPr>
          </a:p>
          <a:p>
            <a:pPr marL="0" lvl="0" indent="0" algn="just">
              <a:buNone/>
            </a:pPr>
            <a:r>
              <a:rPr lang="fr-FR" sz="1400" dirty="0" smtClean="0">
                <a:latin typeface="Arial" panose="020B0604020202020204" pitchFamily="34" charset="0"/>
                <a:cs typeface="Arial" panose="020B0604020202020204" pitchFamily="34" charset="0"/>
              </a:rPr>
              <a:t>Le </a:t>
            </a:r>
            <a:r>
              <a:rPr lang="fr-FR" sz="1400" dirty="0">
                <a:latin typeface="Arial" panose="020B0604020202020204" pitchFamily="34" charset="0"/>
                <a:cs typeface="Arial" panose="020B0604020202020204" pitchFamily="34" charset="0"/>
              </a:rPr>
              <a:t>comité de sélection est présidé par </a:t>
            </a:r>
            <a:r>
              <a:rPr lang="fr-FR" sz="1400" dirty="0" smtClean="0">
                <a:latin typeface="Arial" panose="020B0604020202020204" pitchFamily="34" charset="0"/>
                <a:cs typeface="Arial" panose="020B0604020202020204" pitchFamily="34" charset="0"/>
              </a:rPr>
              <a:t>Geneviève LEVY, désigné </a:t>
            </a:r>
            <a:r>
              <a:rPr lang="fr-FR" sz="1400" dirty="0">
                <a:latin typeface="Arial" panose="020B0604020202020204" pitchFamily="34" charset="0"/>
                <a:cs typeface="Arial" panose="020B0604020202020204" pitchFamily="34" charset="0"/>
              </a:rPr>
              <a:t>par le Conseil Communautaire </a:t>
            </a:r>
            <a:r>
              <a:rPr lang="fr-FR" sz="1400" dirty="0" smtClean="0">
                <a:latin typeface="Arial" panose="020B0604020202020204" pitchFamily="34" charset="0"/>
                <a:cs typeface="Arial" panose="020B0604020202020204" pitchFamily="34" charset="0"/>
              </a:rPr>
              <a:t>du 12/02/2016 et </a:t>
            </a:r>
            <a:r>
              <a:rPr lang="fr-FR" sz="1400" dirty="0">
                <a:latin typeface="Arial" panose="020B0604020202020204" pitchFamily="34" charset="0"/>
                <a:cs typeface="Arial" panose="020B0604020202020204" pitchFamily="34" charset="0"/>
              </a:rPr>
              <a:t>des représentants suivants : </a:t>
            </a:r>
            <a:endParaRPr lang="fr-FR" sz="1400" dirty="0" smtClean="0">
              <a:latin typeface="Arial" panose="020B0604020202020204" pitchFamily="34" charset="0"/>
              <a:cs typeface="Arial" panose="020B0604020202020204" pitchFamily="34" charset="0"/>
            </a:endParaRPr>
          </a:p>
          <a:p>
            <a:pPr marL="0" lvl="0" indent="0" algn="just">
              <a:buNone/>
            </a:pPr>
            <a:endParaRPr lang="fr-FR" sz="1400" dirty="0" smtClean="0">
              <a:latin typeface="Arial" panose="020B0604020202020204" pitchFamily="34" charset="0"/>
              <a:cs typeface="Arial" panose="020B0604020202020204" pitchFamily="34" charset="0"/>
            </a:endParaRPr>
          </a:p>
          <a:p>
            <a:pPr lvl="0" algn="just">
              <a:buFontTx/>
              <a:buChar char="-"/>
            </a:pPr>
            <a:r>
              <a:rPr lang="fr-FR" sz="1400" dirty="0" smtClean="0">
                <a:latin typeface="Arial" panose="020B0604020202020204" pitchFamily="34" charset="0"/>
                <a:cs typeface="Arial" panose="020B0604020202020204" pitchFamily="34" charset="0"/>
              </a:rPr>
              <a:t>Un représentant de l’Etat,</a:t>
            </a:r>
          </a:p>
          <a:p>
            <a:pPr lvl="0" algn="just">
              <a:buFontTx/>
              <a:buChar char="-"/>
            </a:pPr>
            <a:r>
              <a:rPr lang="fr-FR" sz="1400" dirty="0" smtClean="0">
                <a:latin typeface="Arial" panose="020B0604020202020204" pitchFamily="34" charset="0"/>
                <a:cs typeface="Arial" panose="020B0604020202020204" pitchFamily="34" charset="0"/>
              </a:rPr>
              <a:t>Un </a:t>
            </a:r>
            <a:r>
              <a:rPr lang="fr-FR" sz="1400" dirty="0">
                <a:latin typeface="Arial" panose="020B0604020202020204" pitchFamily="34" charset="0"/>
                <a:cs typeface="Arial" panose="020B0604020202020204" pitchFamily="34" charset="0"/>
              </a:rPr>
              <a:t>élu du comité de pilotage du</a:t>
            </a:r>
            <a:r>
              <a:rPr lang="fr-FR" sz="1400" b="1" dirty="0">
                <a:latin typeface="Arial" panose="020B0604020202020204" pitchFamily="34" charset="0"/>
                <a:cs typeface="Arial" panose="020B0604020202020204" pitchFamily="34" charset="0"/>
              </a:rPr>
              <a:t> contrat de ville intercommunal ou son </a:t>
            </a:r>
            <a:r>
              <a:rPr lang="fr-FR" sz="1400" b="1" dirty="0" smtClean="0">
                <a:latin typeface="Arial" panose="020B0604020202020204" pitchFamily="34" charset="0"/>
                <a:cs typeface="Arial" panose="020B0604020202020204" pitchFamily="34" charset="0"/>
              </a:rPr>
              <a:t>représentant,</a:t>
            </a:r>
            <a:endParaRPr lang="fr-FR" sz="1400" b="1" dirty="0">
              <a:latin typeface="Arial" panose="020B0604020202020204" pitchFamily="34" charset="0"/>
              <a:cs typeface="Arial" panose="020B0604020202020204" pitchFamily="34" charset="0"/>
            </a:endParaRPr>
          </a:p>
          <a:p>
            <a:pPr lvl="0" algn="just">
              <a:buFontTx/>
              <a:buChar char="-"/>
            </a:pPr>
            <a:r>
              <a:rPr lang="fr-FR" sz="1400" dirty="0" smtClean="0">
                <a:latin typeface="Arial" panose="020B0604020202020204" pitchFamily="34" charset="0"/>
                <a:cs typeface="Arial" panose="020B0604020202020204" pitchFamily="34" charset="0"/>
              </a:rPr>
              <a:t>Un </a:t>
            </a:r>
            <a:r>
              <a:rPr lang="fr-FR" sz="1400" dirty="0">
                <a:latin typeface="Arial" panose="020B0604020202020204" pitchFamily="34" charset="0"/>
                <a:cs typeface="Arial" panose="020B0604020202020204" pitchFamily="34" charset="0"/>
              </a:rPr>
              <a:t>élu de chacune des 4 communes (Toulon, La Seyne-sur-mer, Hyères, La Garde)  concernées par </a:t>
            </a:r>
            <a:r>
              <a:rPr lang="fr-FR" sz="1400" dirty="0" smtClean="0">
                <a:latin typeface="Arial" panose="020B0604020202020204" pitchFamily="34" charset="0"/>
                <a:cs typeface="Arial" panose="020B0604020202020204" pitchFamily="34" charset="0"/>
              </a:rPr>
              <a:t> le </a:t>
            </a:r>
            <a:r>
              <a:rPr lang="fr-FR" sz="1400" dirty="0">
                <a:latin typeface="Arial" panose="020B0604020202020204" pitchFamily="34" charset="0"/>
                <a:cs typeface="Arial" panose="020B0604020202020204" pitchFamily="34" charset="0"/>
              </a:rPr>
              <a:t>contrat de ville ou son </a:t>
            </a:r>
            <a:r>
              <a:rPr lang="fr-FR" sz="1400" dirty="0" smtClean="0">
                <a:latin typeface="Arial" panose="020B0604020202020204" pitchFamily="34" charset="0"/>
                <a:cs typeface="Arial" panose="020B0604020202020204" pitchFamily="34" charset="0"/>
              </a:rPr>
              <a:t>représentant,</a:t>
            </a:r>
            <a:endParaRPr lang="fr-FR" sz="1400" dirty="0">
              <a:latin typeface="Arial" panose="020B0604020202020204" pitchFamily="34" charset="0"/>
              <a:cs typeface="Arial" panose="020B0604020202020204" pitchFamily="34" charset="0"/>
            </a:endParaRPr>
          </a:p>
          <a:p>
            <a:pPr lvl="0" algn="just">
              <a:buFontTx/>
              <a:buChar char="-"/>
            </a:pPr>
            <a:r>
              <a:rPr lang="fr-FR" sz="1400" dirty="0" smtClean="0">
                <a:latin typeface="Arial" panose="020B0604020202020204" pitchFamily="34" charset="0"/>
                <a:cs typeface="Arial" panose="020B0604020202020204" pitchFamily="34" charset="0"/>
              </a:rPr>
              <a:t>Un </a:t>
            </a:r>
            <a:r>
              <a:rPr lang="fr-FR" sz="1400" dirty="0">
                <a:latin typeface="Arial" panose="020B0604020202020204" pitchFamily="34" charset="0"/>
                <a:cs typeface="Arial" panose="020B0604020202020204" pitchFamily="34" charset="0"/>
              </a:rPr>
              <a:t>élu du Conseil Départemental du Var ou son </a:t>
            </a:r>
            <a:r>
              <a:rPr lang="fr-FR" sz="1400" dirty="0" smtClean="0">
                <a:latin typeface="Arial" panose="020B0604020202020204" pitchFamily="34" charset="0"/>
                <a:cs typeface="Arial" panose="020B0604020202020204" pitchFamily="34" charset="0"/>
              </a:rPr>
              <a:t>représentant,</a:t>
            </a:r>
            <a:endParaRPr lang="fr-FR" sz="1400" dirty="0">
              <a:latin typeface="Arial" panose="020B0604020202020204" pitchFamily="34" charset="0"/>
              <a:cs typeface="Arial" panose="020B0604020202020204" pitchFamily="34" charset="0"/>
            </a:endParaRPr>
          </a:p>
          <a:p>
            <a:pPr lvl="0" algn="just">
              <a:buFontTx/>
              <a:buChar char="-"/>
            </a:pPr>
            <a:r>
              <a:rPr lang="fr-FR" sz="1400" dirty="0" smtClean="0">
                <a:latin typeface="Arial" panose="020B0604020202020204" pitchFamily="34" charset="0"/>
                <a:cs typeface="Arial" panose="020B0604020202020204" pitchFamily="34" charset="0"/>
              </a:rPr>
              <a:t>Un </a:t>
            </a:r>
            <a:r>
              <a:rPr lang="fr-FR" sz="1400" dirty="0">
                <a:latin typeface="Arial" panose="020B0604020202020204" pitchFamily="34" charset="0"/>
                <a:cs typeface="Arial" panose="020B0604020202020204" pitchFamily="34" charset="0"/>
              </a:rPr>
              <a:t>représentant de l’autorité de </a:t>
            </a:r>
            <a:r>
              <a:rPr lang="fr-FR" sz="1400" dirty="0" smtClean="0">
                <a:latin typeface="Arial" panose="020B0604020202020204" pitchFamily="34" charset="0"/>
                <a:cs typeface="Arial" panose="020B0604020202020204" pitchFamily="34" charset="0"/>
              </a:rPr>
              <a:t>gestion,</a:t>
            </a:r>
            <a:endParaRPr lang="fr-FR" sz="1400" dirty="0">
              <a:latin typeface="Arial" panose="020B0604020202020204" pitchFamily="34" charset="0"/>
              <a:cs typeface="Arial" panose="020B0604020202020204" pitchFamily="34" charset="0"/>
            </a:endParaRPr>
          </a:p>
          <a:p>
            <a:pPr lvl="0" algn="just">
              <a:buFontTx/>
              <a:buChar char="-"/>
            </a:pPr>
            <a:r>
              <a:rPr lang="fr-FR" sz="1400" dirty="0" smtClean="0">
                <a:latin typeface="Arial" panose="020B0604020202020204" pitchFamily="34" charset="0"/>
                <a:cs typeface="Arial" panose="020B0604020202020204" pitchFamily="34" charset="0"/>
              </a:rPr>
              <a:t>Le </a:t>
            </a:r>
            <a:r>
              <a:rPr lang="fr-FR" sz="1400" dirty="0">
                <a:latin typeface="Arial" panose="020B0604020202020204" pitchFamily="34" charset="0"/>
                <a:cs typeface="Arial" panose="020B0604020202020204" pitchFamily="34" charset="0"/>
              </a:rPr>
              <a:t>service Subvention Globale, chargé de la mise en œuvre de l’ITI ou son </a:t>
            </a:r>
            <a:r>
              <a:rPr lang="fr-FR" sz="1400" dirty="0" smtClean="0">
                <a:latin typeface="Arial" panose="020B0604020202020204" pitchFamily="34" charset="0"/>
                <a:cs typeface="Arial" panose="020B0604020202020204" pitchFamily="34" charset="0"/>
              </a:rPr>
              <a:t>représentant,</a:t>
            </a:r>
            <a:endParaRPr lang="fr-FR" sz="1400" dirty="0">
              <a:latin typeface="Arial" panose="020B0604020202020204" pitchFamily="34" charset="0"/>
              <a:cs typeface="Arial" panose="020B0604020202020204" pitchFamily="34" charset="0"/>
            </a:endParaRPr>
          </a:p>
          <a:p>
            <a:pPr lvl="0" algn="just">
              <a:buFontTx/>
              <a:buChar char="-"/>
            </a:pPr>
            <a:r>
              <a:rPr lang="fr-FR" sz="1400" dirty="0" smtClean="0">
                <a:latin typeface="Arial" panose="020B0604020202020204" pitchFamily="34" charset="0"/>
                <a:cs typeface="Arial" panose="020B0604020202020204" pitchFamily="34" charset="0"/>
              </a:rPr>
              <a:t>Ainsi </a:t>
            </a:r>
            <a:r>
              <a:rPr lang="fr-FR" sz="1400" dirty="0">
                <a:latin typeface="Arial" panose="020B0604020202020204" pitchFamily="34" charset="0"/>
                <a:cs typeface="Arial" panose="020B0604020202020204" pitchFamily="34" charset="0"/>
              </a:rPr>
              <a:t>que toutes ressources compétentes capables d’apporter un avis éclairé qui seront désignées par le Président du comité de sélection sur </a:t>
            </a:r>
            <a:r>
              <a:rPr lang="fr-FR" sz="1400" dirty="0" smtClean="0">
                <a:latin typeface="Arial" panose="020B0604020202020204" pitchFamily="34" charset="0"/>
                <a:cs typeface="Arial" panose="020B0604020202020204" pitchFamily="34" charset="0"/>
              </a:rPr>
              <a:t>demande. </a:t>
            </a:r>
            <a:endParaRPr lang="fr-FR" sz="1400" dirty="0">
              <a:latin typeface="Arial" panose="020B0604020202020204" pitchFamily="34" charset="0"/>
              <a:cs typeface="Arial" panose="020B0604020202020204" pitchFamily="34" charset="0"/>
            </a:endParaRPr>
          </a:p>
        </p:txBody>
      </p:sp>
      <p:sp>
        <p:nvSpPr>
          <p:cNvPr id="4" name="Titre 1"/>
          <p:cNvSpPr txBox="1">
            <a:spLocks/>
          </p:cNvSpPr>
          <p:nvPr/>
        </p:nvSpPr>
        <p:spPr>
          <a:xfrm>
            <a:off x="442398" y="2852936"/>
            <a:ext cx="8229600" cy="42289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Font typeface="Arial" panose="020B0604020202020204" pitchFamily="34" charset="0"/>
              <a:buChar char="•"/>
            </a:pPr>
            <a:r>
              <a:rPr lang="fr-FR" sz="1800" b="1" dirty="0" smtClean="0">
                <a:solidFill>
                  <a:schemeClr val="tx2"/>
                </a:solidFill>
                <a:latin typeface="Arial" panose="020B0604020202020204" pitchFamily="34" charset="0"/>
                <a:cs typeface="Arial" panose="020B0604020202020204" pitchFamily="34" charset="0"/>
              </a:rPr>
              <a:t>Composition du Comité de Sélection de l’ITI</a:t>
            </a:r>
            <a:endParaRPr lang="fr-FR" sz="1800" b="1" dirty="0">
              <a:solidFill>
                <a:schemeClr val="tx2"/>
              </a:solidFill>
              <a:latin typeface="Arial" panose="020B0604020202020204" pitchFamily="34" charset="0"/>
              <a:cs typeface="Arial" panose="020B0604020202020204" pitchFamily="34" charset="0"/>
            </a:endParaRPr>
          </a:p>
        </p:txBody>
      </p:sp>
      <p:sp>
        <p:nvSpPr>
          <p:cNvPr id="5" name="Espace réservé du pied de page 4"/>
          <p:cNvSpPr>
            <a:spLocks noGrp="1"/>
          </p:cNvSpPr>
          <p:nvPr>
            <p:ph type="ftr" sz="quarter" idx="11"/>
          </p:nvPr>
        </p:nvSpPr>
        <p:spPr>
          <a:xfrm>
            <a:off x="8452154" y="6381328"/>
            <a:ext cx="439688" cy="365125"/>
          </a:xfrm>
        </p:spPr>
        <p:txBody>
          <a:bodyPr/>
          <a:lstStyle/>
          <a:p>
            <a:r>
              <a:rPr lang="fr-FR" dirty="0" smtClean="0"/>
              <a:t>11</a:t>
            </a:r>
            <a:endParaRPr lang="fr-FR" dirty="0"/>
          </a:p>
        </p:txBody>
      </p:sp>
      <p:sp>
        <p:nvSpPr>
          <p:cNvPr id="6" name="ZoneTexte 5"/>
          <p:cNvSpPr txBox="1"/>
          <p:nvPr/>
        </p:nvSpPr>
        <p:spPr>
          <a:xfrm>
            <a:off x="327480" y="980728"/>
            <a:ext cx="8489040" cy="2000548"/>
          </a:xfrm>
          <a:prstGeom prst="rect">
            <a:avLst/>
          </a:prstGeom>
          <a:noFill/>
        </p:spPr>
        <p:txBody>
          <a:bodyPr wrap="square" rtlCol="0">
            <a:spAutoFit/>
          </a:bodyPr>
          <a:lstStyle/>
          <a:p>
            <a:pPr algn="just"/>
            <a:r>
              <a:rPr lang="fr-FR" sz="1400" dirty="0">
                <a:latin typeface="Arial" panose="020B0604020202020204" pitchFamily="34" charset="0"/>
                <a:cs typeface="Arial" panose="020B0604020202020204" pitchFamily="34" charset="0"/>
              </a:rPr>
              <a:t>Le comité a pour rôle et </a:t>
            </a:r>
            <a:r>
              <a:rPr lang="fr-FR" sz="1400" dirty="0" smtClean="0">
                <a:latin typeface="Arial" panose="020B0604020202020204" pitchFamily="34" charset="0"/>
                <a:cs typeface="Arial" panose="020B0604020202020204" pitchFamily="34" charset="0"/>
              </a:rPr>
              <a:t>mission:</a:t>
            </a:r>
          </a:p>
          <a:p>
            <a:pPr algn="just"/>
            <a:endParaRPr lang="fr-FR" sz="1400" dirty="0" smtClean="0">
              <a:latin typeface="Arial" panose="020B0604020202020204" pitchFamily="34" charset="0"/>
              <a:cs typeface="Arial" panose="020B0604020202020204" pitchFamily="34" charset="0"/>
            </a:endParaRPr>
          </a:p>
          <a:p>
            <a:pPr marL="171450" indent="-171450" algn="just">
              <a:buFontTx/>
              <a:buChar char="-"/>
            </a:pPr>
            <a:r>
              <a:rPr lang="fr-FR" sz="1400" dirty="0" smtClean="0">
                <a:latin typeface="Arial" panose="020B0604020202020204" pitchFamily="34" charset="0"/>
                <a:cs typeface="Arial" panose="020B0604020202020204" pitchFamily="34" charset="0"/>
              </a:rPr>
              <a:t>d’évaluer </a:t>
            </a:r>
            <a:r>
              <a:rPr lang="fr-FR" sz="1400" dirty="0">
                <a:latin typeface="Arial" panose="020B0604020202020204" pitchFamily="34" charset="0"/>
                <a:cs typeface="Arial" panose="020B0604020202020204" pitchFamily="34" charset="0"/>
              </a:rPr>
              <a:t>et d’émettre un avis motivé sur la qualité des projets et leur compatibilité avec la stratégie urbaine </a:t>
            </a:r>
            <a:r>
              <a:rPr lang="fr-FR" sz="1400" dirty="0" smtClean="0">
                <a:latin typeface="Arial" panose="020B0604020202020204" pitchFamily="34" charset="0"/>
                <a:cs typeface="Arial" panose="020B0604020202020204" pitchFamily="34" charset="0"/>
              </a:rPr>
              <a:t>intégrée</a:t>
            </a:r>
          </a:p>
          <a:p>
            <a:pPr marL="171450" indent="-171450" algn="just">
              <a:buFontTx/>
              <a:buChar char="-"/>
            </a:pPr>
            <a:r>
              <a:rPr lang="fr-FR" sz="1400" dirty="0" smtClean="0">
                <a:latin typeface="Arial" panose="020B0604020202020204" pitchFamily="34" charset="0"/>
                <a:cs typeface="Arial" panose="020B0604020202020204" pitchFamily="34" charset="0"/>
              </a:rPr>
              <a:t>de </a:t>
            </a:r>
            <a:r>
              <a:rPr lang="fr-FR" sz="1400" dirty="0">
                <a:latin typeface="Arial" panose="020B0604020202020204" pitchFamily="34" charset="0"/>
                <a:cs typeface="Arial" panose="020B0604020202020204" pitchFamily="34" charset="0"/>
              </a:rPr>
              <a:t>valider la sélection des opérations à présenter en Comité Régional de Programmation (CRP). </a:t>
            </a:r>
          </a:p>
          <a:p>
            <a:pPr algn="just"/>
            <a:r>
              <a:rPr lang="fr-FR" sz="1400" dirty="0">
                <a:latin typeface="Arial" panose="020B0604020202020204" pitchFamily="34" charset="0"/>
                <a:cs typeface="Arial" panose="020B0604020202020204" pitchFamily="34" charset="0"/>
              </a:rPr>
              <a:t>  </a:t>
            </a:r>
          </a:p>
          <a:p>
            <a:pPr algn="just"/>
            <a:r>
              <a:rPr lang="fr-FR" sz="1400" dirty="0">
                <a:latin typeface="Arial" panose="020B0604020202020204" pitchFamily="34" charset="0"/>
                <a:cs typeface="Arial" panose="020B0604020202020204" pitchFamily="34" charset="0"/>
              </a:rPr>
              <a:t>La proposition de notation et de classement des dossiers éligibles est réalisée par le service </a:t>
            </a:r>
            <a:r>
              <a:rPr lang="fr-FR" sz="1400" dirty="0" smtClean="0">
                <a:latin typeface="Arial" panose="020B0604020202020204" pitchFamily="34" charset="0"/>
                <a:cs typeface="Arial" panose="020B0604020202020204" pitchFamily="34" charset="0"/>
              </a:rPr>
              <a:t>FEDER ITI de TPM.</a:t>
            </a:r>
          </a:p>
          <a:p>
            <a:pPr algn="just"/>
            <a:endParaRPr lang="fr-FR" sz="12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280018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09688" y="475053"/>
            <a:ext cx="6768752" cy="1061829"/>
          </a:xfrm>
          <a:prstGeom prst="rect">
            <a:avLst/>
          </a:prstGeom>
        </p:spPr>
        <p:txBody>
          <a:bodyPr wrap="square">
            <a:spAutoFit/>
          </a:bodyPr>
          <a:lstStyle/>
          <a:p>
            <a:pPr algn="ctr">
              <a:defRPr/>
            </a:pPr>
            <a:r>
              <a:rPr lang="fr-FR" altLang="fr-FR" b="1" dirty="0">
                <a:solidFill>
                  <a:schemeClr val="tx2"/>
                </a:solidFill>
                <a:latin typeface="Arial" panose="020B0604020202020204" pitchFamily="34" charset="0"/>
                <a:cs typeface="Arial" panose="020B0604020202020204" pitchFamily="34" charset="0"/>
              </a:rPr>
              <a:t>La subvention Globale F.E.DE.R : </a:t>
            </a:r>
            <a:endParaRPr lang="fr-FR" altLang="fr-FR" b="1" dirty="0" smtClean="0">
              <a:solidFill>
                <a:schemeClr val="tx2"/>
              </a:solidFill>
              <a:latin typeface="Arial" panose="020B0604020202020204" pitchFamily="34" charset="0"/>
              <a:cs typeface="Arial" panose="020B0604020202020204" pitchFamily="34" charset="0"/>
            </a:endParaRPr>
          </a:p>
          <a:p>
            <a:pPr algn="ctr">
              <a:defRPr/>
            </a:pPr>
            <a:endParaRPr lang="fr-FR" altLang="fr-FR" sz="900" b="1" dirty="0" smtClean="0">
              <a:solidFill>
                <a:schemeClr val="tx2"/>
              </a:solidFill>
              <a:latin typeface="Arial" panose="020B0604020202020204" pitchFamily="34" charset="0"/>
              <a:cs typeface="Arial" panose="020B0604020202020204" pitchFamily="34" charset="0"/>
            </a:endParaRPr>
          </a:p>
          <a:p>
            <a:pPr algn="ctr">
              <a:defRPr/>
            </a:pPr>
            <a:r>
              <a:rPr lang="fr-FR" altLang="fr-FR" b="1" dirty="0" smtClean="0">
                <a:solidFill>
                  <a:schemeClr val="tx2"/>
                </a:solidFill>
                <a:latin typeface="Arial" panose="020B0604020202020204" pitchFamily="34" charset="0"/>
                <a:cs typeface="Arial" panose="020B0604020202020204" pitchFamily="34" charset="0"/>
              </a:rPr>
              <a:t>le </a:t>
            </a:r>
            <a:r>
              <a:rPr lang="fr-FR" altLang="fr-FR" b="1" dirty="0">
                <a:solidFill>
                  <a:schemeClr val="tx2"/>
                </a:solidFill>
                <a:latin typeface="Arial" panose="020B0604020202020204" pitchFamily="34" charset="0"/>
                <a:cs typeface="Arial" panose="020B0604020202020204" pitchFamily="34" charset="0"/>
              </a:rPr>
              <a:t>volet urbain du Programme opérationnel </a:t>
            </a:r>
            <a:r>
              <a:rPr lang="fr-FR" altLang="fr-FR" b="1" dirty="0" smtClean="0">
                <a:solidFill>
                  <a:schemeClr val="tx2"/>
                </a:solidFill>
                <a:latin typeface="Arial" panose="020B0604020202020204" pitchFamily="34" charset="0"/>
                <a:cs typeface="Arial" panose="020B0604020202020204" pitchFamily="34" charset="0"/>
              </a:rPr>
              <a:t>2014/2020 en faveur des habitants des quartiers de la politique de la ville</a:t>
            </a:r>
            <a:endParaRPr lang="fr-FR" b="1" dirty="0">
              <a:solidFill>
                <a:schemeClr val="tx2"/>
              </a:solidFill>
              <a:latin typeface="Arial" panose="020B0604020202020204" pitchFamily="34" charset="0"/>
              <a:cs typeface="Arial" panose="020B0604020202020204" pitchFamily="34" charset="0"/>
            </a:endParaRPr>
          </a:p>
        </p:txBody>
      </p:sp>
      <p:sp>
        <p:nvSpPr>
          <p:cNvPr id="6" name="Text Box 17"/>
          <p:cNvSpPr txBox="1">
            <a:spLocks noChangeArrowheads="1"/>
          </p:cNvSpPr>
          <p:nvPr/>
        </p:nvSpPr>
        <p:spPr bwMode="auto">
          <a:xfrm>
            <a:off x="971600" y="1844824"/>
            <a:ext cx="7488832"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bg2"/>
                </a:solidFill>
                <a:latin typeface="Arial" charset="0"/>
                <a:ea typeface="Osaka" pitchFamily="1" charset="-128"/>
              </a:defRPr>
            </a:lvl1pPr>
            <a:lvl2pPr marL="742950" indent="-285750">
              <a:defRPr>
                <a:solidFill>
                  <a:schemeClr val="bg2"/>
                </a:solidFill>
                <a:latin typeface="Arial" charset="0"/>
                <a:ea typeface="Osaka" pitchFamily="1" charset="-128"/>
              </a:defRPr>
            </a:lvl2pPr>
            <a:lvl3pPr marL="1143000" indent="-228600">
              <a:defRPr>
                <a:solidFill>
                  <a:schemeClr val="bg2"/>
                </a:solidFill>
                <a:latin typeface="Arial" charset="0"/>
                <a:ea typeface="Osaka" pitchFamily="1" charset="-128"/>
              </a:defRPr>
            </a:lvl3pPr>
            <a:lvl4pPr marL="1600200" indent="-228600">
              <a:defRPr>
                <a:solidFill>
                  <a:schemeClr val="bg2"/>
                </a:solidFill>
                <a:latin typeface="Arial" charset="0"/>
                <a:ea typeface="Osaka" pitchFamily="1" charset="-128"/>
              </a:defRPr>
            </a:lvl4pPr>
            <a:lvl5pPr marL="2057400" indent="-228600">
              <a:defRPr>
                <a:solidFill>
                  <a:schemeClr val="bg2"/>
                </a:solidFill>
                <a:latin typeface="Arial" charset="0"/>
                <a:ea typeface="Osaka" pitchFamily="1" charset="-128"/>
              </a:defRPr>
            </a:lvl5pPr>
            <a:lvl6pPr marL="2514600" indent="-228600" eaLnBrk="0" fontAlgn="base" hangingPunct="0">
              <a:spcBef>
                <a:spcPct val="0"/>
              </a:spcBef>
              <a:spcAft>
                <a:spcPct val="0"/>
              </a:spcAft>
              <a:defRPr>
                <a:solidFill>
                  <a:schemeClr val="bg2"/>
                </a:solidFill>
                <a:latin typeface="Arial" charset="0"/>
                <a:ea typeface="Osaka" pitchFamily="1" charset="-128"/>
              </a:defRPr>
            </a:lvl6pPr>
            <a:lvl7pPr marL="2971800" indent="-228600" eaLnBrk="0" fontAlgn="base" hangingPunct="0">
              <a:spcBef>
                <a:spcPct val="0"/>
              </a:spcBef>
              <a:spcAft>
                <a:spcPct val="0"/>
              </a:spcAft>
              <a:defRPr>
                <a:solidFill>
                  <a:schemeClr val="bg2"/>
                </a:solidFill>
                <a:latin typeface="Arial" charset="0"/>
                <a:ea typeface="Osaka" pitchFamily="1" charset="-128"/>
              </a:defRPr>
            </a:lvl7pPr>
            <a:lvl8pPr marL="3429000" indent="-228600" eaLnBrk="0" fontAlgn="base" hangingPunct="0">
              <a:spcBef>
                <a:spcPct val="0"/>
              </a:spcBef>
              <a:spcAft>
                <a:spcPct val="0"/>
              </a:spcAft>
              <a:defRPr>
                <a:solidFill>
                  <a:schemeClr val="bg2"/>
                </a:solidFill>
                <a:latin typeface="Arial" charset="0"/>
                <a:ea typeface="Osaka" pitchFamily="1" charset="-128"/>
              </a:defRPr>
            </a:lvl8pPr>
            <a:lvl9pPr marL="3886200" indent="-228600" eaLnBrk="0" fontAlgn="base" hangingPunct="0">
              <a:spcBef>
                <a:spcPct val="0"/>
              </a:spcBef>
              <a:spcAft>
                <a:spcPct val="0"/>
              </a:spcAft>
              <a:defRPr>
                <a:solidFill>
                  <a:schemeClr val="bg2"/>
                </a:solidFill>
                <a:latin typeface="Arial" charset="0"/>
                <a:ea typeface="Osaka" pitchFamily="1" charset="-128"/>
              </a:defRPr>
            </a:lvl9pPr>
          </a:lstStyle>
          <a:p>
            <a:pPr algn="just" fontAlgn="base">
              <a:spcBef>
                <a:spcPct val="0"/>
              </a:spcBef>
              <a:spcAft>
                <a:spcPct val="0"/>
              </a:spcAft>
              <a:defRPr/>
            </a:pPr>
            <a:r>
              <a:rPr lang="fr-FR" altLang="fr-FR" sz="1600" dirty="0" smtClean="0">
                <a:solidFill>
                  <a:schemeClr val="tx1"/>
                </a:solidFill>
                <a:latin typeface="Arial" panose="020B0604020202020204" pitchFamily="34" charset="0"/>
                <a:cs typeface="Arial" panose="020B0604020202020204" pitchFamily="34" charset="0"/>
              </a:rPr>
              <a:t>Politique Européenne de cohésion 2014/2020: réduction des écarts de richesse entre les régions des pays membres (4 fonds structurels).</a:t>
            </a:r>
          </a:p>
          <a:p>
            <a:pPr algn="just" fontAlgn="base">
              <a:spcBef>
                <a:spcPct val="0"/>
              </a:spcBef>
              <a:spcAft>
                <a:spcPct val="0"/>
              </a:spcAft>
              <a:defRPr/>
            </a:pPr>
            <a:endParaRPr lang="fr-FR" altLang="fr-FR" sz="1600" dirty="0">
              <a:solidFill>
                <a:schemeClr val="tx1"/>
              </a:solidFill>
              <a:latin typeface="Arial" panose="020B0604020202020204" pitchFamily="34" charset="0"/>
              <a:cs typeface="Arial" panose="020B0604020202020204" pitchFamily="34" charset="0"/>
            </a:endParaRPr>
          </a:p>
          <a:p>
            <a:pPr algn="just" fontAlgn="base">
              <a:spcBef>
                <a:spcPct val="0"/>
              </a:spcBef>
              <a:spcAft>
                <a:spcPct val="0"/>
              </a:spcAft>
              <a:defRPr/>
            </a:pPr>
            <a:r>
              <a:rPr lang="fr-FR" altLang="fr-FR" sz="1600" dirty="0" smtClean="0">
                <a:solidFill>
                  <a:schemeClr val="tx1"/>
                </a:solidFill>
                <a:latin typeface="Arial" panose="020B0604020202020204" pitchFamily="34" charset="0"/>
                <a:cs typeface="Arial" panose="020B0604020202020204" pitchFamily="34" charset="0"/>
              </a:rPr>
              <a:t>Le </a:t>
            </a:r>
            <a:r>
              <a:rPr lang="fr-FR" altLang="fr-FR" sz="1600" dirty="0">
                <a:solidFill>
                  <a:schemeClr val="tx1"/>
                </a:solidFill>
                <a:latin typeface="Arial" panose="020B0604020202020204" pitchFamily="34" charset="0"/>
                <a:cs typeface="Arial" panose="020B0604020202020204" pitchFamily="34" charset="0"/>
              </a:rPr>
              <a:t>FEDER, qui constitue un des 4 fonds composant les Fonds Européens Structurels et d’Investissement (FESI), </a:t>
            </a:r>
            <a:r>
              <a:rPr lang="fr-FR" altLang="fr-FR" sz="1600" dirty="0" smtClean="0">
                <a:solidFill>
                  <a:schemeClr val="tx1"/>
                </a:solidFill>
                <a:latin typeface="Arial" panose="020B0604020202020204" pitchFamily="34" charset="0"/>
                <a:cs typeface="Arial" panose="020B0604020202020204" pitchFamily="34" charset="0"/>
              </a:rPr>
              <a:t>est </a:t>
            </a:r>
            <a:r>
              <a:rPr lang="fr-FR" altLang="fr-FR" sz="1600" dirty="0">
                <a:solidFill>
                  <a:schemeClr val="tx1"/>
                </a:solidFill>
                <a:latin typeface="Arial" panose="020B0604020202020204" pitchFamily="34" charset="0"/>
                <a:cs typeface="Arial" panose="020B0604020202020204" pitchFamily="34" charset="0"/>
              </a:rPr>
              <a:t>mobilisable à travers le Programme Opérationnel FEDER – FSE PACA 2014-2020, adopté le 12 décembre 2014.</a:t>
            </a:r>
            <a:endParaRPr lang="fr-FR" altLang="fr-FR" sz="1600" dirty="0" smtClean="0">
              <a:solidFill>
                <a:schemeClr val="tx1"/>
              </a:solidFill>
              <a:latin typeface="Arial" panose="020B0604020202020204" pitchFamily="34" charset="0"/>
              <a:cs typeface="Arial" panose="020B0604020202020204" pitchFamily="34" charset="0"/>
            </a:endParaRPr>
          </a:p>
          <a:p>
            <a:pPr algn="just" fontAlgn="base">
              <a:spcBef>
                <a:spcPct val="0"/>
              </a:spcBef>
              <a:spcAft>
                <a:spcPct val="0"/>
              </a:spcAft>
              <a:defRPr/>
            </a:pPr>
            <a:endParaRPr lang="fr-FR" altLang="fr-FR" sz="1600" dirty="0" smtClean="0">
              <a:solidFill>
                <a:schemeClr val="tx1"/>
              </a:solidFill>
              <a:latin typeface="Arial" panose="020B0604020202020204" pitchFamily="34" charset="0"/>
              <a:cs typeface="Arial" panose="020B0604020202020204" pitchFamily="34" charset="0"/>
            </a:endParaRPr>
          </a:p>
          <a:p>
            <a:pPr algn="just" fontAlgn="base">
              <a:spcBef>
                <a:spcPct val="0"/>
              </a:spcBef>
              <a:spcAft>
                <a:spcPct val="0"/>
              </a:spcAft>
              <a:defRPr/>
            </a:pPr>
            <a:r>
              <a:rPr lang="fr-FR" altLang="fr-FR" sz="1600" dirty="0" smtClean="0">
                <a:solidFill>
                  <a:schemeClr val="tx1"/>
                </a:solidFill>
                <a:latin typeface="Arial" panose="020B0604020202020204" pitchFamily="34" charset="0"/>
                <a:cs typeface="Arial" panose="020B0604020202020204" pitchFamily="34" charset="0"/>
              </a:rPr>
              <a:t>Le </a:t>
            </a:r>
            <a:r>
              <a:rPr lang="fr-FR" altLang="fr-FR" sz="1600" dirty="0">
                <a:solidFill>
                  <a:schemeClr val="tx1"/>
                </a:solidFill>
                <a:latin typeface="Arial" panose="020B0604020202020204" pitchFamily="34" charset="0"/>
                <a:cs typeface="Arial" panose="020B0604020202020204" pitchFamily="34" charset="0"/>
              </a:rPr>
              <a:t>Conseil Régional Provence-Alpes-Côte d’Azur est </a:t>
            </a:r>
            <a:r>
              <a:rPr lang="fr-FR" altLang="fr-FR" sz="1600" b="1" dirty="0">
                <a:solidFill>
                  <a:schemeClr val="tx1"/>
                </a:solidFill>
                <a:latin typeface="Arial" panose="020B0604020202020204" pitchFamily="34" charset="0"/>
                <a:cs typeface="Arial" panose="020B0604020202020204" pitchFamily="34" charset="0"/>
              </a:rPr>
              <a:t>Autorité de gestion </a:t>
            </a:r>
            <a:r>
              <a:rPr lang="fr-FR" altLang="fr-FR" sz="1600" dirty="0">
                <a:solidFill>
                  <a:schemeClr val="tx1"/>
                </a:solidFill>
                <a:latin typeface="Arial" panose="020B0604020202020204" pitchFamily="34" charset="0"/>
                <a:cs typeface="Arial" panose="020B0604020202020204" pitchFamily="34" charset="0"/>
              </a:rPr>
              <a:t>des Programmes Opérationnels (PO) FEDER-FSE.</a:t>
            </a:r>
          </a:p>
          <a:p>
            <a:pPr algn="just" fontAlgn="base">
              <a:spcBef>
                <a:spcPct val="0"/>
              </a:spcBef>
              <a:spcAft>
                <a:spcPct val="0"/>
              </a:spcAft>
              <a:defRPr/>
            </a:pPr>
            <a:endParaRPr lang="fr-FR" altLang="fr-FR" sz="1600" dirty="0">
              <a:solidFill>
                <a:schemeClr val="tx1"/>
              </a:solidFill>
              <a:latin typeface="Arial" panose="020B0604020202020204" pitchFamily="34" charset="0"/>
              <a:cs typeface="Arial" panose="020B0604020202020204" pitchFamily="34" charset="0"/>
            </a:endParaRPr>
          </a:p>
          <a:p>
            <a:pPr marL="285750" indent="-285750" algn="just">
              <a:buFont typeface="Wingdings"/>
              <a:buChar char="à"/>
            </a:pPr>
            <a:r>
              <a:rPr lang="fr-FR" sz="1600" dirty="0" smtClean="0">
                <a:solidFill>
                  <a:srgbClr val="0D0D0D"/>
                </a:solidFill>
                <a:latin typeface="Arial" panose="020B0604020202020204" pitchFamily="34" charset="0"/>
                <a:cs typeface="Arial" panose="020B0604020202020204" pitchFamily="34" charset="0"/>
                <a:sym typeface="Wingdings" panose="05000000000000000000" pitchFamily="2" charset="2"/>
              </a:rPr>
              <a:t>Il a choisi de consacrer </a:t>
            </a:r>
            <a:r>
              <a:rPr lang="fr-FR" sz="1600" dirty="0" smtClean="0">
                <a:solidFill>
                  <a:srgbClr val="0D0D0D"/>
                </a:solidFill>
                <a:latin typeface="Arial" panose="020B0604020202020204" pitchFamily="34" charset="0"/>
                <a:cs typeface="Arial" panose="020B0604020202020204" pitchFamily="34" charset="0"/>
              </a:rPr>
              <a:t>10 </a:t>
            </a:r>
            <a:r>
              <a:rPr lang="fr-FR" sz="1600" dirty="0">
                <a:solidFill>
                  <a:srgbClr val="0D0D0D"/>
                </a:solidFill>
                <a:latin typeface="Arial" panose="020B0604020202020204" pitchFamily="34" charset="0"/>
                <a:cs typeface="Arial" panose="020B0604020202020204" pitchFamily="34" charset="0"/>
              </a:rPr>
              <a:t>% de </a:t>
            </a:r>
            <a:r>
              <a:rPr lang="fr-FR" sz="1600" dirty="0" smtClean="0">
                <a:solidFill>
                  <a:srgbClr val="0D0D0D"/>
                </a:solidFill>
                <a:latin typeface="Arial" panose="020B0604020202020204" pitchFamily="34" charset="0"/>
                <a:cs typeface="Arial" panose="020B0604020202020204" pitchFamily="34" charset="0"/>
              </a:rPr>
              <a:t>l’enveloppe aux quartiers prioritaires de la politique de la ville</a:t>
            </a:r>
            <a:r>
              <a:rPr lang="fr-FR" sz="1600" dirty="0">
                <a:solidFill>
                  <a:srgbClr val="0D0D0D"/>
                </a:solidFill>
                <a:latin typeface="Arial" panose="020B0604020202020204" pitchFamily="34" charset="0"/>
                <a:cs typeface="Arial" panose="020B0604020202020204" pitchFamily="34" charset="0"/>
              </a:rPr>
              <a:t> </a:t>
            </a:r>
            <a:r>
              <a:rPr lang="fr-FR" sz="1600" dirty="0" smtClean="0">
                <a:solidFill>
                  <a:srgbClr val="0D0D0D"/>
                </a:solidFill>
                <a:latin typeface="Arial" panose="020B0604020202020204" pitchFamily="34" charset="0"/>
                <a:cs typeface="Arial" panose="020B0604020202020204" pitchFamily="34" charset="0"/>
              </a:rPr>
              <a:t>répartie entre les quatre agglomérations et métropoles régionales dont TPM</a:t>
            </a:r>
          </a:p>
          <a:p>
            <a:pPr algn="just"/>
            <a:endParaRPr lang="fr-FR" sz="1600" dirty="0" smtClean="0">
              <a:solidFill>
                <a:srgbClr val="0D0D0D"/>
              </a:solidFill>
              <a:latin typeface="Arial" panose="020B0604020202020204" pitchFamily="34" charset="0"/>
              <a:cs typeface="Arial" panose="020B0604020202020204" pitchFamily="34" charset="0"/>
            </a:endParaRPr>
          </a:p>
          <a:p>
            <a:pPr algn="just"/>
            <a:r>
              <a:rPr lang="fr-FR" sz="1600" dirty="0" smtClean="0">
                <a:solidFill>
                  <a:srgbClr val="0D0D0D"/>
                </a:solidFill>
                <a:latin typeface="Arial" panose="020B0604020202020204" pitchFamily="34" charset="0"/>
                <a:cs typeface="Arial" panose="020B0604020202020204" pitchFamily="34" charset="0"/>
              </a:rPr>
              <a:t>	Ainsi la </a:t>
            </a:r>
            <a:r>
              <a:rPr lang="fr-FR" sz="1600" dirty="0">
                <a:solidFill>
                  <a:srgbClr val="0D0D0D"/>
                </a:solidFill>
                <a:latin typeface="Arial" panose="020B0604020202020204" pitchFamily="34" charset="0"/>
                <a:cs typeface="Arial" panose="020B0604020202020204" pitchFamily="34" charset="0"/>
              </a:rPr>
              <a:t>Commission Européenne a mis en place un nouvel </a:t>
            </a:r>
            <a:r>
              <a:rPr lang="fr-FR" sz="1600" dirty="0" smtClean="0">
                <a:solidFill>
                  <a:srgbClr val="0D0D0D"/>
                </a:solidFill>
                <a:latin typeface="Arial" panose="020B0604020202020204" pitchFamily="34" charset="0"/>
                <a:cs typeface="Arial" panose="020B0604020202020204" pitchFamily="34" charset="0"/>
              </a:rPr>
              <a:t>outil :</a:t>
            </a:r>
          </a:p>
          <a:p>
            <a:pPr algn="just"/>
            <a:r>
              <a:rPr lang="fr-FR" sz="1600" b="1" dirty="0">
                <a:solidFill>
                  <a:srgbClr val="0D0D0D"/>
                </a:solidFill>
                <a:latin typeface="Arial" panose="020B0604020202020204" pitchFamily="34" charset="0"/>
                <a:cs typeface="Arial" panose="020B0604020202020204" pitchFamily="34" charset="0"/>
              </a:rPr>
              <a:t>	</a:t>
            </a:r>
            <a:r>
              <a:rPr lang="fr-FR" sz="1600" b="1" dirty="0" smtClean="0">
                <a:solidFill>
                  <a:srgbClr val="0D0D0D"/>
                </a:solidFill>
                <a:latin typeface="Arial" panose="020B0604020202020204" pitchFamily="34" charset="0"/>
                <a:cs typeface="Arial" panose="020B0604020202020204" pitchFamily="34" charset="0"/>
              </a:rPr>
              <a:t>	l’Investissement </a:t>
            </a:r>
            <a:r>
              <a:rPr lang="fr-FR" sz="1600" b="1" dirty="0">
                <a:solidFill>
                  <a:srgbClr val="0D0D0D"/>
                </a:solidFill>
                <a:latin typeface="Arial" panose="020B0604020202020204" pitchFamily="34" charset="0"/>
                <a:cs typeface="Arial" panose="020B0604020202020204" pitchFamily="34" charset="0"/>
              </a:rPr>
              <a:t>Territorial Intégré</a:t>
            </a:r>
            <a:r>
              <a:rPr lang="fr-FR" sz="1600" dirty="0">
                <a:solidFill>
                  <a:srgbClr val="0D0D0D"/>
                </a:solidFill>
                <a:latin typeface="Arial" panose="020B0604020202020204" pitchFamily="34" charset="0"/>
                <a:cs typeface="Arial" panose="020B0604020202020204" pitchFamily="34" charset="0"/>
              </a:rPr>
              <a:t> (ITI</a:t>
            </a:r>
            <a:r>
              <a:rPr lang="fr-FR" sz="1600" dirty="0" smtClean="0">
                <a:solidFill>
                  <a:srgbClr val="0D0D0D"/>
                </a:solidFill>
                <a:latin typeface="Arial" panose="020B0604020202020204" pitchFamily="34" charset="0"/>
                <a:cs typeface="Arial" panose="020B0604020202020204" pitchFamily="34" charset="0"/>
              </a:rPr>
              <a:t>).</a:t>
            </a:r>
          </a:p>
          <a:p>
            <a:pPr algn="just"/>
            <a:endParaRPr lang="fr-FR" altLang="fr-FR" sz="1400" dirty="0">
              <a:solidFill>
                <a:schemeClr val="tx1"/>
              </a:solidFill>
              <a:latin typeface="Arial" panose="020B0604020202020204" pitchFamily="34" charset="0"/>
              <a:cs typeface="Arial" panose="020B0604020202020204" pitchFamily="34" charset="0"/>
            </a:endParaRPr>
          </a:p>
        </p:txBody>
      </p:sp>
      <p:sp>
        <p:nvSpPr>
          <p:cNvPr id="2" name="Espace réservé du pied de page 1"/>
          <p:cNvSpPr>
            <a:spLocks noGrp="1"/>
          </p:cNvSpPr>
          <p:nvPr>
            <p:ph type="ftr" sz="quarter" idx="11"/>
          </p:nvPr>
        </p:nvSpPr>
        <p:spPr>
          <a:xfrm>
            <a:off x="8244408" y="6492875"/>
            <a:ext cx="1130532" cy="365125"/>
          </a:xfrm>
        </p:spPr>
        <p:txBody>
          <a:bodyPr/>
          <a:lstStyle/>
          <a:p>
            <a:r>
              <a:rPr lang="fr-FR" dirty="0" smtClean="0"/>
              <a:t>2</a:t>
            </a:r>
            <a:endParaRPr lang="fr-FR" dirty="0"/>
          </a:p>
        </p:txBody>
      </p:sp>
    </p:spTree>
    <p:extLst>
      <p:ext uri="{BB962C8B-B14F-4D97-AF65-F5344CB8AC3E}">
        <p14:creationId xmlns:p14="http://schemas.microsoft.com/office/powerpoint/2010/main" val="34795490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07504" y="1628800"/>
            <a:ext cx="8445624" cy="4525963"/>
          </a:xfrm>
        </p:spPr>
        <p:txBody>
          <a:bodyPr/>
          <a:lstStyle/>
          <a:p>
            <a:pPr marL="0" indent="0" algn="ctr" fontAlgn="base">
              <a:spcBef>
                <a:spcPct val="0"/>
              </a:spcBef>
              <a:spcAft>
                <a:spcPct val="0"/>
              </a:spcAft>
              <a:buNone/>
              <a:defRPr/>
            </a:pPr>
            <a:r>
              <a:rPr lang="fr-FR" altLang="fr-FR" sz="1600" dirty="0" smtClean="0">
                <a:latin typeface="Arial" panose="020B0604020202020204" pitchFamily="34" charset="0"/>
                <a:cs typeface="Arial" panose="020B0604020202020204" pitchFamily="34" charset="0"/>
              </a:rPr>
              <a:t>L’ITI permet </a:t>
            </a:r>
            <a:r>
              <a:rPr lang="fr-FR" altLang="fr-FR" sz="1600" dirty="0">
                <a:latin typeface="Arial" panose="020B0604020202020204" pitchFamily="34" charset="0"/>
                <a:cs typeface="Arial" panose="020B0604020202020204" pitchFamily="34" charset="0"/>
              </a:rPr>
              <a:t>le </a:t>
            </a:r>
            <a:r>
              <a:rPr lang="fr-FR" altLang="fr-FR" sz="1600" dirty="0" smtClean="0">
                <a:latin typeface="Arial" panose="020B0604020202020204" pitchFamily="34" charset="0"/>
                <a:cs typeface="Arial" panose="020B0604020202020204" pitchFamily="34" charset="0"/>
              </a:rPr>
              <a:t>soutien par </a:t>
            </a:r>
            <a:r>
              <a:rPr lang="fr-FR" altLang="fr-FR" sz="1600" dirty="0">
                <a:latin typeface="Arial" panose="020B0604020202020204" pitchFamily="34" charset="0"/>
                <a:cs typeface="Arial" panose="020B0604020202020204" pitchFamily="34" charset="0"/>
              </a:rPr>
              <a:t>le Programme Opérationnel FEDER de projets : </a:t>
            </a:r>
          </a:p>
          <a:p>
            <a:pPr marL="0" indent="0" algn="just" fontAlgn="base">
              <a:spcBef>
                <a:spcPct val="0"/>
              </a:spcBef>
              <a:spcAft>
                <a:spcPct val="0"/>
              </a:spcAft>
              <a:buNone/>
              <a:defRPr/>
            </a:pPr>
            <a:endParaRPr lang="fr-FR" altLang="fr-FR" sz="1600" dirty="0">
              <a:latin typeface="Arial" panose="020B0604020202020204" pitchFamily="34" charset="0"/>
              <a:cs typeface="Arial" panose="020B0604020202020204" pitchFamily="34" charset="0"/>
            </a:endParaRPr>
          </a:p>
          <a:p>
            <a:pPr marL="1028700" lvl="1" algn="just" fontAlgn="base">
              <a:spcBef>
                <a:spcPct val="0"/>
              </a:spcBef>
              <a:spcAft>
                <a:spcPct val="0"/>
              </a:spcAft>
              <a:buFont typeface="Wingdings" panose="05000000000000000000" pitchFamily="2" charset="2"/>
              <a:buChar char="§"/>
              <a:defRPr/>
            </a:pPr>
            <a:r>
              <a:rPr lang="fr-FR" altLang="fr-FR" sz="1600" dirty="0">
                <a:latin typeface="Arial" panose="020B0604020202020204" pitchFamily="34" charset="0"/>
                <a:cs typeface="Arial" panose="020B0604020202020204" pitchFamily="34" charset="0"/>
              </a:rPr>
              <a:t>qui s’appuient sur une </a:t>
            </a:r>
            <a:r>
              <a:rPr lang="fr-FR" altLang="fr-FR" sz="1600" b="1" dirty="0">
                <a:latin typeface="Arial" panose="020B0604020202020204" pitchFamily="34" charset="0"/>
                <a:cs typeface="Arial" panose="020B0604020202020204" pitchFamily="34" charset="0"/>
              </a:rPr>
              <a:t>stratégie urbaine intégrée </a:t>
            </a:r>
            <a:r>
              <a:rPr lang="fr-FR" altLang="fr-FR" sz="1600" dirty="0">
                <a:latin typeface="Arial" panose="020B0604020202020204" pitchFamily="34" charset="0"/>
                <a:cs typeface="Arial" panose="020B0604020202020204" pitchFamily="34" charset="0"/>
              </a:rPr>
              <a:t>définie à partir du diagnostic du Contrat de Ville intercommunal 2015-2020</a:t>
            </a:r>
            <a:r>
              <a:rPr lang="fr-FR" altLang="fr-FR" sz="1600" dirty="0" smtClean="0">
                <a:latin typeface="Arial" panose="020B0604020202020204" pitchFamily="34" charset="0"/>
                <a:cs typeface="Arial" panose="020B0604020202020204" pitchFamily="34" charset="0"/>
              </a:rPr>
              <a:t>,</a:t>
            </a:r>
          </a:p>
          <a:p>
            <a:pPr lvl="1" indent="0" algn="just" fontAlgn="base">
              <a:spcBef>
                <a:spcPct val="0"/>
              </a:spcBef>
              <a:spcAft>
                <a:spcPct val="0"/>
              </a:spcAft>
              <a:buNone/>
              <a:defRPr/>
            </a:pPr>
            <a:endParaRPr lang="fr-FR" altLang="fr-FR" sz="1600" dirty="0">
              <a:latin typeface="Arial" panose="020B0604020202020204" pitchFamily="34" charset="0"/>
              <a:cs typeface="Arial" panose="020B0604020202020204" pitchFamily="34" charset="0"/>
            </a:endParaRPr>
          </a:p>
          <a:p>
            <a:pPr marL="1028700" lvl="1" algn="just" fontAlgn="base">
              <a:spcBef>
                <a:spcPct val="0"/>
              </a:spcBef>
              <a:spcAft>
                <a:spcPct val="0"/>
              </a:spcAft>
              <a:buFont typeface="Wingdings" panose="05000000000000000000" pitchFamily="2" charset="2"/>
              <a:buChar char="§"/>
              <a:defRPr/>
            </a:pPr>
            <a:r>
              <a:rPr lang="fr-FR" altLang="fr-FR" sz="1600" dirty="0">
                <a:latin typeface="Arial" panose="020B0604020202020204" pitchFamily="34" charset="0"/>
                <a:cs typeface="Arial" panose="020B0604020202020204" pitchFamily="34" charset="0"/>
              </a:rPr>
              <a:t>sur un </a:t>
            </a:r>
            <a:r>
              <a:rPr lang="fr-FR" altLang="fr-FR" sz="1600" b="1" dirty="0">
                <a:latin typeface="Arial" panose="020B0604020202020204" pitchFamily="34" charset="0"/>
                <a:cs typeface="Arial" panose="020B0604020202020204" pitchFamily="34" charset="0"/>
              </a:rPr>
              <a:t>périmètre</a:t>
            </a:r>
            <a:r>
              <a:rPr lang="fr-FR" altLang="fr-FR" sz="1600" dirty="0">
                <a:latin typeface="Arial" panose="020B0604020202020204" pitchFamily="34" charset="0"/>
                <a:cs typeface="Arial" panose="020B0604020202020204" pitchFamily="34" charset="0"/>
              </a:rPr>
              <a:t> géographique d’éligibilité</a:t>
            </a:r>
            <a:r>
              <a:rPr lang="fr-FR" altLang="fr-FR" sz="1600" dirty="0" smtClean="0">
                <a:latin typeface="Arial" panose="020B0604020202020204" pitchFamily="34" charset="0"/>
                <a:cs typeface="Arial" panose="020B0604020202020204" pitchFamily="34" charset="0"/>
              </a:rPr>
              <a:t>,</a:t>
            </a:r>
          </a:p>
          <a:p>
            <a:pPr lvl="1" indent="0" algn="just" fontAlgn="base">
              <a:spcBef>
                <a:spcPct val="0"/>
              </a:spcBef>
              <a:spcAft>
                <a:spcPct val="0"/>
              </a:spcAft>
              <a:buNone/>
              <a:defRPr/>
            </a:pPr>
            <a:endParaRPr lang="fr-FR" altLang="fr-FR" sz="1600" dirty="0">
              <a:latin typeface="Arial" panose="020B0604020202020204" pitchFamily="34" charset="0"/>
              <a:cs typeface="Arial" panose="020B0604020202020204" pitchFamily="34" charset="0"/>
            </a:endParaRPr>
          </a:p>
          <a:p>
            <a:pPr marL="1028700" lvl="1" algn="just" fontAlgn="base">
              <a:spcBef>
                <a:spcPct val="0"/>
              </a:spcBef>
              <a:spcAft>
                <a:spcPct val="0"/>
              </a:spcAft>
              <a:buFont typeface="Wingdings" panose="05000000000000000000" pitchFamily="2" charset="2"/>
              <a:buChar char="§"/>
              <a:defRPr/>
            </a:pPr>
            <a:r>
              <a:rPr lang="fr-FR" altLang="fr-FR" sz="1600" dirty="0">
                <a:latin typeface="Arial" panose="020B0604020202020204" pitchFamily="34" charset="0"/>
                <a:cs typeface="Arial" panose="020B0604020202020204" pitchFamily="34" charset="0"/>
              </a:rPr>
              <a:t>pour les associations, les </a:t>
            </a:r>
            <a:r>
              <a:rPr lang="fr-FR" sz="1600" dirty="0">
                <a:latin typeface="Arial" panose="020B0604020202020204" pitchFamily="34" charset="0"/>
                <a:cs typeface="Arial" panose="020B0604020202020204" pitchFamily="34" charset="0"/>
              </a:rPr>
              <a:t>collectivités territoriales, entreprises ou groupement </a:t>
            </a:r>
            <a:r>
              <a:rPr lang="fr-FR" sz="1600" dirty="0" smtClean="0">
                <a:latin typeface="Arial" panose="020B0604020202020204" pitchFamily="34" charset="0"/>
                <a:cs typeface="Arial" panose="020B0604020202020204" pitchFamily="34" charset="0"/>
              </a:rPr>
              <a:t>d’entreprise</a:t>
            </a:r>
          </a:p>
          <a:p>
            <a:pPr lvl="1" indent="0" algn="just" fontAlgn="base">
              <a:spcBef>
                <a:spcPct val="0"/>
              </a:spcBef>
              <a:spcAft>
                <a:spcPct val="0"/>
              </a:spcAft>
              <a:buNone/>
              <a:defRPr/>
            </a:pPr>
            <a:endParaRPr lang="fr-FR" altLang="fr-FR" sz="1600" dirty="0">
              <a:latin typeface="Arial" panose="020B0604020202020204" pitchFamily="34" charset="0"/>
              <a:cs typeface="Arial" panose="020B0604020202020204" pitchFamily="34" charset="0"/>
            </a:endParaRPr>
          </a:p>
          <a:p>
            <a:pPr marL="1028700" lvl="1" algn="just" fontAlgn="base">
              <a:spcBef>
                <a:spcPct val="0"/>
              </a:spcBef>
              <a:spcAft>
                <a:spcPct val="0"/>
              </a:spcAft>
              <a:buFont typeface="Wingdings" panose="05000000000000000000" pitchFamily="2" charset="2"/>
              <a:buChar char="§"/>
              <a:defRPr/>
            </a:pPr>
            <a:r>
              <a:rPr lang="fr-FR" altLang="fr-FR" sz="1600" dirty="0">
                <a:latin typeface="Arial" panose="020B0604020202020204" pitchFamily="34" charset="0"/>
                <a:cs typeface="Arial" panose="020B0604020202020204" pitchFamily="34" charset="0"/>
              </a:rPr>
              <a:t>sur </a:t>
            </a:r>
            <a:r>
              <a:rPr lang="fr-FR" altLang="fr-FR" sz="1600" b="1" dirty="0">
                <a:latin typeface="Arial" panose="020B0604020202020204" pitchFamily="34" charset="0"/>
                <a:cs typeface="Arial" panose="020B0604020202020204" pitchFamily="34" charset="0"/>
              </a:rPr>
              <a:t>3 </a:t>
            </a:r>
            <a:r>
              <a:rPr lang="fr-FR" altLang="fr-FR" sz="1600" b="1" dirty="0" smtClean="0">
                <a:latin typeface="Arial" panose="020B0604020202020204" pitchFamily="34" charset="0"/>
                <a:cs typeface="Arial" panose="020B0604020202020204" pitchFamily="34" charset="0"/>
              </a:rPr>
              <a:t>priorités</a:t>
            </a:r>
            <a:r>
              <a:rPr lang="fr-FR" altLang="fr-FR" sz="1600" dirty="0">
                <a:latin typeface="Arial" panose="020B0604020202020204" pitchFamily="34" charset="0"/>
                <a:cs typeface="Arial" panose="020B0604020202020204" pitchFamily="34" charset="0"/>
              </a:rPr>
              <a:t> </a:t>
            </a:r>
            <a:r>
              <a:rPr lang="fr-FR" altLang="fr-FR" sz="1600" dirty="0" smtClean="0">
                <a:latin typeface="Arial" panose="020B0604020202020204" pitchFamily="34" charset="0"/>
                <a:cs typeface="Arial" panose="020B0604020202020204" pitchFamily="34" charset="0"/>
              </a:rPr>
              <a:t>d’investissement</a:t>
            </a:r>
            <a:endParaRPr lang="fr-FR" altLang="fr-FR" sz="1600" b="1" dirty="0" smtClean="0">
              <a:latin typeface="Arial" panose="020B0604020202020204" pitchFamily="34" charset="0"/>
              <a:cs typeface="Arial" panose="020B0604020202020204" pitchFamily="34" charset="0"/>
            </a:endParaRPr>
          </a:p>
          <a:p>
            <a:pPr lvl="1" indent="0" algn="just" fontAlgn="base">
              <a:spcBef>
                <a:spcPct val="0"/>
              </a:spcBef>
              <a:spcAft>
                <a:spcPct val="0"/>
              </a:spcAft>
              <a:buNone/>
              <a:defRPr/>
            </a:pPr>
            <a:endParaRPr lang="fr-FR" altLang="fr-FR" sz="1600" b="1" dirty="0">
              <a:latin typeface="Arial" panose="020B0604020202020204" pitchFamily="34" charset="0"/>
              <a:cs typeface="Arial" panose="020B0604020202020204" pitchFamily="34" charset="0"/>
            </a:endParaRPr>
          </a:p>
          <a:p>
            <a:pPr marL="1028700" lvl="1" algn="just" fontAlgn="base">
              <a:spcBef>
                <a:spcPct val="0"/>
              </a:spcBef>
              <a:spcAft>
                <a:spcPct val="0"/>
              </a:spcAft>
              <a:buFont typeface="Wingdings" panose="05000000000000000000" pitchFamily="2" charset="2"/>
              <a:buChar char="§"/>
              <a:defRPr/>
            </a:pPr>
            <a:r>
              <a:rPr lang="fr-FR" altLang="fr-FR" sz="1600" dirty="0">
                <a:latin typeface="Arial" panose="020B0604020202020204" pitchFamily="34" charset="0"/>
                <a:cs typeface="Arial" panose="020B0604020202020204" pitchFamily="34" charset="0"/>
              </a:rPr>
              <a:t>avec une </a:t>
            </a:r>
            <a:r>
              <a:rPr lang="fr-FR" altLang="fr-FR" sz="1600" b="1" dirty="0">
                <a:latin typeface="Arial" panose="020B0604020202020204" pitchFamily="34" charset="0"/>
                <a:cs typeface="Arial" panose="020B0604020202020204" pitchFamily="34" charset="0"/>
              </a:rPr>
              <a:t>répartition des missions entre la Région et </a:t>
            </a:r>
            <a:r>
              <a:rPr lang="fr-FR" altLang="fr-FR" sz="1600" b="1" dirty="0" smtClean="0">
                <a:latin typeface="Arial" panose="020B0604020202020204" pitchFamily="34" charset="0"/>
                <a:cs typeface="Arial" panose="020B0604020202020204" pitchFamily="34" charset="0"/>
              </a:rPr>
              <a:t>TPM</a:t>
            </a:r>
          </a:p>
          <a:p>
            <a:pPr lvl="1" indent="0" algn="just" fontAlgn="base">
              <a:spcBef>
                <a:spcPct val="0"/>
              </a:spcBef>
              <a:spcAft>
                <a:spcPct val="0"/>
              </a:spcAft>
              <a:buNone/>
              <a:defRPr/>
            </a:pPr>
            <a:endParaRPr lang="fr-FR" altLang="fr-FR" sz="1600" dirty="0">
              <a:latin typeface="Arial" panose="020B0604020202020204" pitchFamily="34" charset="0"/>
              <a:cs typeface="Arial" panose="020B0604020202020204" pitchFamily="34" charset="0"/>
            </a:endParaRPr>
          </a:p>
          <a:p>
            <a:pPr marL="1028700" lvl="1" algn="just" fontAlgn="base">
              <a:spcBef>
                <a:spcPct val="0"/>
              </a:spcBef>
              <a:spcAft>
                <a:spcPct val="0"/>
              </a:spcAft>
              <a:buFont typeface="Wingdings" panose="05000000000000000000" pitchFamily="2" charset="2"/>
              <a:buChar char="§"/>
              <a:defRPr/>
            </a:pPr>
            <a:r>
              <a:rPr lang="fr-FR" altLang="fr-FR" sz="1600" dirty="0">
                <a:latin typeface="Arial" panose="020B0604020202020204" pitchFamily="34" charset="0"/>
                <a:cs typeface="Arial" panose="020B0604020202020204" pitchFamily="34" charset="0"/>
              </a:rPr>
              <a:t>avec une enveloppe dédiée de </a:t>
            </a:r>
            <a:r>
              <a:rPr lang="fr-FR" altLang="fr-FR" sz="1600" b="1" dirty="0">
                <a:latin typeface="Arial" panose="020B0604020202020204" pitchFamily="34" charset="0"/>
                <a:cs typeface="Arial" panose="020B0604020202020204" pitchFamily="34" charset="0"/>
              </a:rPr>
              <a:t>4,5 millions d’euros</a:t>
            </a:r>
            <a:r>
              <a:rPr lang="fr-FR" altLang="fr-FR" sz="1600" dirty="0">
                <a:latin typeface="Arial" panose="020B0604020202020204" pitchFamily="34" charset="0"/>
                <a:cs typeface="Arial" panose="020B0604020202020204" pitchFamily="34" charset="0"/>
              </a:rPr>
              <a:t>.</a:t>
            </a:r>
            <a:endParaRPr lang="fr-FR" altLang="fr-FR" sz="1600" dirty="0">
              <a:solidFill>
                <a:srgbClr val="9999FF">
                  <a:lumMod val="75000"/>
                </a:srgbClr>
              </a:solidFill>
              <a:latin typeface="Agency FB" pitchFamily="34" charset="0"/>
            </a:endParaRPr>
          </a:p>
          <a:p>
            <a:endParaRPr lang="fr-FR" dirty="0"/>
          </a:p>
        </p:txBody>
      </p:sp>
      <p:sp>
        <p:nvSpPr>
          <p:cNvPr id="4" name="Espace réservé du pied de page 3"/>
          <p:cNvSpPr>
            <a:spLocks noGrp="1"/>
          </p:cNvSpPr>
          <p:nvPr>
            <p:ph type="ftr" sz="quarter" idx="11"/>
          </p:nvPr>
        </p:nvSpPr>
        <p:spPr>
          <a:xfrm>
            <a:off x="8532440" y="6381328"/>
            <a:ext cx="511696" cy="365125"/>
          </a:xfrm>
        </p:spPr>
        <p:txBody>
          <a:bodyPr/>
          <a:lstStyle/>
          <a:p>
            <a:r>
              <a:rPr lang="fr-FR" dirty="0"/>
              <a:t>3</a:t>
            </a:r>
          </a:p>
        </p:txBody>
      </p:sp>
      <p:sp>
        <p:nvSpPr>
          <p:cNvPr id="5" name="Rectangle 4"/>
          <p:cNvSpPr/>
          <p:nvPr/>
        </p:nvSpPr>
        <p:spPr>
          <a:xfrm>
            <a:off x="752616" y="476672"/>
            <a:ext cx="7560840" cy="807913"/>
          </a:xfrm>
          <a:prstGeom prst="rect">
            <a:avLst/>
          </a:prstGeom>
        </p:spPr>
        <p:txBody>
          <a:bodyPr wrap="square">
            <a:spAutoFit/>
          </a:bodyPr>
          <a:lstStyle/>
          <a:p>
            <a:pPr algn="ctr">
              <a:defRPr/>
            </a:pPr>
            <a:r>
              <a:rPr lang="fr-FR" altLang="fr-FR" b="1" dirty="0" smtClean="0">
                <a:solidFill>
                  <a:schemeClr val="tx2"/>
                </a:solidFill>
                <a:latin typeface="Arial" panose="020B0604020202020204" pitchFamily="34" charset="0"/>
                <a:cs typeface="Arial" panose="020B0604020202020204" pitchFamily="34" charset="0"/>
              </a:rPr>
              <a:t>L’Investissement Territorial Intégré Toulon Provence Méditerranée : </a:t>
            </a:r>
          </a:p>
          <a:p>
            <a:pPr algn="ctr">
              <a:defRPr/>
            </a:pPr>
            <a:endParaRPr lang="fr-FR" altLang="fr-FR" sz="1050" b="1" dirty="0" smtClean="0">
              <a:solidFill>
                <a:schemeClr val="tx2"/>
              </a:solidFill>
              <a:latin typeface="Arial" panose="020B0604020202020204" pitchFamily="34" charset="0"/>
              <a:cs typeface="Arial" panose="020B0604020202020204" pitchFamily="34" charset="0"/>
            </a:endParaRPr>
          </a:p>
          <a:p>
            <a:pPr algn="ctr">
              <a:defRPr/>
            </a:pPr>
            <a:r>
              <a:rPr lang="fr-FR" altLang="fr-FR" b="1" dirty="0" smtClean="0">
                <a:solidFill>
                  <a:schemeClr val="tx2"/>
                </a:solidFill>
                <a:latin typeface="Arial" panose="020B0604020202020204" pitchFamily="34" charset="0"/>
                <a:cs typeface="Arial" panose="020B0604020202020204" pitchFamily="34" charset="0"/>
              </a:rPr>
              <a:t>Articuler politique </a:t>
            </a:r>
            <a:r>
              <a:rPr lang="fr-FR" altLang="fr-FR" b="1" dirty="0" smtClean="0">
                <a:solidFill>
                  <a:schemeClr val="tx2"/>
                </a:solidFill>
                <a:latin typeface="Arial" panose="020B0604020202020204" pitchFamily="34" charset="0"/>
                <a:cs typeface="Arial" panose="020B0604020202020204" pitchFamily="34" charset="0"/>
              </a:rPr>
              <a:t>de développement  et politique de solidarité </a:t>
            </a:r>
            <a:endParaRPr lang="fr-FR" b="1"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21258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260648"/>
            <a:ext cx="8229600" cy="936104"/>
          </a:xfrm>
        </p:spPr>
        <p:txBody>
          <a:bodyPr>
            <a:normAutofit fontScale="90000"/>
          </a:bodyPr>
          <a:lstStyle/>
          <a:p>
            <a:r>
              <a:rPr lang="fr-FR" altLang="fr-FR" sz="1800" b="1" dirty="0">
                <a:solidFill>
                  <a:schemeClr val="tx2"/>
                </a:solidFill>
                <a:latin typeface="Arial" panose="020B0604020202020204" pitchFamily="34" charset="0"/>
                <a:cs typeface="Arial" panose="020B0604020202020204" pitchFamily="34" charset="0"/>
              </a:rPr>
              <a:t/>
            </a:r>
            <a:br>
              <a:rPr lang="fr-FR" altLang="fr-FR" sz="1800" b="1" dirty="0">
                <a:solidFill>
                  <a:schemeClr val="tx2"/>
                </a:solidFill>
                <a:latin typeface="Arial" panose="020B0604020202020204" pitchFamily="34" charset="0"/>
                <a:cs typeface="Arial" panose="020B0604020202020204" pitchFamily="34" charset="0"/>
              </a:rPr>
            </a:br>
            <a:r>
              <a:rPr lang="fr-FR" altLang="fr-FR" sz="1800" b="1" dirty="0">
                <a:solidFill>
                  <a:schemeClr val="tx2"/>
                </a:solidFill>
                <a:latin typeface="Arial" panose="020B0604020202020204" pitchFamily="34" charset="0"/>
                <a:cs typeface="Arial" panose="020B0604020202020204" pitchFamily="34" charset="0"/>
              </a:rPr>
              <a:t>La stratégie urbaine </a:t>
            </a:r>
            <a:r>
              <a:rPr lang="fr-FR" altLang="fr-FR" sz="1800" b="1" dirty="0" smtClean="0">
                <a:solidFill>
                  <a:schemeClr val="tx2"/>
                </a:solidFill>
                <a:latin typeface="Arial" panose="020B0604020202020204" pitchFamily="34" charset="0"/>
                <a:cs typeface="Arial" panose="020B0604020202020204" pitchFamily="34" charset="0"/>
              </a:rPr>
              <a:t>intégrée : </a:t>
            </a:r>
            <a:r>
              <a:rPr lang="fr-FR" sz="1800" b="1" dirty="0">
                <a:solidFill>
                  <a:schemeClr val="tx2"/>
                </a:solidFill>
                <a:latin typeface="Arial" panose="020B0604020202020204" pitchFamily="34" charset="0"/>
                <a:cs typeface="Arial" panose="020B0604020202020204" pitchFamily="34" charset="0"/>
              </a:rPr>
              <a:t>Elle </a:t>
            </a:r>
            <a:r>
              <a:rPr lang="fr-FR" sz="1800" b="1" dirty="0">
                <a:solidFill>
                  <a:schemeClr val="tx2"/>
                </a:solidFill>
                <a:latin typeface="Arial" panose="020B0604020202020204" pitchFamily="34" charset="0"/>
                <a:cs typeface="Arial" panose="020B0604020202020204" pitchFamily="34" charset="0"/>
              </a:rPr>
              <a:t>s’appuie sur les orientations stratégiques du contrat de </a:t>
            </a:r>
            <a:r>
              <a:rPr lang="fr-FR" sz="1800" b="1" dirty="0">
                <a:solidFill>
                  <a:schemeClr val="tx2"/>
                </a:solidFill>
                <a:latin typeface="Arial" panose="020B0604020202020204" pitchFamily="34" charset="0"/>
                <a:cs typeface="Arial" panose="020B0604020202020204" pitchFamily="34" charset="0"/>
              </a:rPr>
              <a:t>ville et par </a:t>
            </a:r>
            <a:r>
              <a:rPr lang="fr-FR" sz="1800" b="1" dirty="0">
                <a:solidFill>
                  <a:schemeClr val="tx2"/>
                </a:solidFill>
                <a:latin typeface="Arial" panose="020B0604020202020204" pitchFamily="34" charset="0"/>
                <a:cs typeface="Arial" panose="020B0604020202020204" pitchFamily="34" charset="0"/>
              </a:rPr>
              <a:t>la mobilisation des 3 priorités d’investissement</a:t>
            </a:r>
            <a:br>
              <a:rPr lang="fr-FR" sz="1800" b="1" dirty="0">
                <a:solidFill>
                  <a:schemeClr val="tx2"/>
                </a:solidFill>
                <a:latin typeface="Arial" panose="020B0604020202020204" pitchFamily="34" charset="0"/>
                <a:cs typeface="Arial" panose="020B0604020202020204" pitchFamily="34" charset="0"/>
              </a:rPr>
            </a:br>
            <a:endParaRPr lang="fr-FR" sz="1800" b="1" dirty="0">
              <a:solidFill>
                <a:schemeClr val="tx2"/>
              </a:solidFill>
              <a:latin typeface="Arial" panose="020B0604020202020204" pitchFamily="34" charset="0"/>
              <a:cs typeface="Arial" panose="020B0604020202020204" pitchFamily="34" charset="0"/>
            </a:endParaRPr>
          </a:p>
        </p:txBody>
      </p:sp>
      <p:sp>
        <p:nvSpPr>
          <p:cNvPr id="4" name="Espace réservé du pied de page 3"/>
          <p:cNvSpPr>
            <a:spLocks noGrp="1"/>
          </p:cNvSpPr>
          <p:nvPr>
            <p:ph type="ftr" sz="quarter" idx="11"/>
          </p:nvPr>
        </p:nvSpPr>
        <p:spPr/>
        <p:txBody>
          <a:bodyPr/>
          <a:lstStyle/>
          <a:p>
            <a:r>
              <a:rPr lang="fr-FR" smtClean="0"/>
              <a:t>‹N°›</a:t>
            </a:r>
            <a:endParaRPr lang="fr-FR"/>
          </a:p>
        </p:txBody>
      </p:sp>
      <p:sp>
        <p:nvSpPr>
          <p:cNvPr id="6" name="Espace réservé du contenu 2"/>
          <p:cNvSpPr>
            <a:spLocks noGrp="1"/>
          </p:cNvSpPr>
          <p:nvPr>
            <p:ph idx="1"/>
          </p:nvPr>
        </p:nvSpPr>
        <p:spPr>
          <a:xfrm>
            <a:off x="179512" y="1268760"/>
            <a:ext cx="8445624" cy="5328592"/>
          </a:xfrm>
        </p:spPr>
        <p:txBody>
          <a:bodyPr>
            <a:normAutofit/>
          </a:bodyPr>
          <a:lstStyle/>
          <a:p>
            <a:pPr marL="0" indent="0" algn="just">
              <a:buNone/>
            </a:pPr>
            <a:r>
              <a:rPr lang="fr-FR" sz="1400" b="1" dirty="0">
                <a:solidFill>
                  <a:schemeClr val="tx2"/>
                </a:solidFill>
                <a:latin typeface="Arial" panose="020B0604020202020204" pitchFamily="34" charset="0"/>
                <a:ea typeface="+mj-ea"/>
                <a:cs typeface="Arial" panose="020B0604020202020204" pitchFamily="34" charset="0"/>
              </a:rPr>
              <a:t>Le contrat de ville TPM 2015-2020, volet de cohésion sociale du projet de territoire :</a:t>
            </a:r>
          </a:p>
          <a:p>
            <a:pPr marL="0" indent="0" algn="just">
              <a:buNone/>
            </a:pPr>
            <a:endParaRPr lang="fr-FR" sz="900" dirty="0" smtClean="0"/>
          </a:p>
          <a:p>
            <a:r>
              <a:rPr lang="fr-FR" sz="1600" b="1" dirty="0"/>
              <a:t>Promouvoir le </a:t>
            </a:r>
            <a:r>
              <a:rPr lang="fr-FR" sz="1600" b="1" dirty="0"/>
              <a:t>d</a:t>
            </a:r>
            <a:r>
              <a:rPr lang="fr-FR" sz="1600" b="1" dirty="0" smtClean="0"/>
              <a:t>éveloppement </a:t>
            </a:r>
            <a:r>
              <a:rPr lang="fr-FR" sz="1600" b="1" dirty="0"/>
              <a:t>économique et l’emploi</a:t>
            </a:r>
            <a:endParaRPr lang="fr-FR" sz="1600" dirty="0"/>
          </a:p>
          <a:p>
            <a:pPr lvl="0">
              <a:buFont typeface="Wingdings" panose="05000000000000000000" pitchFamily="2" charset="2"/>
              <a:buChar char="Ø"/>
            </a:pPr>
            <a:r>
              <a:rPr lang="fr-FR" sz="1600" dirty="0" smtClean="0"/>
              <a:t>Rapprocher </a:t>
            </a:r>
            <a:r>
              <a:rPr lang="fr-FR" sz="1600" dirty="0"/>
              <a:t>le monde économique, le monde de l’emploi et les demandeurs d’emploi </a:t>
            </a:r>
            <a:endParaRPr lang="fr-FR" sz="1600" dirty="0" smtClean="0"/>
          </a:p>
          <a:p>
            <a:pPr lvl="0">
              <a:buFont typeface="Wingdings" panose="05000000000000000000" pitchFamily="2" charset="2"/>
              <a:buChar char="Ø"/>
            </a:pPr>
            <a:r>
              <a:rPr lang="fr-FR" sz="1600" dirty="0" smtClean="0"/>
              <a:t>Favoriser </a:t>
            </a:r>
            <a:r>
              <a:rPr lang="fr-FR" sz="1600" dirty="0"/>
              <a:t>les actions de placement en emploi et d’accompagnement renforcé et innovant en direction des publics cibles</a:t>
            </a:r>
          </a:p>
          <a:p>
            <a:pPr lvl="0">
              <a:buFont typeface="Wingdings" panose="05000000000000000000" pitchFamily="2" charset="2"/>
              <a:buChar char="Ø"/>
            </a:pPr>
            <a:r>
              <a:rPr lang="fr-FR" sz="1600" dirty="0" smtClean="0"/>
              <a:t>Soutenir </a:t>
            </a:r>
            <a:r>
              <a:rPr lang="fr-FR" sz="1600" dirty="0"/>
              <a:t>les parcours des créateurs d’entreprises </a:t>
            </a:r>
            <a:endParaRPr lang="fr-FR" sz="1600" dirty="0" smtClean="0"/>
          </a:p>
          <a:p>
            <a:pPr lvl="0">
              <a:buFont typeface="Wingdings" panose="05000000000000000000" pitchFamily="2" charset="2"/>
              <a:buChar char="Ø"/>
            </a:pPr>
            <a:r>
              <a:rPr lang="fr-FR" sz="1600" dirty="0" smtClean="0"/>
              <a:t>Consolider </a:t>
            </a:r>
            <a:r>
              <a:rPr lang="fr-FR" sz="1600" dirty="0"/>
              <a:t>et structurer les projets d’Economie Sociale et Solidaire du </a:t>
            </a:r>
            <a:r>
              <a:rPr lang="fr-FR" sz="1600" dirty="0" smtClean="0"/>
              <a:t>territoire</a:t>
            </a:r>
          </a:p>
          <a:p>
            <a:pPr marL="0" lvl="0" indent="0">
              <a:buNone/>
            </a:pPr>
            <a:endParaRPr lang="fr-FR" sz="1600" dirty="0"/>
          </a:p>
          <a:p>
            <a:r>
              <a:rPr lang="fr-FR" sz="1600" b="1" dirty="0" smtClean="0"/>
              <a:t>Amélioration du cadre </a:t>
            </a:r>
            <a:r>
              <a:rPr lang="fr-FR" sz="1600" b="1" dirty="0"/>
              <a:t>de vie et renouvellement </a:t>
            </a:r>
            <a:r>
              <a:rPr lang="fr-FR" sz="1600" b="1" dirty="0" smtClean="0"/>
              <a:t>urbain des quartiers pour une meilleure intégration dans l’agglomération</a:t>
            </a:r>
            <a:endParaRPr lang="fr-FR" sz="1600" dirty="0"/>
          </a:p>
          <a:p>
            <a:pPr>
              <a:buFont typeface="Wingdings" panose="05000000000000000000" pitchFamily="2" charset="2"/>
              <a:buChar char="Ø"/>
            </a:pPr>
            <a:r>
              <a:rPr lang="fr-FR" sz="1600" dirty="0"/>
              <a:t>Amélioration de la qualité résidentielle des quartiers et lutte contre précarité énergétique </a:t>
            </a:r>
          </a:p>
          <a:p>
            <a:pPr lvl="0">
              <a:buFont typeface="Wingdings" panose="05000000000000000000" pitchFamily="2" charset="2"/>
              <a:buChar char="Ø"/>
            </a:pPr>
            <a:r>
              <a:rPr lang="fr-FR" sz="1600" dirty="0"/>
              <a:t>Organiser le désenclavement des sites et </a:t>
            </a:r>
            <a:r>
              <a:rPr lang="fr-FR" sz="1600" dirty="0" smtClean="0"/>
              <a:t>favoriser </a:t>
            </a:r>
            <a:r>
              <a:rPr lang="fr-FR" sz="1600" dirty="0"/>
              <a:t>la mobilité et l’accessibilité à la ville </a:t>
            </a:r>
          </a:p>
          <a:p>
            <a:pPr lvl="0">
              <a:buFont typeface="Wingdings" panose="05000000000000000000" pitchFamily="2" charset="2"/>
              <a:buChar char="Ø"/>
            </a:pPr>
            <a:r>
              <a:rPr lang="fr-FR" sz="1600" dirty="0"/>
              <a:t>Mise en œuvre de projets de renouvellement urbain</a:t>
            </a:r>
          </a:p>
          <a:p>
            <a:pPr lvl="0">
              <a:buFont typeface="Wingdings" panose="05000000000000000000" pitchFamily="2" charset="2"/>
              <a:buChar char="Ø"/>
            </a:pPr>
            <a:r>
              <a:rPr lang="fr-FR" sz="1600" dirty="0" smtClean="0"/>
              <a:t>Articuler </a:t>
            </a:r>
            <a:r>
              <a:rPr lang="fr-FR" sz="1600" dirty="0"/>
              <a:t>les objectifs de construction de logements avec l’objectif de diversification de l’habitat dans les quartiers prioritaires et à proximité</a:t>
            </a:r>
          </a:p>
          <a:p>
            <a:pPr lvl="0">
              <a:buFont typeface="Wingdings" panose="05000000000000000000" pitchFamily="2" charset="2"/>
              <a:buChar char="Ø"/>
            </a:pPr>
            <a:r>
              <a:rPr lang="fr-FR" sz="1600" dirty="0"/>
              <a:t>Favoriser l’insertion sociale par le logement </a:t>
            </a:r>
          </a:p>
          <a:p>
            <a:pPr lvl="0">
              <a:buFont typeface="Wingdings" panose="05000000000000000000" pitchFamily="2" charset="2"/>
              <a:buChar char="Ø"/>
            </a:pPr>
            <a:r>
              <a:rPr lang="fr-FR" sz="1600" dirty="0" smtClean="0"/>
              <a:t>Mettre </a:t>
            </a:r>
            <a:r>
              <a:rPr lang="fr-FR" sz="1600" dirty="0"/>
              <a:t>en œuvre une stratégie de peuplement </a:t>
            </a:r>
            <a:endParaRPr lang="fr-FR" sz="1600" dirty="0" smtClean="0"/>
          </a:p>
        </p:txBody>
      </p:sp>
    </p:spTree>
    <p:extLst>
      <p:ext uri="{BB962C8B-B14F-4D97-AF65-F5344CB8AC3E}">
        <p14:creationId xmlns:p14="http://schemas.microsoft.com/office/powerpoint/2010/main" val="2594278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7544" y="404664"/>
            <a:ext cx="8229600" cy="4525963"/>
          </a:xfrm>
        </p:spPr>
        <p:txBody>
          <a:bodyPr>
            <a:normAutofit/>
          </a:bodyPr>
          <a:lstStyle/>
          <a:p>
            <a:r>
              <a:rPr lang="fr-FR" sz="1600" b="1" dirty="0"/>
              <a:t>Education et développement </a:t>
            </a:r>
            <a:r>
              <a:rPr lang="fr-FR" sz="1600" b="1" dirty="0" smtClean="0"/>
              <a:t>social</a:t>
            </a:r>
            <a:endParaRPr lang="fr-FR" sz="1600" dirty="0"/>
          </a:p>
          <a:p>
            <a:pPr lvl="0">
              <a:buFont typeface="Wingdings" panose="05000000000000000000" pitchFamily="2" charset="2"/>
              <a:buChar char="Ø"/>
            </a:pPr>
            <a:r>
              <a:rPr lang="fr-FR" sz="1600" dirty="0"/>
              <a:t>Améliorer la coordination des politiques éducatives à l’échelle communale</a:t>
            </a:r>
          </a:p>
          <a:p>
            <a:pPr lvl="0">
              <a:buFont typeface="Wingdings" panose="05000000000000000000" pitchFamily="2" charset="2"/>
              <a:buChar char="Ø"/>
            </a:pPr>
            <a:r>
              <a:rPr lang="fr-FR" sz="1600" dirty="0"/>
              <a:t>Pérenniser et renforcer la prise en charge socio-éducative de l’enfant</a:t>
            </a:r>
          </a:p>
          <a:p>
            <a:pPr lvl="0">
              <a:buFont typeface="Wingdings" panose="05000000000000000000" pitchFamily="2" charset="2"/>
              <a:buChar char="Ø"/>
            </a:pPr>
            <a:r>
              <a:rPr lang="fr-FR" sz="1600" dirty="0"/>
              <a:t>Approche </a:t>
            </a:r>
            <a:r>
              <a:rPr lang="fr-FR" sz="1600" dirty="0" smtClean="0"/>
              <a:t>de </a:t>
            </a:r>
            <a:r>
              <a:rPr lang="fr-FR" sz="1600" dirty="0"/>
              <a:t>prévention précoce et de lutte contre le décrochage </a:t>
            </a:r>
            <a:r>
              <a:rPr lang="fr-FR" sz="1600" dirty="0" smtClean="0"/>
              <a:t>scolaire</a:t>
            </a:r>
          </a:p>
          <a:p>
            <a:pPr lvl="0">
              <a:buFont typeface="Wingdings" panose="05000000000000000000" pitchFamily="2" charset="2"/>
              <a:buChar char="Ø"/>
            </a:pPr>
            <a:r>
              <a:rPr lang="fr-FR" sz="1600" dirty="0" smtClean="0"/>
              <a:t>Mobiliser</a:t>
            </a:r>
            <a:r>
              <a:rPr lang="fr-FR" sz="1600" dirty="0"/>
              <a:t>, accompagner et soutenir les parents </a:t>
            </a:r>
            <a:r>
              <a:rPr lang="fr-FR" sz="1600" dirty="0" smtClean="0"/>
              <a:t>dans </a:t>
            </a:r>
            <a:r>
              <a:rPr lang="fr-FR" sz="1600" dirty="0"/>
              <a:t>le cadre du suivi </a:t>
            </a:r>
            <a:r>
              <a:rPr lang="fr-FR" sz="1600" dirty="0" smtClean="0"/>
              <a:t>éducatif Renforcer </a:t>
            </a:r>
            <a:r>
              <a:rPr lang="fr-FR" sz="1600" dirty="0"/>
              <a:t>l’accès aux droits de proximité</a:t>
            </a:r>
          </a:p>
          <a:p>
            <a:pPr lvl="0">
              <a:buFont typeface="Wingdings" panose="05000000000000000000" pitchFamily="2" charset="2"/>
              <a:buChar char="Ø"/>
            </a:pPr>
            <a:r>
              <a:rPr lang="fr-FR" sz="1600" dirty="0"/>
              <a:t>A</a:t>
            </a:r>
            <a:r>
              <a:rPr lang="fr-FR" sz="1600" dirty="0" smtClean="0"/>
              <a:t>ctions </a:t>
            </a:r>
            <a:r>
              <a:rPr lang="fr-FR" sz="1600" dirty="0"/>
              <a:t>en faveur de l’alphabétisation et lutte contre l’illettrisme</a:t>
            </a:r>
          </a:p>
          <a:p>
            <a:pPr lvl="0">
              <a:buFont typeface="Wingdings" panose="05000000000000000000" pitchFamily="2" charset="2"/>
              <a:buChar char="Ø"/>
            </a:pPr>
            <a:r>
              <a:rPr lang="fr-FR" sz="1600" dirty="0"/>
              <a:t>Approche transversale de la prévention et de la lutte contre les discriminations</a:t>
            </a:r>
          </a:p>
          <a:p>
            <a:pPr lvl="0">
              <a:buFont typeface="Wingdings" panose="05000000000000000000" pitchFamily="2" charset="2"/>
              <a:buChar char="Ø"/>
            </a:pPr>
            <a:r>
              <a:rPr lang="fr-FR" sz="1600" dirty="0"/>
              <a:t>Développer l’accès à la culture et au sport et aux pratiques artistiques et </a:t>
            </a:r>
            <a:r>
              <a:rPr lang="fr-FR" sz="1600" dirty="0" smtClean="0"/>
              <a:t>sportives</a:t>
            </a:r>
          </a:p>
          <a:p>
            <a:pPr marL="0" lvl="0" indent="0">
              <a:buNone/>
            </a:pPr>
            <a:endParaRPr lang="fr-FR" sz="1600" dirty="0"/>
          </a:p>
          <a:p>
            <a:r>
              <a:rPr lang="fr-FR" sz="1600" b="1" dirty="0"/>
              <a:t>Les actions de prévention</a:t>
            </a:r>
            <a:endParaRPr lang="fr-FR" sz="1600" dirty="0"/>
          </a:p>
          <a:p>
            <a:pPr>
              <a:buFont typeface="Wingdings" panose="05000000000000000000" pitchFamily="2" charset="2"/>
              <a:buChar char="Ø"/>
            </a:pPr>
            <a:r>
              <a:rPr lang="fr-FR" sz="1600" dirty="0"/>
              <a:t>Un meilleur accès à la santé </a:t>
            </a:r>
          </a:p>
          <a:p>
            <a:pPr>
              <a:buFont typeface="Wingdings" panose="05000000000000000000" pitchFamily="2" charset="2"/>
              <a:buChar char="Ø"/>
            </a:pPr>
            <a:r>
              <a:rPr lang="fr-FR" sz="1600" dirty="0" smtClean="0"/>
              <a:t>Appui sur </a:t>
            </a:r>
            <a:r>
              <a:rPr lang="fr-FR" sz="1600" dirty="0"/>
              <a:t>les </a:t>
            </a:r>
            <a:r>
              <a:rPr lang="fr-FR" sz="1600" dirty="0" smtClean="0"/>
              <a:t>contrats locaux de sécurité et de prévention de la délinquance</a:t>
            </a:r>
            <a:endParaRPr lang="fr-FR" sz="1600" dirty="0"/>
          </a:p>
        </p:txBody>
      </p:sp>
      <p:sp>
        <p:nvSpPr>
          <p:cNvPr id="4" name="Espace réservé du pied de page 3"/>
          <p:cNvSpPr>
            <a:spLocks noGrp="1"/>
          </p:cNvSpPr>
          <p:nvPr>
            <p:ph type="ftr" sz="quarter" idx="11"/>
          </p:nvPr>
        </p:nvSpPr>
        <p:spPr/>
        <p:txBody>
          <a:bodyPr/>
          <a:lstStyle/>
          <a:p>
            <a:r>
              <a:rPr lang="fr-FR" smtClean="0"/>
              <a:t>‹N°›</a:t>
            </a:r>
            <a:endParaRPr lang="fr-FR"/>
          </a:p>
        </p:txBody>
      </p:sp>
    </p:spTree>
    <p:extLst>
      <p:ext uri="{BB962C8B-B14F-4D97-AF65-F5344CB8AC3E}">
        <p14:creationId xmlns:p14="http://schemas.microsoft.com/office/powerpoint/2010/main" val="604283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11560" y="352226"/>
            <a:ext cx="8229600" cy="5721499"/>
          </a:xfrm>
        </p:spPr>
        <p:txBody>
          <a:bodyPr>
            <a:normAutofit lnSpcReduction="10000"/>
          </a:bodyPr>
          <a:lstStyle/>
          <a:p>
            <a:pPr marL="0" indent="0" algn="just">
              <a:buNone/>
            </a:pPr>
            <a:endParaRPr lang="fr-FR" sz="1400" dirty="0" smtClean="0">
              <a:latin typeface="Arial" panose="020B0604020202020204" pitchFamily="34" charset="0"/>
              <a:cs typeface="Arial" panose="020B0604020202020204" pitchFamily="34" charset="0"/>
            </a:endParaRPr>
          </a:p>
          <a:p>
            <a:pPr marL="0" indent="0" algn="just">
              <a:buNone/>
            </a:pPr>
            <a:endParaRPr lang="fr-FR" sz="1400" dirty="0">
              <a:latin typeface="Arial" panose="020B0604020202020204" pitchFamily="34" charset="0"/>
              <a:cs typeface="Arial" panose="020B0604020202020204" pitchFamily="34" charset="0"/>
            </a:endParaRPr>
          </a:p>
          <a:p>
            <a:pPr marL="0" indent="0" algn="just">
              <a:buNone/>
            </a:pPr>
            <a:endParaRPr lang="fr-FR" sz="1400" dirty="0" smtClean="0">
              <a:latin typeface="Arial" panose="020B0604020202020204" pitchFamily="34" charset="0"/>
              <a:cs typeface="Arial" panose="020B0604020202020204" pitchFamily="34" charset="0"/>
            </a:endParaRPr>
          </a:p>
          <a:p>
            <a:pPr marL="0" indent="0" algn="just">
              <a:buNone/>
            </a:pPr>
            <a:endParaRPr lang="fr-FR" sz="1400" dirty="0">
              <a:latin typeface="Arial" panose="020B0604020202020204" pitchFamily="34" charset="0"/>
              <a:cs typeface="Arial" panose="020B0604020202020204" pitchFamily="34" charset="0"/>
            </a:endParaRPr>
          </a:p>
          <a:p>
            <a:pPr marL="0" indent="0" algn="just">
              <a:buNone/>
            </a:pPr>
            <a:endParaRPr lang="fr-FR" sz="1800" dirty="0"/>
          </a:p>
          <a:p>
            <a:pPr marL="0" indent="0" algn="just">
              <a:buNone/>
            </a:pPr>
            <a:r>
              <a:rPr lang="fr-FR" sz="1600" b="1" i="1" u="sng" dirty="0">
                <a:solidFill>
                  <a:prstClr val="black"/>
                </a:solidFill>
                <a:latin typeface="Arial" panose="020B0604020202020204" pitchFamily="34" charset="0"/>
                <a:ea typeface="+mj-ea"/>
                <a:cs typeface="Arial" panose="020B0604020202020204" pitchFamily="34" charset="0"/>
              </a:rPr>
              <a:t>PI 4e</a:t>
            </a:r>
            <a:r>
              <a:rPr lang="fr-FR" sz="1600" b="1" i="1" dirty="0">
                <a:solidFill>
                  <a:prstClr val="black"/>
                </a:solidFill>
                <a:latin typeface="Arial" panose="020B0604020202020204" pitchFamily="34" charset="0"/>
                <a:ea typeface="+mj-ea"/>
                <a:cs typeface="Arial" panose="020B0604020202020204" pitchFamily="34" charset="0"/>
              </a:rPr>
              <a:t> :</a:t>
            </a:r>
            <a:r>
              <a:rPr lang="fr-FR" sz="1600" b="1" dirty="0">
                <a:solidFill>
                  <a:prstClr val="black"/>
                </a:solidFill>
                <a:latin typeface="Arial" panose="020B0604020202020204" pitchFamily="34" charset="0"/>
                <a:ea typeface="+mj-ea"/>
                <a:cs typeface="Arial" panose="020B0604020202020204" pitchFamily="34" charset="0"/>
              </a:rPr>
              <a:t> </a:t>
            </a:r>
            <a:r>
              <a:rPr lang="fr-FR" sz="1600" b="1" dirty="0" smtClean="0">
                <a:solidFill>
                  <a:prstClr val="black"/>
                </a:solidFill>
                <a:latin typeface="Arial" panose="020B0604020202020204" pitchFamily="34" charset="0"/>
                <a:ea typeface="+mj-ea"/>
                <a:cs typeface="Arial" panose="020B0604020202020204" pitchFamily="34" charset="0"/>
              </a:rPr>
              <a:t>Augmenter le report modal sur les transports collectifs</a:t>
            </a:r>
          </a:p>
          <a:p>
            <a:pPr marL="0" indent="0" algn="just">
              <a:buNone/>
            </a:pPr>
            <a:r>
              <a:rPr lang="fr-FR" sz="1400" dirty="0" smtClean="0">
                <a:solidFill>
                  <a:prstClr val="black"/>
                </a:solidFill>
                <a:latin typeface="Arial" panose="020B0604020202020204" pitchFamily="34" charset="0"/>
                <a:ea typeface="+mj-ea"/>
                <a:cs typeface="Arial" panose="020B0604020202020204" pitchFamily="34" charset="0"/>
              </a:rPr>
              <a:t>Favoriser </a:t>
            </a:r>
            <a:r>
              <a:rPr lang="fr-FR" sz="1400" dirty="0">
                <a:solidFill>
                  <a:prstClr val="black"/>
                </a:solidFill>
                <a:latin typeface="Arial" panose="020B0604020202020204" pitchFamily="34" charset="0"/>
                <a:ea typeface="+mj-ea"/>
                <a:cs typeface="Arial" panose="020B0604020202020204" pitchFamily="34" charset="0"/>
              </a:rPr>
              <a:t>les stratégies de développement à faible émission de carbone pour tous les types de territoires, y compris la promotion d’une mobilité urbaine multimodale durable et des mesures d’adaptation au changement climatique destinées à l’atténuer</a:t>
            </a:r>
            <a:r>
              <a:rPr lang="fr-FR" sz="1400" dirty="0" smtClean="0">
                <a:solidFill>
                  <a:prstClr val="black"/>
                </a:solidFill>
                <a:latin typeface="Arial" panose="020B0604020202020204" pitchFamily="34" charset="0"/>
                <a:ea typeface="+mj-ea"/>
                <a:cs typeface="Arial" panose="020B0604020202020204" pitchFamily="34" charset="0"/>
              </a:rPr>
              <a:t>.</a:t>
            </a:r>
          </a:p>
          <a:p>
            <a:pPr marL="0" indent="0" algn="just">
              <a:buNone/>
            </a:pPr>
            <a:r>
              <a:rPr lang="fr-FR" sz="1400" dirty="0">
                <a:solidFill>
                  <a:prstClr val="black"/>
                </a:solidFill>
                <a:latin typeface="Arial" panose="020B0604020202020204" pitchFamily="34" charset="0"/>
                <a:ea typeface="+mj-ea"/>
                <a:cs typeface="Arial" panose="020B0604020202020204" pitchFamily="34" charset="0"/>
              </a:rPr>
              <a:t>Améliorer l’accessibilité de habitants aux </a:t>
            </a:r>
            <a:r>
              <a:rPr lang="fr-FR" sz="1400" dirty="0" smtClean="0">
                <a:solidFill>
                  <a:prstClr val="black"/>
                </a:solidFill>
                <a:latin typeface="Arial" panose="020B0604020202020204" pitchFamily="34" charset="0"/>
                <a:ea typeface="+mj-ea"/>
                <a:cs typeface="Arial" panose="020B0604020202020204" pitchFamily="34" charset="0"/>
              </a:rPr>
              <a:t>pôles </a:t>
            </a:r>
            <a:r>
              <a:rPr lang="fr-FR" sz="1400" dirty="0">
                <a:solidFill>
                  <a:prstClr val="black"/>
                </a:solidFill>
                <a:latin typeface="Arial" panose="020B0604020202020204" pitchFamily="34" charset="0"/>
                <a:ea typeface="+mj-ea"/>
                <a:cs typeface="Arial" panose="020B0604020202020204" pitchFamily="34" charset="0"/>
              </a:rPr>
              <a:t>économiques</a:t>
            </a:r>
          </a:p>
          <a:p>
            <a:pPr marL="0" indent="0" algn="just">
              <a:buNone/>
            </a:pPr>
            <a:endParaRPr lang="fr-FR" sz="1600" b="1" dirty="0">
              <a:solidFill>
                <a:prstClr val="black"/>
              </a:solidFill>
              <a:latin typeface="Arial" panose="020B0604020202020204" pitchFamily="34" charset="0"/>
              <a:ea typeface="+mj-ea"/>
              <a:cs typeface="Arial" panose="020B0604020202020204" pitchFamily="34" charset="0"/>
            </a:endParaRPr>
          </a:p>
          <a:p>
            <a:pPr marL="0" indent="0" algn="just">
              <a:buNone/>
            </a:pPr>
            <a:r>
              <a:rPr lang="fr-FR" sz="1600" b="1" i="1" u="sng" dirty="0">
                <a:solidFill>
                  <a:prstClr val="black"/>
                </a:solidFill>
                <a:latin typeface="Arial" panose="020B0604020202020204" pitchFamily="34" charset="0"/>
                <a:ea typeface="+mj-ea"/>
                <a:cs typeface="Arial" panose="020B0604020202020204" pitchFamily="34" charset="0"/>
              </a:rPr>
              <a:t>PI 8a</a:t>
            </a:r>
            <a:r>
              <a:rPr lang="fr-FR" sz="1600" b="1" i="1" dirty="0">
                <a:solidFill>
                  <a:prstClr val="black"/>
                </a:solidFill>
                <a:latin typeface="Arial" panose="020B0604020202020204" pitchFamily="34" charset="0"/>
                <a:ea typeface="+mj-ea"/>
                <a:cs typeface="Arial" panose="020B0604020202020204" pitchFamily="34" charset="0"/>
              </a:rPr>
              <a:t> : </a:t>
            </a:r>
            <a:r>
              <a:rPr lang="fr-FR" sz="1600" b="1" i="1" dirty="0" smtClean="0">
                <a:solidFill>
                  <a:prstClr val="black"/>
                </a:solidFill>
                <a:latin typeface="Arial" panose="020B0604020202020204" pitchFamily="34" charset="0"/>
                <a:ea typeface="+mj-ea"/>
                <a:cs typeface="Arial" panose="020B0604020202020204" pitchFamily="34" charset="0"/>
              </a:rPr>
              <a:t>Activités et emplois dans les quartiers prioritaires</a:t>
            </a:r>
          </a:p>
          <a:p>
            <a:pPr marL="0" indent="0" algn="just">
              <a:buNone/>
            </a:pPr>
            <a:r>
              <a:rPr lang="fr-FR" sz="1400" dirty="0" smtClean="0">
                <a:solidFill>
                  <a:prstClr val="black"/>
                </a:solidFill>
                <a:latin typeface="Arial" panose="020B0604020202020204" pitchFamily="34" charset="0"/>
                <a:ea typeface="+mj-ea"/>
                <a:cs typeface="Arial" panose="020B0604020202020204" pitchFamily="34" charset="0"/>
              </a:rPr>
              <a:t>Soutenir </a:t>
            </a:r>
            <a:r>
              <a:rPr lang="fr-FR" sz="1400" dirty="0">
                <a:solidFill>
                  <a:prstClr val="black"/>
                </a:solidFill>
                <a:latin typeface="Arial" panose="020B0604020202020204" pitchFamily="34" charset="0"/>
                <a:ea typeface="+mj-ea"/>
                <a:cs typeface="Arial" panose="020B0604020202020204" pitchFamily="34" charset="0"/>
              </a:rPr>
              <a:t>la création de pépinières d’entreprises ainsi que les </a:t>
            </a:r>
            <a:r>
              <a:rPr lang="fr-FR" sz="1400" dirty="0" smtClean="0">
                <a:solidFill>
                  <a:prstClr val="black"/>
                </a:solidFill>
                <a:latin typeface="Arial" panose="020B0604020202020204" pitchFamily="34" charset="0"/>
                <a:ea typeface="+mj-ea"/>
                <a:cs typeface="Arial" panose="020B0604020202020204" pitchFamily="34" charset="0"/>
              </a:rPr>
              <a:t>aides</a:t>
            </a:r>
          </a:p>
          <a:p>
            <a:pPr marL="0" indent="0" algn="just">
              <a:buNone/>
            </a:pPr>
            <a:r>
              <a:rPr lang="fr-FR" sz="1400" dirty="0" smtClean="0">
                <a:solidFill>
                  <a:prstClr val="black"/>
                </a:solidFill>
                <a:latin typeface="Arial" panose="020B0604020202020204" pitchFamily="34" charset="0"/>
                <a:ea typeface="+mj-ea"/>
                <a:cs typeface="Arial" panose="020B0604020202020204" pitchFamily="34" charset="0"/>
              </a:rPr>
              <a:t>à </a:t>
            </a:r>
            <a:r>
              <a:rPr lang="fr-FR" sz="1400" dirty="0">
                <a:solidFill>
                  <a:prstClr val="black"/>
                </a:solidFill>
                <a:latin typeface="Arial" panose="020B0604020202020204" pitchFamily="34" charset="0"/>
                <a:ea typeface="+mj-ea"/>
                <a:cs typeface="Arial" panose="020B0604020202020204" pitchFamily="34" charset="0"/>
              </a:rPr>
              <a:t>l’investissement en faveur des indépendants, des </a:t>
            </a:r>
            <a:r>
              <a:rPr lang="fr-FR" sz="1400" dirty="0" smtClean="0">
                <a:solidFill>
                  <a:prstClr val="black"/>
                </a:solidFill>
                <a:latin typeface="Arial" panose="020B0604020202020204" pitchFamily="34" charset="0"/>
                <a:ea typeface="+mj-ea"/>
                <a:cs typeface="Arial" panose="020B0604020202020204" pitchFamily="34" charset="0"/>
              </a:rPr>
              <a:t>microentreprises</a:t>
            </a:r>
            <a:endParaRPr lang="fr-FR" sz="1400" dirty="0" smtClean="0">
              <a:solidFill>
                <a:prstClr val="black"/>
              </a:solidFill>
              <a:latin typeface="Arial" panose="020B0604020202020204" pitchFamily="34" charset="0"/>
              <a:ea typeface="+mj-ea"/>
              <a:cs typeface="Arial" panose="020B0604020202020204" pitchFamily="34" charset="0"/>
            </a:endParaRPr>
          </a:p>
          <a:p>
            <a:pPr marL="0" indent="0" algn="just">
              <a:buNone/>
            </a:pPr>
            <a:r>
              <a:rPr lang="fr-FR" sz="1400" dirty="0" smtClean="0">
                <a:solidFill>
                  <a:prstClr val="black"/>
                </a:solidFill>
                <a:latin typeface="Arial" panose="020B0604020202020204" pitchFamily="34" charset="0"/>
                <a:ea typeface="+mj-ea"/>
                <a:cs typeface="Arial" panose="020B0604020202020204" pitchFamily="34" charset="0"/>
              </a:rPr>
              <a:t>et </a:t>
            </a:r>
            <a:r>
              <a:rPr lang="fr-FR" sz="1400" dirty="0">
                <a:solidFill>
                  <a:prstClr val="black"/>
                </a:solidFill>
                <a:latin typeface="Arial" panose="020B0604020202020204" pitchFamily="34" charset="0"/>
                <a:ea typeface="+mj-ea"/>
                <a:cs typeface="Arial" panose="020B0604020202020204" pitchFamily="34" charset="0"/>
              </a:rPr>
              <a:t>de la création d’entreprise. </a:t>
            </a:r>
            <a:endParaRPr lang="fr-FR" sz="1400" dirty="0" smtClean="0">
              <a:solidFill>
                <a:prstClr val="black"/>
              </a:solidFill>
              <a:latin typeface="Arial" panose="020B0604020202020204" pitchFamily="34" charset="0"/>
              <a:ea typeface="+mj-ea"/>
              <a:cs typeface="Arial" panose="020B0604020202020204" pitchFamily="34" charset="0"/>
            </a:endParaRPr>
          </a:p>
          <a:p>
            <a:pPr marL="0" indent="0" algn="just">
              <a:buNone/>
            </a:pPr>
            <a:endParaRPr lang="fr-FR" sz="1400" dirty="0" smtClean="0">
              <a:solidFill>
                <a:prstClr val="black"/>
              </a:solidFill>
              <a:latin typeface="Arial" panose="020B0604020202020204" pitchFamily="34" charset="0"/>
              <a:ea typeface="+mj-ea"/>
              <a:cs typeface="Arial" panose="020B0604020202020204" pitchFamily="34" charset="0"/>
            </a:endParaRPr>
          </a:p>
          <a:p>
            <a:pPr marL="0" indent="0" algn="just">
              <a:buNone/>
            </a:pPr>
            <a:endParaRPr lang="fr-FR" sz="1600" b="1" dirty="0">
              <a:solidFill>
                <a:prstClr val="black"/>
              </a:solidFill>
              <a:latin typeface="Arial" panose="020B0604020202020204" pitchFamily="34" charset="0"/>
              <a:ea typeface="+mj-ea"/>
              <a:cs typeface="Arial" panose="020B0604020202020204" pitchFamily="34" charset="0"/>
            </a:endParaRPr>
          </a:p>
          <a:p>
            <a:pPr marL="0" indent="0" algn="just">
              <a:buNone/>
            </a:pPr>
            <a:r>
              <a:rPr lang="fr-FR" sz="1600" b="1" i="1" u="sng" dirty="0">
                <a:solidFill>
                  <a:prstClr val="black"/>
                </a:solidFill>
                <a:latin typeface="Arial" panose="020B0604020202020204" pitchFamily="34" charset="0"/>
                <a:ea typeface="+mj-ea"/>
                <a:cs typeface="Arial" panose="020B0604020202020204" pitchFamily="34" charset="0"/>
              </a:rPr>
              <a:t>PI 9a</a:t>
            </a:r>
            <a:r>
              <a:rPr lang="fr-FR" sz="1600" b="1" i="1" dirty="0">
                <a:solidFill>
                  <a:prstClr val="black"/>
                </a:solidFill>
                <a:latin typeface="Arial" panose="020B0604020202020204" pitchFamily="34" charset="0"/>
                <a:ea typeface="+mj-ea"/>
                <a:cs typeface="Arial" panose="020B0604020202020204" pitchFamily="34" charset="0"/>
              </a:rPr>
              <a:t> : </a:t>
            </a:r>
            <a:r>
              <a:rPr lang="fr-FR" sz="1600" b="1" i="1" dirty="0" smtClean="0">
                <a:solidFill>
                  <a:prstClr val="black"/>
                </a:solidFill>
                <a:latin typeface="Arial" panose="020B0604020202020204" pitchFamily="34" charset="0"/>
                <a:ea typeface="+mj-ea"/>
                <a:cs typeface="Arial" panose="020B0604020202020204" pitchFamily="34" charset="0"/>
              </a:rPr>
              <a:t>Améliorer l’employabilité des habitants des quartiers prioritaires</a:t>
            </a:r>
          </a:p>
          <a:p>
            <a:pPr marL="0" indent="0" algn="just">
              <a:buNone/>
            </a:pPr>
            <a:r>
              <a:rPr lang="fr-FR" sz="1400" dirty="0" smtClean="0">
                <a:solidFill>
                  <a:prstClr val="black"/>
                </a:solidFill>
                <a:latin typeface="Arial" panose="020B0604020202020204" pitchFamily="34" charset="0"/>
                <a:ea typeface="+mj-ea"/>
                <a:cs typeface="Arial" panose="020B0604020202020204" pitchFamily="34" charset="0"/>
              </a:rPr>
              <a:t>Investir </a:t>
            </a:r>
            <a:r>
              <a:rPr lang="fr-FR" sz="1400" dirty="0">
                <a:solidFill>
                  <a:prstClr val="black"/>
                </a:solidFill>
                <a:latin typeface="Arial" panose="020B0604020202020204" pitchFamily="34" charset="0"/>
                <a:ea typeface="+mj-ea"/>
                <a:cs typeface="Arial" panose="020B0604020202020204" pitchFamily="34" charset="0"/>
              </a:rPr>
              <a:t>dans des infrastructures sociales et sanitaires contribuant au développement national, régional et local, réduire les inégalités sur le plan de l’état de santé, favoriser l’inclusion sociale par un accès amélioré aux services sociaux, culturels et récréatifs, et le passage des services institutionnels à des services de proximité, dans l’objectif d’améliorer l’employabilité des </a:t>
            </a:r>
            <a:r>
              <a:rPr lang="fr-FR" sz="1400" dirty="0" smtClean="0">
                <a:solidFill>
                  <a:prstClr val="black"/>
                </a:solidFill>
                <a:latin typeface="Arial" panose="020B0604020202020204" pitchFamily="34" charset="0"/>
                <a:ea typeface="+mj-ea"/>
                <a:cs typeface="Arial" panose="020B0604020202020204" pitchFamily="34" charset="0"/>
              </a:rPr>
              <a:t>habitants.</a:t>
            </a:r>
          </a:p>
          <a:p>
            <a:pPr marL="0" indent="0" algn="just">
              <a:buNone/>
            </a:pPr>
            <a:endParaRPr lang="fr-FR" sz="1600" b="1" dirty="0">
              <a:solidFill>
                <a:prstClr val="black"/>
              </a:solidFill>
              <a:latin typeface="Arial" panose="020B0604020202020204" pitchFamily="34" charset="0"/>
              <a:ea typeface="+mj-ea"/>
              <a:cs typeface="Arial" panose="020B0604020202020204" pitchFamily="34" charset="0"/>
            </a:endParaRPr>
          </a:p>
        </p:txBody>
      </p:sp>
      <p:sp>
        <p:nvSpPr>
          <p:cNvPr id="4" name="Espace réservé du pied de page 3"/>
          <p:cNvSpPr>
            <a:spLocks noGrp="1"/>
          </p:cNvSpPr>
          <p:nvPr>
            <p:ph type="ftr" sz="quarter" idx="11"/>
          </p:nvPr>
        </p:nvSpPr>
        <p:spPr>
          <a:xfrm>
            <a:off x="8604448" y="6381328"/>
            <a:ext cx="367680" cy="365125"/>
          </a:xfrm>
        </p:spPr>
        <p:txBody>
          <a:bodyPr/>
          <a:lstStyle/>
          <a:p>
            <a:r>
              <a:rPr lang="fr-FR" dirty="0"/>
              <a:t>4</a:t>
            </a:r>
          </a:p>
        </p:txBody>
      </p:sp>
      <p:pic>
        <p:nvPicPr>
          <p:cNvPr id="5" name="Image 4"/>
          <p:cNvPicPr/>
          <p:nvPr/>
        </p:nvPicPr>
        <p:blipFill>
          <a:blip r:embed="rId2">
            <a:extLst>
              <a:ext uri="{28A0092B-C50C-407E-A947-70E740481C1C}">
                <a14:useLocalDpi xmlns:a14="http://schemas.microsoft.com/office/drawing/2010/main" val="0"/>
              </a:ext>
            </a:extLst>
          </a:blip>
          <a:srcRect/>
          <a:stretch>
            <a:fillRect/>
          </a:stretch>
        </p:blipFill>
        <p:spPr bwMode="auto">
          <a:xfrm>
            <a:off x="123727" y="1495753"/>
            <a:ext cx="559435" cy="505460"/>
          </a:xfrm>
          <a:prstGeom prst="rect">
            <a:avLst/>
          </a:prstGeom>
          <a:noFill/>
          <a:ln>
            <a:noFill/>
          </a:ln>
        </p:spPr>
      </p:pic>
      <p:pic>
        <p:nvPicPr>
          <p:cNvPr id="6" name="Image 5"/>
          <p:cNvPicPr/>
          <p:nvPr/>
        </p:nvPicPr>
        <p:blipFill>
          <a:blip r:embed="rId2">
            <a:extLst>
              <a:ext uri="{28A0092B-C50C-407E-A947-70E740481C1C}">
                <a14:useLocalDpi xmlns:a14="http://schemas.microsoft.com/office/drawing/2010/main" val="0"/>
              </a:ext>
            </a:extLst>
          </a:blip>
          <a:srcRect/>
          <a:stretch>
            <a:fillRect/>
          </a:stretch>
        </p:blipFill>
        <p:spPr bwMode="auto">
          <a:xfrm>
            <a:off x="85694" y="2886834"/>
            <a:ext cx="559435" cy="505460"/>
          </a:xfrm>
          <a:prstGeom prst="rect">
            <a:avLst/>
          </a:prstGeom>
          <a:noFill/>
          <a:ln>
            <a:noFill/>
          </a:ln>
        </p:spPr>
      </p:pic>
      <p:pic>
        <p:nvPicPr>
          <p:cNvPr id="7" name="Image 6"/>
          <p:cNvPicPr/>
          <p:nvPr/>
        </p:nvPicPr>
        <p:blipFill>
          <a:blip r:embed="rId2">
            <a:extLst>
              <a:ext uri="{28A0092B-C50C-407E-A947-70E740481C1C}">
                <a14:useLocalDpi xmlns:a14="http://schemas.microsoft.com/office/drawing/2010/main" val="0"/>
              </a:ext>
            </a:extLst>
          </a:blip>
          <a:srcRect/>
          <a:stretch>
            <a:fillRect/>
          </a:stretch>
        </p:blipFill>
        <p:spPr bwMode="auto">
          <a:xfrm>
            <a:off x="104878" y="4392404"/>
            <a:ext cx="559435" cy="505460"/>
          </a:xfrm>
          <a:prstGeom prst="rect">
            <a:avLst/>
          </a:prstGeom>
          <a:noFill/>
          <a:ln>
            <a:noFill/>
          </a:ln>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13397" y="2511764"/>
            <a:ext cx="2640299" cy="1761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757547" y="260648"/>
            <a:ext cx="7560840" cy="923330"/>
          </a:xfrm>
          <a:prstGeom prst="rect">
            <a:avLst/>
          </a:prstGeom>
        </p:spPr>
        <p:txBody>
          <a:bodyPr wrap="square">
            <a:spAutoFit/>
          </a:bodyPr>
          <a:lstStyle/>
          <a:p>
            <a:pPr algn="ctr">
              <a:defRPr/>
            </a:pPr>
            <a:r>
              <a:rPr lang="fr-FR" altLang="fr-FR" b="1" dirty="0" smtClean="0">
                <a:solidFill>
                  <a:schemeClr val="tx2"/>
                </a:solidFill>
                <a:latin typeface="Arial" panose="020B0604020202020204" pitchFamily="34" charset="0"/>
                <a:cs typeface="Arial" panose="020B0604020202020204" pitchFamily="34" charset="0"/>
              </a:rPr>
              <a:t>Par la mobilisation de </a:t>
            </a:r>
            <a:r>
              <a:rPr lang="fr-FR" altLang="fr-FR" b="1" dirty="0" smtClean="0">
                <a:solidFill>
                  <a:schemeClr val="tx2"/>
                </a:solidFill>
                <a:latin typeface="Arial" panose="020B0604020202020204" pitchFamily="34" charset="0"/>
                <a:cs typeface="Arial" panose="020B0604020202020204" pitchFamily="34" charset="0"/>
              </a:rPr>
              <a:t>trois priorités d’investissement </a:t>
            </a:r>
            <a:r>
              <a:rPr lang="fr-FR" altLang="fr-FR" b="1" dirty="0" smtClean="0">
                <a:solidFill>
                  <a:schemeClr val="tx2"/>
                </a:solidFill>
                <a:latin typeface="Arial" panose="020B0604020202020204" pitchFamily="34" charset="0"/>
                <a:cs typeface="Arial" panose="020B0604020202020204" pitchFamily="34" charset="0"/>
              </a:rPr>
              <a:t>: Favoriser </a:t>
            </a:r>
            <a:r>
              <a:rPr lang="fr-FR" altLang="fr-FR" b="1" dirty="0" smtClean="0">
                <a:solidFill>
                  <a:schemeClr val="tx2"/>
                </a:solidFill>
                <a:latin typeface="Arial" panose="020B0604020202020204" pitchFamily="34" charset="0"/>
                <a:cs typeface="Arial" panose="020B0604020202020204" pitchFamily="34" charset="0"/>
              </a:rPr>
              <a:t>le développement durable des quartiers et l’amélioration des conditions de vie des habitants</a:t>
            </a:r>
            <a:endParaRPr lang="fr-FR" b="1"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202230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a:xfrm>
            <a:off x="8589175" y="6381328"/>
            <a:ext cx="367680" cy="365125"/>
          </a:xfrm>
        </p:spPr>
        <p:txBody>
          <a:bodyPr/>
          <a:lstStyle/>
          <a:p>
            <a:r>
              <a:rPr lang="fr-FR" dirty="0"/>
              <a:t>5</a:t>
            </a:r>
          </a:p>
        </p:txBody>
      </p:sp>
      <p:pic>
        <p:nvPicPr>
          <p:cNvPr id="2051" name="Picture 3" descr="X:\2014 2020\ITI\CARTES PERIMETRE ITI\dossier_feder_2016_carte_globale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404664"/>
            <a:ext cx="7977615" cy="5647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9823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611560" y="332656"/>
            <a:ext cx="8136904" cy="4992960"/>
          </a:xfrm>
        </p:spPr>
        <p:txBody>
          <a:bodyPr/>
          <a:lstStyle/>
          <a:p>
            <a:endParaRPr lang="fr-FR" dirty="0"/>
          </a:p>
        </p:txBody>
      </p:sp>
      <p:sp>
        <p:nvSpPr>
          <p:cNvPr id="4" name="Espace réservé du pied de page 3"/>
          <p:cNvSpPr>
            <a:spLocks noGrp="1"/>
          </p:cNvSpPr>
          <p:nvPr>
            <p:ph type="ftr" sz="quarter" idx="11"/>
          </p:nvPr>
        </p:nvSpPr>
        <p:spPr>
          <a:xfrm>
            <a:off x="8676456" y="6453336"/>
            <a:ext cx="303312" cy="365125"/>
          </a:xfrm>
        </p:spPr>
        <p:txBody>
          <a:bodyPr/>
          <a:lstStyle/>
          <a:p>
            <a:r>
              <a:rPr lang="fr-FR" dirty="0"/>
              <a:t>6</a:t>
            </a:r>
          </a:p>
        </p:txBody>
      </p:sp>
      <p:pic>
        <p:nvPicPr>
          <p:cNvPr id="5123" name="Picture 3" descr="X:\2014 2020\ITI\CARTES PERIMETRE ITI\Dossier_feder_2015_zoom_toul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5503" y="404664"/>
            <a:ext cx="7864817" cy="5544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7918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03176" y="44624"/>
            <a:ext cx="8424936" cy="576064"/>
          </a:xfrm>
        </p:spPr>
        <p:txBody>
          <a:bodyPr>
            <a:normAutofit/>
          </a:bodyPr>
          <a:lstStyle/>
          <a:p>
            <a:r>
              <a:rPr lang="fr-FR" sz="2000" b="1" dirty="0" smtClean="0">
                <a:solidFill>
                  <a:schemeClr val="tx2"/>
                </a:solidFill>
                <a:latin typeface="Arial" panose="020B0604020202020204" pitchFamily="34" charset="0"/>
                <a:cs typeface="Arial" panose="020B0604020202020204" pitchFamily="34" charset="0"/>
              </a:rPr>
              <a:t>Une répartition des missions entre la Région et TPM</a:t>
            </a:r>
            <a:endParaRPr lang="fr-FR" sz="2000" b="1" dirty="0">
              <a:solidFill>
                <a:schemeClr val="tx2"/>
              </a:solidFill>
              <a:latin typeface="Arial" panose="020B0604020202020204" pitchFamily="34" charset="0"/>
              <a:cs typeface="Arial" panose="020B0604020202020204" pitchFamily="34" charset="0"/>
            </a:endParaRPr>
          </a:p>
        </p:txBody>
      </p:sp>
      <p:sp>
        <p:nvSpPr>
          <p:cNvPr id="3" name="Espace réservé du contenu 2"/>
          <p:cNvSpPr>
            <a:spLocks noGrp="1"/>
          </p:cNvSpPr>
          <p:nvPr>
            <p:ph idx="1"/>
          </p:nvPr>
        </p:nvSpPr>
        <p:spPr>
          <a:xfrm>
            <a:off x="464603" y="711676"/>
            <a:ext cx="8229600" cy="5760640"/>
          </a:xfrm>
        </p:spPr>
        <p:txBody>
          <a:bodyPr>
            <a:noAutofit/>
          </a:bodyPr>
          <a:lstStyle/>
          <a:p>
            <a:pPr marL="0" indent="0">
              <a:buNone/>
            </a:pPr>
            <a:r>
              <a:rPr lang="fr-FR" sz="1400" b="1" dirty="0" smtClean="0">
                <a:latin typeface="Arial" panose="020B0604020202020204" pitchFamily="34" charset="0"/>
                <a:cs typeface="Arial" panose="020B0604020202020204" pitchFamily="34" charset="0"/>
              </a:rPr>
              <a:t>La Région assume la responsabilité juridique et financière de la programmation :</a:t>
            </a:r>
          </a:p>
          <a:p>
            <a:pPr>
              <a:lnSpc>
                <a:spcPct val="170000"/>
              </a:lnSpc>
              <a:buFontTx/>
              <a:buChar char="-"/>
            </a:pPr>
            <a:r>
              <a:rPr lang="fr-FR" sz="1400" dirty="0" smtClean="0">
                <a:latin typeface="Arial" panose="020B0604020202020204" pitchFamily="34" charset="0"/>
                <a:cs typeface="Arial" panose="020B0604020202020204" pitchFamily="34" charset="0"/>
              </a:rPr>
              <a:t>Diffusion des appels à propositions</a:t>
            </a:r>
          </a:p>
          <a:p>
            <a:pPr>
              <a:lnSpc>
                <a:spcPct val="170000"/>
              </a:lnSpc>
              <a:buFontTx/>
              <a:buChar char="-"/>
            </a:pPr>
            <a:r>
              <a:rPr lang="fr-FR" sz="1400" dirty="0" smtClean="0">
                <a:latin typeface="Arial" panose="020B0604020202020204" pitchFamily="34" charset="0"/>
                <a:cs typeface="Arial" panose="020B0604020202020204" pitchFamily="34" charset="0"/>
              </a:rPr>
              <a:t>Eligibilité des projets à l’ITI</a:t>
            </a:r>
          </a:p>
          <a:p>
            <a:pPr>
              <a:lnSpc>
                <a:spcPct val="170000"/>
              </a:lnSpc>
              <a:buFontTx/>
              <a:buChar char="-"/>
            </a:pPr>
            <a:r>
              <a:rPr lang="fr-FR" sz="1400" dirty="0" smtClean="0">
                <a:latin typeface="Arial" panose="020B0604020202020204" pitchFamily="34" charset="0"/>
                <a:cs typeface="Arial" panose="020B0604020202020204" pitchFamily="34" charset="0"/>
              </a:rPr>
              <a:t>Décisions sur la programmation des opérations (CRP)</a:t>
            </a:r>
          </a:p>
          <a:p>
            <a:pPr>
              <a:lnSpc>
                <a:spcPct val="170000"/>
              </a:lnSpc>
              <a:buFontTx/>
              <a:buChar char="-"/>
            </a:pPr>
            <a:r>
              <a:rPr lang="fr-FR" sz="1400" dirty="0" smtClean="0">
                <a:latin typeface="Arial" panose="020B0604020202020204" pitchFamily="34" charset="0"/>
                <a:cs typeface="Arial" panose="020B0604020202020204" pitchFamily="34" charset="0"/>
              </a:rPr>
              <a:t>Versement du FEDER, suivi contrôle</a:t>
            </a:r>
          </a:p>
          <a:p>
            <a:pPr>
              <a:lnSpc>
                <a:spcPct val="170000"/>
              </a:lnSpc>
              <a:buFontTx/>
              <a:buChar char="-"/>
            </a:pPr>
            <a:r>
              <a:rPr lang="fr-FR" sz="1400" dirty="0" smtClean="0">
                <a:latin typeface="Arial" panose="020B0604020202020204" pitchFamily="34" charset="0"/>
                <a:cs typeface="Arial" panose="020B0604020202020204" pitchFamily="34" charset="0"/>
              </a:rPr>
              <a:t>Veille à la bonne utilisation des fonds</a:t>
            </a:r>
          </a:p>
          <a:p>
            <a:pPr>
              <a:lnSpc>
                <a:spcPct val="170000"/>
              </a:lnSpc>
              <a:buFontTx/>
              <a:buChar char="-"/>
            </a:pPr>
            <a:r>
              <a:rPr lang="fr-FR" sz="1400" dirty="0" smtClean="0">
                <a:latin typeface="Arial" panose="020B0604020202020204" pitchFamily="34" charset="0"/>
                <a:cs typeface="Arial" panose="020B0604020202020204" pitchFamily="34" charset="0"/>
              </a:rPr>
              <a:t>S’assure du respect par TPM de ses obligations (piste d’audit)</a:t>
            </a:r>
          </a:p>
          <a:p>
            <a:pPr marL="0" indent="0">
              <a:buNone/>
            </a:pPr>
            <a:endParaRPr lang="fr-FR" sz="900" dirty="0" smtClean="0">
              <a:latin typeface="Arial" panose="020B0604020202020204" pitchFamily="34" charset="0"/>
              <a:cs typeface="Arial" panose="020B0604020202020204" pitchFamily="34" charset="0"/>
            </a:endParaRPr>
          </a:p>
          <a:p>
            <a:pPr marL="0" indent="0">
              <a:buNone/>
            </a:pPr>
            <a:r>
              <a:rPr lang="fr-FR" sz="1400" b="1" dirty="0" smtClean="0">
                <a:latin typeface="Arial" panose="020B0604020202020204" pitchFamily="34" charset="0"/>
                <a:cs typeface="Arial" panose="020B0604020202020204" pitchFamily="34" charset="0"/>
              </a:rPr>
              <a:t>Le service subvention FEDER de TPM a pour missions :</a:t>
            </a:r>
            <a:endParaRPr lang="fr-FR" sz="1400" dirty="0" smtClean="0">
              <a:latin typeface="Arial" panose="020B0604020202020204" pitchFamily="34" charset="0"/>
              <a:cs typeface="Arial" panose="020B0604020202020204" pitchFamily="34" charset="0"/>
            </a:endParaRPr>
          </a:p>
          <a:p>
            <a:pPr>
              <a:lnSpc>
                <a:spcPct val="150000"/>
              </a:lnSpc>
              <a:buFontTx/>
              <a:buChar char="-"/>
            </a:pPr>
            <a:r>
              <a:rPr lang="fr-FR" sz="1400" dirty="0" smtClean="0">
                <a:latin typeface="Arial" panose="020B0604020202020204" pitchFamily="34" charset="0"/>
                <a:cs typeface="Arial" panose="020B0604020202020204" pitchFamily="34" charset="0"/>
              </a:rPr>
              <a:t>L’animation </a:t>
            </a:r>
            <a:endParaRPr lang="fr-FR" sz="1400" dirty="0">
              <a:latin typeface="Arial" panose="020B0604020202020204" pitchFamily="34" charset="0"/>
              <a:cs typeface="Arial" panose="020B0604020202020204" pitchFamily="34" charset="0"/>
            </a:endParaRPr>
          </a:p>
          <a:p>
            <a:pPr>
              <a:lnSpc>
                <a:spcPct val="150000"/>
              </a:lnSpc>
              <a:buFontTx/>
              <a:buChar char="-"/>
            </a:pPr>
            <a:r>
              <a:rPr lang="fr-FR" sz="1400" dirty="0" smtClean="0">
                <a:latin typeface="Arial" panose="020B0604020202020204" pitchFamily="34" charset="0"/>
                <a:cs typeface="Arial" panose="020B0604020202020204" pitchFamily="34" charset="0"/>
              </a:rPr>
              <a:t>L’ingénierie </a:t>
            </a:r>
            <a:r>
              <a:rPr lang="fr-FR" sz="1400" dirty="0">
                <a:latin typeface="Arial" panose="020B0604020202020204" pitchFamily="34" charset="0"/>
                <a:cs typeface="Arial" panose="020B0604020202020204" pitchFamily="34" charset="0"/>
              </a:rPr>
              <a:t>de projet  </a:t>
            </a:r>
          </a:p>
          <a:p>
            <a:pPr>
              <a:lnSpc>
                <a:spcPct val="150000"/>
              </a:lnSpc>
              <a:buFontTx/>
              <a:buChar char="-"/>
            </a:pPr>
            <a:r>
              <a:rPr lang="fr-FR" sz="1400" dirty="0" smtClean="0">
                <a:latin typeface="Arial" panose="020B0604020202020204" pitchFamily="34" charset="0"/>
                <a:cs typeface="Arial" panose="020B0604020202020204" pitchFamily="34" charset="0"/>
              </a:rPr>
              <a:t>Le </a:t>
            </a:r>
            <a:r>
              <a:rPr lang="fr-FR" sz="1400" dirty="0">
                <a:latin typeface="Arial" panose="020B0604020202020204" pitchFamily="34" charset="0"/>
                <a:cs typeface="Arial" panose="020B0604020202020204" pitchFamily="34" charset="0"/>
              </a:rPr>
              <a:t>suivi et accompagnement des porteurs </a:t>
            </a:r>
            <a:r>
              <a:rPr lang="fr-FR" sz="1400" dirty="0" smtClean="0">
                <a:latin typeface="Arial" panose="020B0604020202020204" pitchFamily="34" charset="0"/>
                <a:cs typeface="Arial" panose="020B0604020202020204" pitchFamily="34" charset="0"/>
              </a:rPr>
              <a:t>de projets</a:t>
            </a:r>
            <a:endParaRPr lang="fr-FR" sz="1400" dirty="0">
              <a:latin typeface="Arial" panose="020B0604020202020204" pitchFamily="34" charset="0"/>
              <a:cs typeface="Arial" panose="020B0604020202020204" pitchFamily="34" charset="0"/>
            </a:endParaRPr>
          </a:p>
          <a:p>
            <a:pPr>
              <a:lnSpc>
                <a:spcPct val="150000"/>
              </a:lnSpc>
              <a:buFontTx/>
              <a:buChar char="-"/>
            </a:pPr>
            <a:r>
              <a:rPr lang="fr-FR" sz="1400" dirty="0">
                <a:latin typeface="Arial" panose="020B0604020202020204" pitchFamily="34" charset="0"/>
                <a:cs typeface="Arial" panose="020B0604020202020204" pitchFamily="34" charset="0"/>
              </a:rPr>
              <a:t>L</a:t>
            </a:r>
            <a:r>
              <a:rPr lang="fr-FR" sz="1400" dirty="0" smtClean="0">
                <a:latin typeface="Arial" panose="020B0604020202020204" pitchFamily="34" charset="0"/>
                <a:cs typeface="Arial" panose="020B0604020202020204" pitchFamily="34" charset="0"/>
              </a:rPr>
              <a:t>a </a:t>
            </a:r>
            <a:r>
              <a:rPr lang="fr-FR" sz="1400" dirty="0">
                <a:latin typeface="Arial" panose="020B0604020202020204" pitchFamily="34" charset="0"/>
                <a:cs typeface="Arial" panose="020B0604020202020204" pitchFamily="34" charset="0"/>
              </a:rPr>
              <a:t>sélection des </a:t>
            </a:r>
            <a:r>
              <a:rPr lang="fr-FR" sz="1400" dirty="0" smtClean="0">
                <a:latin typeface="Arial" panose="020B0604020202020204" pitchFamily="34" charset="0"/>
                <a:cs typeface="Arial" panose="020B0604020202020204" pitchFamily="34" charset="0"/>
              </a:rPr>
              <a:t>projets</a:t>
            </a:r>
            <a:r>
              <a:rPr lang="fr-FR" sz="1400" dirty="0">
                <a:latin typeface="Arial" panose="020B0604020202020204" pitchFamily="34" charset="0"/>
                <a:cs typeface="Arial" panose="020B0604020202020204" pitchFamily="34" charset="0"/>
              </a:rPr>
              <a:t>	</a:t>
            </a:r>
            <a:r>
              <a:rPr lang="fr-FR" sz="1400" dirty="0" smtClean="0">
                <a:latin typeface="Arial" panose="020B0604020202020204" pitchFamily="34" charset="0"/>
                <a:cs typeface="Arial" panose="020B0604020202020204" pitchFamily="34" charset="0"/>
              </a:rPr>
              <a:t>				</a:t>
            </a:r>
            <a:r>
              <a:rPr lang="fr-FR" sz="1400" b="1" i="1" u="sng" dirty="0" smtClean="0">
                <a:latin typeface="Arial" panose="020B0604020202020204" pitchFamily="34" charset="0"/>
                <a:cs typeface="Arial" panose="020B0604020202020204" pitchFamily="34" charset="0"/>
              </a:rPr>
              <a:t>Contacts : </a:t>
            </a:r>
          </a:p>
          <a:p>
            <a:pPr marL="0" indent="0" algn="r">
              <a:buNone/>
            </a:pPr>
            <a:r>
              <a:rPr lang="fr-FR" sz="1200" i="1" dirty="0" smtClean="0">
                <a:latin typeface="Arial" panose="020B0604020202020204" pitchFamily="34" charset="0"/>
                <a:cs typeface="Arial" panose="020B0604020202020204" pitchFamily="34" charset="0"/>
              </a:rPr>
              <a:t>LAFITTE MATHERON Magali </a:t>
            </a:r>
            <a:r>
              <a:rPr lang="fr-FR" sz="1200" i="1" dirty="0">
                <a:latin typeface="Arial" panose="020B0604020202020204" pitchFamily="34" charset="0"/>
                <a:cs typeface="Arial" panose="020B0604020202020204" pitchFamily="34" charset="0"/>
              </a:rPr>
              <a:t>– Chef de service </a:t>
            </a:r>
          </a:p>
          <a:p>
            <a:pPr marL="0" indent="0" algn="r">
              <a:buNone/>
            </a:pPr>
            <a:r>
              <a:rPr lang="fr-FR" sz="1200" i="1" dirty="0">
                <a:latin typeface="Arial" panose="020B0604020202020204" pitchFamily="34" charset="0"/>
                <a:cs typeface="Arial" panose="020B0604020202020204" pitchFamily="34" charset="0"/>
              </a:rPr>
              <a:t>TANGOUR Inès – Agent de gestion administrative et financière</a:t>
            </a:r>
          </a:p>
          <a:p>
            <a:pPr marL="0" indent="0" algn="r">
              <a:buNone/>
            </a:pPr>
            <a:r>
              <a:rPr lang="fr-FR" sz="1200" i="1" dirty="0">
                <a:latin typeface="Arial" panose="020B0604020202020204" pitchFamily="34" charset="0"/>
                <a:cs typeface="Arial" panose="020B0604020202020204" pitchFamily="34" charset="0"/>
              </a:rPr>
              <a:t>BONHEUR Blandine - Agent de gestion administrative et </a:t>
            </a:r>
            <a:r>
              <a:rPr lang="fr-FR" sz="1200" i="1" dirty="0" smtClean="0">
                <a:latin typeface="Arial" panose="020B0604020202020204" pitchFamily="34" charset="0"/>
                <a:cs typeface="Arial" panose="020B0604020202020204" pitchFamily="34" charset="0"/>
              </a:rPr>
              <a:t>financière</a:t>
            </a:r>
          </a:p>
          <a:p>
            <a:pPr marL="0" indent="0" algn="r">
              <a:buNone/>
            </a:pPr>
            <a:r>
              <a:rPr lang="fr-FR" sz="1200" i="1" dirty="0" smtClean="0">
                <a:latin typeface="Arial" panose="020B0604020202020204" pitchFamily="34" charset="0"/>
                <a:cs typeface="Arial" panose="020B0604020202020204" pitchFamily="34" charset="0"/>
              </a:rPr>
              <a:t>AZOULAI Sandrine – Agent de gestion administrative</a:t>
            </a:r>
            <a:endParaRPr lang="fr-FR" sz="1200" i="1" dirty="0">
              <a:latin typeface="Arial" panose="020B0604020202020204" pitchFamily="34" charset="0"/>
              <a:cs typeface="Arial" panose="020B0604020202020204" pitchFamily="34" charset="0"/>
            </a:endParaRPr>
          </a:p>
          <a:p>
            <a:pPr marL="0" indent="0" algn="r">
              <a:buNone/>
            </a:pPr>
            <a:r>
              <a:rPr lang="fr-FR" sz="1200" i="1" dirty="0">
                <a:latin typeface="Arial" panose="020B0604020202020204" pitchFamily="34" charset="0"/>
                <a:cs typeface="Arial" panose="020B0604020202020204" pitchFamily="34" charset="0"/>
              </a:rPr>
              <a:t>04.94.93.83.00 </a:t>
            </a:r>
            <a:endParaRPr lang="fr-FR" sz="1200" i="1" dirty="0" smtClean="0">
              <a:latin typeface="Arial" panose="020B0604020202020204" pitchFamily="34" charset="0"/>
              <a:cs typeface="Arial" panose="020B0604020202020204" pitchFamily="34" charset="0"/>
            </a:endParaRPr>
          </a:p>
          <a:p>
            <a:pPr marL="0" indent="0" algn="r">
              <a:buNone/>
            </a:pPr>
            <a:r>
              <a:rPr lang="fr-FR" sz="1400" i="1" dirty="0" smtClean="0">
                <a:latin typeface="Arial" panose="020B0604020202020204" pitchFamily="34" charset="0"/>
                <a:cs typeface="Arial" panose="020B0604020202020204" pitchFamily="34" charset="0"/>
              </a:rPr>
              <a:t>Une </a:t>
            </a:r>
            <a:r>
              <a:rPr lang="fr-FR" sz="1400" i="1" dirty="0">
                <a:latin typeface="Arial" panose="020B0604020202020204" pitchFamily="34" charset="0"/>
                <a:cs typeface="Arial" panose="020B0604020202020204" pitchFamily="34" charset="0"/>
              </a:rPr>
              <a:t>boite mail dédiée aux porteurs de projets : </a:t>
            </a:r>
            <a:r>
              <a:rPr lang="fr-FR" sz="1400" i="1" dirty="0" smtClean="0">
                <a:latin typeface="Arial" panose="020B0604020202020204" pitchFamily="34" charset="0"/>
                <a:cs typeface="Arial" panose="020B0604020202020204" pitchFamily="34" charset="0"/>
                <a:hlinkClick r:id="rId2"/>
              </a:rPr>
              <a:t>iti.feder@tpmed.org</a:t>
            </a:r>
            <a:r>
              <a:rPr lang="fr-FR" sz="1400" i="1" dirty="0" smtClean="0">
                <a:latin typeface="Arial" panose="020B0604020202020204" pitchFamily="34" charset="0"/>
                <a:cs typeface="Arial" panose="020B0604020202020204" pitchFamily="34" charset="0"/>
              </a:rPr>
              <a:t> </a:t>
            </a:r>
            <a:endParaRPr lang="fr-FR" sz="1400" i="1" dirty="0">
              <a:latin typeface="Arial" panose="020B0604020202020204" pitchFamily="34" charset="0"/>
              <a:cs typeface="Arial" panose="020B0604020202020204" pitchFamily="34" charset="0"/>
            </a:endParaRPr>
          </a:p>
          <a:p>
            <a:pPr marL="0" indent="0" algn="r">
              <a:buNone/>
            </a:pPr>
            <a:endParaRPr lang="fr-FR" sz="1400" dirty="0">
              <a:latin typeface="Arial" panose="020B0604020202020204" pitchFamily="34" charset="0"/>
              <a:cs typeface="Arial" panose="020B0604020202020204" pitchFamily="34" charset="0"/>
            </a:endParaRPr>
          </a:p>
        </p:txBody>
      </p:sp>
      <p:sp>
        <p:nvSpPr>
          <p:cNvPr id="4" name="Espace réservé du pied de page 3"/>
          <p:cNvSpPr>
            <a:spLocks noGrp="1"/>
          </p:cNvSpPr>
          <p:nvPr>
            <p:ph type="ftr" sz="quarter" idx="11"/>
          </p:nvPr>
        </p:nvSpPr>
        <p:spPr/>
        <p:txBody>
          <a:bodyPr/>
          <a:lstStyle/>
          <a:p>
            <a:r>
              <a:rPr lang="fr-FR" smtClean="0"/>
              <a:t>‹N°›</a:t>
            </a:r>
            <a:endParaRPr lang="fr-FR"/>
          </a:p>
        </p:txBody>
      </p:sp>
      <p:sp>
        <p:nvSpPr>
          <p:cNvPr id="5" name="Espace réservé du pied de page 3"/>
          <p:cNvSpPr txBox="1">
            <a:spLocks/>
          </p:cNvSpPr>
          <p:nvPr/>
        </p:nvSpPr>
        <p:spPr>
          <a:xfrm>
            <a:off x="8676456" y="6453336"/>
            <a:ext cx="303312" cy="365125"/>
          </a:xfrm>
          <a:prstGeom prst="rect">
            <a:avLst/>
          </a:prstGeom>
        </p:spPr>
        <p:txBody>
          <a:bodyPr vert="horz" lIns="91440" tIns="45720" rIns="91440" bIns="45720" rtlCol="0" anchor="ctr"/>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dirty="0"/>
              <a:t>7</a:t>
            </a:r>
          </a:p>
        </p:txBody>
      </p:sp>
    </p:spTree>
    <p:extLst>
      <p:ext uri="{BB962C8B-B14F-4D97-AF65-F5344CB8AC3E}">
        <p14:creationId xmlns:p14="http://schemas.microsoft.com/office/powerpoint/2010/main" val="295034226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dele presentation europe-en-paca">
  <a:themeElements>
    <a:clrScheme name="">
      <a:dk1>
        <a:srgbClr val="013476"/>
      </a:dk1>
      <a:lt1>
        <a:srgbClr val="FFFFFF"/>
      </a:lt1>
      <a:dk2>
        <a:srgbClr val="000000"/>
      </a:dk2>
      <a:lt2>
        <a:srgbClr val="C0C0C0"/>
      </a:lt2>
      <a:accent1>
        <a:srgbClr val="FFFFFF"/>
      </a:accent1>
      <a:accent2>
        <a:srgbClr val="9999FF"/>
      </a:accent2>
      <a:accent3>
        <a:srgbClr val="FFFFFF"/>
      </a:accent3>
      <a:accent4>
        <a:srgbClr val="012B64"/>
      </a:accent4>
      <a:accent5>
        <a:srgbClr val="FFFFFF"/>
      </a:accent5>
      <a:accent6>
        <a:srgbClr val="8A8AE7"/>
      </a:accent6>
      <a:hlink>
        <a:srgbClr val="CCCCFF"/>
      </a:hlink>
      <a:folHlink>
        <a:srgbClr val="99CC00"/>
      </a:folHlink>
    </a:clrScheme>
    <a:fontScheme name="modele presentation europe-en-paca">
      <a:majorFont>
        <a:latin typeface="Arial"/>
        <a:ea typeface="Osaka"/>
        <a:cs typeface=""/>
      </a:majorFont>
      <a:minorFont>
        <a:latin typeface="Arial"/>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fr-FR" sz="1800" b="0" i="0" u="none" strike="noStrike" cap="none" normalizeH="0" baseline="0" smtClean="0">
            <a:ln>
              <a:noFill/>
            </a:ln>
            <a:solidFill>
              <a:schemeClr val="bg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fr-FR" sz="1800" b="0" i="0" u="none" strike="noStrike" cap="none" normalizeH="0" baseline="0" smtClean="0">
            <a:ln>
              <a:noFill/>
            </a:ln>
            <a:solidFill>
              <a:schemeClr val="bg2"/>
            </a:solidFill>
            <a:effectLst/>
            <a:latin typeface="Arial" charset="0"/>
          </a:defRPr>
        </a:defPPr>
      </a:lstStyle>
    </a:lnDef>
  </a:objectDefaults>
  <a:extraClrSchemeLst>
    <a:extraClrScheme>
      <a:clrScheme name="modele presentation europe-en-paca 1">
        <a:dk1>
          <a:srgbClr val="000099"/>
        </a:dk1>
        <a:lt1>
          <a:srgbClr val="FFFFFF"/>
        </a:lt1>
        <a:dk2>
          <a:srgbClr val="000099"/>
        </a:dk2>
        <a:lt2>
          <a:srgbClr val="C0C0C0"/>
        </a:lt2>
        <a:accent1>
          <a:srgbClr val="CCCCFF"/>
        </a:accent1>
        <a:accent2>
          <a:srgbClr val="9999FF"/>
        </a:accent2>
        <a:accent3>
          <a:srgbClr val="FFFFFF"/>
        </a:accent3>
        <a:accent4>
          <a:srgbClr val="000082"/>
        </a:accent4>
        <a:accent5>
          <a:srgbClr val="E2E2FF"/>
        </a:accent5>
        <a:accent6>
          <a:srgbClr val="8A8AE7"/>
        </a:accent6>
        <a:hlink>
          <a:srgbClr val="CCCCFF"/>
        </a:hlink>
        <a:folHlink>
          <a:srgbClr val="99CC00"/>
        </a:folHlink>
      </a:clrScheme>
      <a:clrMap bg1="lt1" tx1="dk1" bg2="lt2" tx2="dk2" accent1="accent1" accent2="accent2" accent3="accent3" accent4="accent4" accent5="accent5" accent6="accent6" hlink="hlink" folHlink="folHlink"/>
    </a:extraClrScheme>
    <a:extraClrScheme>
      <a:clrScheme name="modele presentation europe-en-paca 2">
        <a:dk1>
          <a:srgbClr val="000099"/>
        </a:dk1>
        <a:lt1>
          <a:srgbClr val="FFFFFF"/>
        </a:lt1>
        <a:dk2>
          <a:srgbClr val="000099"/>
        </a:dk2>
        <a:lt2>
          <a:srgbClr val="C0C0C0"/>
        </a:lt2>
        <a:accent1>
          <a:srgbClr val="EBEBFF"/>
        </a:accent1>
        <a:accent2>
          <a:srgbClr val="9999FF"/>
        </a:accent2>
        <a:accent3>
          <a:srgbClr val="FFFFFF"/>
        </a:accent3>
        <a:accent4>
          <a:srgbClr val="000082"/>
        </a:accent4>
        <a:accent5>
          <a:srgbClr val="F3F3FF"/>
        </a:accent5>
        <a:accent6>
          <a:srgbClr val="8A8AE7"/>
        </a:accent6>
        <a:hlink>
          <a:srgbClr val="CCCCFF"/>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2432</TotalTime>
  <Words>601</Words>
  <Application>Microsoft Office PowerPoint</Application>
  <PresentationFormat>Affichage à l'écran (4:3)</PresentationFormat>
  <Paragraphs>177</Paragraphs>
  <Slides>13</Slides>
  <Notes>1</Notes>
  <HiddenSlides>0</HiddenSlides>
  <MMClips>0</MMClips>
  <ScaleCrop>false</ScaleCrop>
  <HeadingPairs>
    <vt:vector size="4" baseType="variant">
      <vt:variant>
        <vt:lpstr>Thème</vt:lpstr>
      </vt:variant>
      <vt:variant>
        <vt:i4>2</vt:i4>
      </vt:variant>
      <vt:variant>
        <vt:lpstr>Titres des diapositives</vt:lpstr>
      </vt:variant>
      <vt:variant>
        <vt:i4>13</vt:i4>
      </vt:variant>
    </vt:vector>
  </HeadingPairs>
  <TitlesOfParts>
    <vt:vector size="15" baseType="lpstr">
      <vt:lpstr>Thème Office</vt:lpstr>
      <vt:lpstr>modele presentation europe-en-paca</vt:lpstr>
      <vt:lpstr>Présentation PowerPoint</vt:lpstr>
      <vt:lpstr>Présentation PowerPoint</vt:lpstr>
      <vt:lpstr>Présentation PowerPoint</vt:lpstr>
      <vt:lpstr> La stratégie urbaine intégrée : Elle s’appuie sur les orientations stratégiques du contrat de ville et par la mobilisation des 3 priorités d’investissement </vt:lpstr>
      <vt:lpstr>Présentation PowerPoint</vt:lpstr>
      <vt:lpstr>Présentation PowerPoint</vt:lpstr>
      <vt:lpstr>Présentation PowerPoint</vt:lpstr>
      <vt:lpstr>Présentation PowerPoint</vt:lpstr>
      <vt:lpstr>Une répartition des missions entre la Région et TPM</vt:lpstr>
      <vt:lpstr>Accompagnement aux porteurs de projets : De l’idée du projet à l’instruction du dossier  </vt:lpstr>
      <vt:lpstr>         - Signature de la convention d’ITI entre l’Etat et la Région le 1er Avril 2016  - Programmation 2016  Lancement des 3 Appels à propositions le 26 avril    Installation du comité de sélection TPM le 30 juin   Date limite de dépôt des dossiers le 7 juillet      Instruction par la Région et TPM avec appui des ressources compétentes   Comité de Sélection de l’ITI mi-octobre   Comité Régional de Programmation 8 décembre              </vt:lpstr>
      <vt:lpstr>Présentation PowerPoint</vt:lpstr>
      <vt:lpstr>Rôle et missions du Comité de Sélection de l’ITI</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TANGOUR Inès</dc:creator>
  <cp:lastModifiedBy>IMBERT Sophie</cp:lastModifiedBy>
  <cp:revision>92</cp:revision>
  <cp:lastPrinted>2016-05-24T14:49:36Z</cp:lastPrinted>
  <dcterms:created xsi:type="dcterms:W3CDTF">2016-03-30T08:59:26Z</dcterms:created>
  <dcterms:modified xsi:type="dcterms:W3CDTF">2016-05-26T13:40:25Z</dcterms:modified>
</cp:coreProperties>
</file>